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4"/>
  </p:sldMasterIdLst>
  <p:notesMasterIdLst>
    <p:notesMasterId r:id="rId68"/>
  </p:notesMasterIdLst>
  <p:sldIdLst>
    <p:sldId id="904" r:id="rId5"/>
    <p:sldId id="897" r:id="rId6"/>
    <p:sldId id="895" r:id="rId7"/>
    <p:sldId id="896" r:id="rId8"/>
    <p:sldId id="486" r:id="rId9"/>
    <p:sldId id="821" r:id="rId10"/>
    <p:sldId id="822" r:id="rId11"/>
    <p:sldId id="487" r:id="rId12"/>
    <p:sldId id="570" r:id="rId13"/>
    <p:sldId id="571" r:id="rId14"/>
    <p:sldId id="574" r:id="rId15"/>
    <p:sldId id="572" r:id="rId16"/>
    <p:sldId id="362" r:id="rId17"/>
    <p:sldId id="505" r:id="rId18"/>
    <p:sldId id="368" r:id="rId19"/>
    <p:sldId id="495" r:id="rId20"/>
    <p:sldId id="494" r:id="rId21"/>
    <p:sldId id="510" r:id="rId22"/>
    <p:sldId id="496" r:id="rId23"/>
    <p:sldId id="497" r:id="rId24"/>
    <p:sldId id="498" r:id="rId25"/>
    <p:sldId id="499" r:id="rId26"/>
    <p:sldId id="500" r:id="rId27"/>
    <p:sldId id="501" r:id="rId28"/>
    <p:sldId id="502" r:id="rId29"/>
    <p:sldId id="503" r:id="rId30"/>
    <p:sldId id="504" r:id="rId31"/>
    <p:sldId id="511" r:id="rId32"/>
    <p:sldId id="512" r:id="rId33"/>
    <p:sldId id="513" r:id="rId34"/>
    <p:sldId id="514" r:id="rId35"/>
    <p:sldId id="516" r:id="rId36"/>
    <p:sldId id="515" r:id="rId37"/>
    <p:sldId id="517" r:id="rId38"/>
    <p:sldId id="518" r:id="rId39"/>
    <p:sldId id="519" r:id="rId40"/>
    <p:sldId id="553" r:id="rId41"/>
    <p:sldId id="528" r:id="rId42"/>
    <p:sldId id="549" r:id="rId43"/>
    <p:sldId id="546" r:id="rId44"/>
    <p:sldId id="547" r:id="rId45"/>
    <p:sldId id="548" r:id="rId46"/>
    <p:sldId id="557" r:id="rId47"/>
    <p:sldId id="869" r:id="rId48"/>
    <p:sldId id="763" r:id="rId49"/>
    <p:sldId id="457" r:id="rId50"/>
    <p:sldId id="458" r:id="rId51"/>
    <p:sldId id="442" r:id="rId52"/>
    <p:sldId id="461" r:id="rId53"/>
    <p:sldId id="462" r:id="rId54"/>
    <p:sldId id="460" r:id="rId55"/>
    <p:sldId id="900" r:id="rId56"/>
    <p:sldId id="901" r:id="rId57"/>
    <p:sldId id="902" r:id="rId58"/>
    <p:sldId id="903" r:id="rId59"/>
    <p:sldId id="488" r:id="rId60"/>
    <p:sldId id="890" r:id="rId61"/>
    <p:sldId id="889" r:id="rId62"/>
    <p:sldId id="483" r:id="rId63"/>
    <p:sldId id="790" r:id="rId64"/>
    <p:sldId id="891" r:id="rId65"/>
    <p:sldId id="892" r:id="rId66"/>
    <p:sldId id="482" r:id="rId6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eu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B4A4"/>
    <a:srgbClr val="FF8F8F"/>
    <a:srgbClr val="268593"/>
    <a:srgbClr val="3E5996"/>
    <a:srgbClr val="FFDE91"/>
    <a:srgbClr val="2A3A76"/>
    <a:srgbClr val="016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4" autoAdjust="0"/>
    <p:restoredTop sz="91958" autoAdjust="0"/>
  </p:normalViewPr>
  <p:slideViewPr>
    <p:cSldViewPr>
      <p:cViewPr varScale="1">
        <p:scale>
          <a:sx n="85" d="100"/>
          <a:sy n="85" d="100"/>
        </p:scale>
        <p:origin x="1504" y="176"/>
      </p:cViewPr>
      <p:guideLst>
        <p:guide orient="horz" pos="2160"/>
        <p:guide pos="2880"/>
      </p:guideLst>
    </p:cSldViewPr>
  </p:slideViewPr>
  <p:outlineViewPr>
    <p:cViewPr>
      <p:scale>
        <a:sx n="33" d="100"/>
        <a:sy n="33" d="100"/>
      </p:scale>
      <p:origin x="0" y="-64872"/>
    </p:cViewPr>
  </p:outlineViewPr>
  <p:notesTextViewPr>
    <p:cViewPr>
      <p:scale>
        <a:sx n="100" d="100"/>
        <a:sy n="100" d="100"/>
      </p:scale>
      <p:origin x="0" y="0"/>
    </p:cViewPr>
  </p:notesTextViewPr>
  <p:sorterViewPr>
    <p:cViewPr>
      <p:scale>
        <a:sx n="100" d="100"/>
        <a:sy n="100" d="100"/>
      </p:scale>
      <p:origin x="0" y="-301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7/4/24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‹N°›</a:t>
            </a:fld>
            <a:endParaRPr lang="en-US"/>
          </a:p>
        </p:txBody>
      </p:sp>
    </p:spTree>
    <p:extLst>
      <p:ext uri="{BB962C8B-B14F-4D97-AF65-F5344CB8AC3E}">
        <p14:creationId xmlns:p14="http://schemas.microsoft.com/office/powerpoint/2010/main" val="244663830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latin typeface="Book Antiqua" panose="02040602050305030304" pitchFamily="18" charset="0"/>
              </a:rPr>
              <a:t>Premier choix : ciprofloxacine ou lévofloxacine pendant 14 à 28 jours. Réévaluer après 14 jours et prolonger à 28 jours si nécessaire.</a:t>
            </a:r>
          </a:p>
          <a:p>
            <a:r>
              <a:rPr lang="nl-BE" dirty="0">
                <a:latin typeface="Book Antiqua" panose="02040602050305030304" pitchFamily="18" charset="0"/>
              </a:rPr>
              <a:t>L'amoxiclav est le premier choix en cas de contre-indication aux quinolones.</a:t>
            </a:r>
          </a:p>
          <a:p>
            <a:endParaRPr lang="nl-BE" dirty="0">
              <a:latin typeface="Book Antiqua" panose="02040602050305030304" pitchFamily="18" charset="0"/>
            </a:endParaRPr>
          </a:p>
          <a:p>
            <a:r>
              <a:rPr lang="nl-BE" dirty="0">
                <a:latin typeface="Book Antiqua" panose="02040602050305030304" pitchFamily="18" charset="0"/>
              </a:rPr>
              <a:t>En cas de suspicion de gonococcie, en association avec la ceftriaxone IM en dose unique de 500 mg et la doxycycline 200 mg/jour en 2 doses pendant 10 jours.</a:t>
            </a:r>
          </a:p>
          <a:p>
            <a:r>
              <a:rPr lang="nl-BE" dirty="0">
                <a:latin typeface="Book Antiqua" panose="02040602050305030304" pitchFamily="18" charset="0"/>
              </a:rPr>
              <a:t>Culture d'urine nécessaire ! </a:t>
            </a:r>
          </a:p>
          <a:p>
            <a:pPr lvl="1"/>
            <a:endParaRPr lang="nl-BE" dirty="0"/>
          </a:p>
          <a:p>
            <a:endParaRPr lang="nl-BE" dirty="0"/>
          </a:p>
          <a:p>
            <a:pPr lvl="1"/>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406763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S'il n'y a pas d'amélioration après 2-3 jours, amoxiclav</a:t>
            </a:r>
          </a:p>
          <a:p>
            <a:endParaRPr lang="en-GB"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48</a:t>
            </a:fld>
            <a:endParaRPr lang="en-US"/>
          </a:p>
        </p:txBody>
      </p:sp>
    </p:spTree>
    <p:extLst>
      <p:ext uri="{BB962C8B-B14F-4D97-AF65-F5344CB8AC3E}">
        <p14:creationId xmlns:p14="http://schemas.microsoft.com/office/powerpoint/2010/main" val="310722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noProof="0" dirty="0"/>
              <a:t>Si on leur pose la question, 12 % des patients fréquentant une clinique ambulatoire spécialisée dans les allergies ont indiqué une allergie à la pénicilline (= allergie à la pénicilline autodéclarée). </a:t>
            </a:r>
          </a:p>
          <a:p>
            <a:endParaRPr lang="nl-BE" noProof="0" dirty="0"/>
          </a:p>
          <a:p>
            <a:r>
              <a:rPr lang="nl-BE" noProof="0" dirty="0"/>
              <a:t>Après un diagnostic complet, moins de 10 % d'entre eux ont été diagnostiqués comme étant allergiques à la pénicilline (publication en préparation).</a:t>
            </a:r>
          </a:p>
        </p:txBody>
      </p:sp>
      <p:sp>
        <p:nvSpPr>
          <p:cNvPr id="4" name="Tijdelijke aanduiding voor dianummer 3"/>
          <p:cNvSpPr>
            <a:spLocks noGrp="1"/>
          </p:cNvSpPr>
          <p:nvPr>
            <p:ph type="sldNum" sz="quarter" idx="5"/>
          </p:nvPr>
        </p:nvSpPr>
        <p:spPr/>
        <p:txBody>
          <a:bodyPr/>
          <a:lstStyle/>
          <a:p>
            <a:fld id="{A5D78FC6-CE17-4259-A63C-DDFC12E048FC}" type="slidenum">
              <a:rPr lang="en-US" smtClean="0"/>
              <a:pPr/>
              <a:t>50</a:t>
            </a:fld>
            <a:endParaRPr lang="en-US"/>
          </a:p>
        </p:txBody>
      </p:sp>
    </p:spTree>
    <p:extLst>
      <p:ext uri="{BB962C8B-B14F-4D97-AF65-F5344CB8AC3E}">
        <p14:creationId xmlns:p14="http://schemas.microsoft.com/office/powerpoint/2010/main" val="1502493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BE" dirty="0"/>
          </a:p>
          <a:p>
            <a:r>
              <a:rPr lang="nl-BE" dirty="0"/>
              <a:t>Lors de la dernière cure d'antibiotiques, éruption généralisée : suspicion d'allergie non IgE-médiée : céfuroxim axétil</a:t>
            </a:r>
          </a:p>
          <a:p>
            <a:endParaRPr lang="nl-BE" dirty="0"/>
          </a:p>
          <a:p>
            <a:r>
              <a:rPr lang="nl-BE" dirty="0"/>
              <a:t>En cas d'allergie IgE-médiée à la pénicilline : Moxifloxacine 400 mg par jour en une seule prise pendant 5 à 7 jours.</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51</a:t>
            </a:fld>
            <a:endParaRPr lang="en-US"/>
          </a:p>
        </p:txBody>
      </p:sp>
    </p:spTree>
    <p:extLst>
      <p:ext uri="{BB962C8B-B14F-4D97-AF65-F5344CB8AC3E}">
        <p14:creationId xmlns:p14="http://schemas.microsoft.com/office/powerpoint/2010/main" val="393494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fr-FR" sz="2400" kern="1200" dirty="0">
                <a:solidFill>
                  <a:schemeClr val="tx2"/>
                </a:solidFill>
                <a:latin typeface="+mn-lt"/>
                <a:ea typeface="+mn-ea"/>
                <a:cs typeface="+mn-cs"/>
              </a:rPr>
              <a:t>Le traitement local préféré est l'acide fusidique. </a:t>
            </a:r>
          </a:p>
          <a:p>
            <a:r>
              <a:rPr lang="fr-FR" sz="2400" kern="1200" dirty="0">
                <a:solidFill>
                  <a:schemeClr val="tx2"/>
                </a:solidFill>
                <a:latin typeface="+mn-lt"/>
                <a:ea typeface="+mn-ea"/>
                <a:cs typeface="+mn-cs"/>
              </a:rPr>
              <a:t>Le </a:t>
            </a:r>
            <a:r>
              <a:rPr lang="fr-FR" sz="2400" kern="1200" dirty="0" err="1">
                <a:solidFill>
                  <a:schemeClr val="tx2"/>
                </a:solidFill>
                <a:latin typeface="+mn-lt"/>
                <a:ea typeface="+mn-ea"/>
                <a:cs typeface="+mn-cs"/>
              </a:rPr>
              <a:t>Bactroban</a:t>
            </a:r>
            <a:r>
              <a:rPr lang="fr-FR" sz="2400" kern="1200" dirty="0">
                <a:solidFill>
                  <a:schemeClr val="tx2"/>
                </a:solidFill>
                <a:latin typeface="+mn-lt"/>
                <a:ea typeface="+mn-ea"/>
                <a:cs typeface="+mn-cs"/>
              </a:rPr>
              <a:t> est réservé à l'impétigo résistant au MRSA. Si l'effet est insuffisant, passer à la voie orale.</a:t>
            </a:r>
          </a:p>
          <a:p>
            <a:endParaRPr lang="fr-FR" sz="2400" kern="1200" dirty="0">
              <a:solidFill>
                <a:schemeClr val="tx2"/>
              </a:solidFill>
              <a:latin typeface="+mn-lt"/>
              <a:ea typeface="+mn-ea"/>
              <a:cs typeface="+mn-cs"/>
            </a:endParaRPr>
          </a:p>
          <a:p>
            <a:r>
              <a:rPr lang="fr-FR" sz="2400" kern="1200" dirty="0">
                <a:solidFill>
                  <a:schemeClr val="tx2"/>
                </a:solidFill>
                <a:latin typeface="+mn-lt"/>
                <a:ea typeface="+mn-ea"/>
                <a:cs typeface="+mn-cs"/>
              </a:rPr>
              <a:t>Si non IgE-médié : voie orale : </a:t>
            </a:r>
            <a:r>
              <a:rPr lang="fr-FR" sz="2400" kern="1200" dirty="0" err="1">
                <a:solidFill>
                  <a:schemeClr val="tx2"/>
                </a:solidFill>
                <a:latin typeface="+mn-lt"/>
                <a:ea typeface="+mn-ea"/>
                <a:cs typeface="+mn-cs"/>
              </a:rPr>
              <a:t>floxapen</a:t>
            </a:r>
            <a:r>
              <a:rPr lang="fr-FR" sz="2400" kern="1200" dirty="0">
                <a:solidFill>
                  <a:schemeClr val="tx2"/>
                </a:solidFill>
                <a:latin typeface="+mn-lt"/>
                <a:ea typeface="+mn-ea"/>
                <a:cs typeface="+mn-cs"/>
              </a:rPr>
              <a:t> 3-4 doses, 7 jours, si non IgE-médié. </a:t>
            </a:r>
          </a:p>
          <a:p>
            <a:r>
              <a:rPr lang="fr-FR" sz="2400" kern="1200" dirty="0" err="1">
                <a:solidFill>
                  <a:schemeClr val="tx2"/>
                </a:solidFill>
                <a:latin typeface="+mn-lt"/>
                <a:ea typeface="+mn-ea"/>
                <a:cs typeface="+mn-cs"/>
              </a:rPr>
              <a:t>Penicilline</a:t>
            </a:r>
            <a:r>
              <a:rPr lang="fr-FR" sz="2400" kern="1200" dirty="0">
                <a:solidFill>
                  <a:schemeClr val="tx2"/>
                </a:solidFill>
                <a:latin typeface="+mn-lt"/>
                <a:ea typeface="+mn-ea"/>
                <a:cs typeface="+mn-cs"/>
              </a:rPr>
              <a:t> allergie=&gt;  </a:t>
            </a:r>
            <a:r>
              <a:rPr lang="fr-FR" sz="2400" kern="1200" dirty="0" err="1">
                <a:solidFill>
                  <a:schemeClr val="tx2"/>
                </a:solidFill>
                <a:latin typeface="+mn-lt"/>
                <a:ea typeface="+mn-ea"/>
                <a:cs typeface="+mn-cs"/>
              </a:rPr>
              <a:t>cefadroxil</a:t>
            </a:r>
            <a:endParaRPr lang="fr-FR" sz="2400" kern="1200" dirty="0">
              <a:solidFill>
                <a:schemeClr val="tx2"/>
              </a:solidFill>
              <a:latin typeface="+mn-lt"/>
              <a:ea typeface="+mn-ea"/>
              <a:cs typeface="+mn-cs"/>
            </a:endParaRPr>
          </a:p>
          <a:p>
            <a:endParaRPr lang="fr-FR" sz="2400" kern="1200" dirty="0">
              <a:solidFill>
                <a:schemeClr val="tx2"/>
              </a:solidFill>
              <a:latin typeface="+mn-lt"/>
              <a:ea typeface="+mn-ea"/>
              <a:cs typeface="+mn-cs"/>
            </a:endParaRPr>
          </a:p>
          <a:p>
            <a:r>
              <a:rPr lang="fr-FR" sz="2400" kern="1200" dirty="0">
                <a:solidFill>
                  <a:schemeClr val="tx2"/>
                </a:solidFill>
                <a:latin typeface="+mn-lt"/>
                <a:ea typeface="+mn-ea"/>
                <a:cs typeface="+mn-cs"/>
              </a:rPr>
              <a:t>Si </a:t>
            </a:r>
            <a:r>
              <a:rPr lang="fr-FR" sz="2400" kern="1200" dirty="0" err="1">
                <a:solidFill>
                  <a:schemeClr val="tx2"/>
                </a:solidFill>
                <a:latin typeface="+mn-lt"/>
                <a:ea typeface="+mn-ea"/>
                <a:cs typeface="+mn-cs"/>
              </a:rPr>
              <a:t>Ig</a:t>
            </a:r>
            <a:r>
              <a:rPr lang="fr-FR" sz="2400" kern="1200" dirty="0">
                <a:solidFill>
                  <a:schemeClr val="tx2"/>
                </a:solidFill>
                <a:latin typeface="+mn-lt"/>
                <a:ea typeface="+mn-ea"/>
                <a:cs typeface="+mn-cs"/>
              </a:rPr>
              <a:t> E médiée ou porteur de MRSA : azithromycine ou clindamycine.</a:t>
            </a:r>
          </a:p>
          <a:p>
            <a:r>
              <a:rPr lang="fr-FR" sz="2400" kern="1200" dirty="0">
                <a:solidFill>
                  <a:schemeClr val="tx2"/>
                </a:solidFill>
                <a:latin typeface="+mn-lt"/>
                <a:ea typeface="+mn-ea"/>
                <a:cs typeface="+mn-cs"/>
              </a:rPr>
              <a:t> Adulte clindamycine 1800 mg en 3-4 prises 7-10 jours</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56</a:t>
            </a:fld>
            <a:endParaRPr lang="en-US"/>
          </a:p>
        </p:txBody>
      </p:sp>
    </p:spTree>
    <p:extLst>
      <p:ext uri="{BB962C8B-B14F-4D97-AF65-F5344CB8AC3E}">
        <p14:creationId xmlns:p14="http://schemas.microsoft.com/office/powerpoint/2010/main" val="252650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fr-FR" sz="2400" kern="1200" dirty="0">
                <a:solidFill>
                  <a:schemeClr val="tx2"/>
                </a:solidFill>
                <a:latin typeface="+mn-lt"/>
                <a:ea typeface="+mn-ea"/>
                <a:cs typeface="+mn-cs"/>
              </a:rPr>
              <a:t>Le traitement local préféré est l'acide fusidique. </a:t>
            </a:r>
          </a:p>
          <a:p>
            <a:r>
              <a:rPr lang="fr-FR" sz="2400" kern="1200" dirty="0">
                <a:solidFill>
                  <a:schemeClr val="tx2"/>
                </a:solidFill>
                <a:latin typeface="+mn-lt"/>
                <a:ea typeface="+mn-ea"/>
                <a:cs typeface="+mn-cs"/>
              </a:rPr>
              <a:t>Le </a:t>
            </a:r>
            <a:r>
              <a:rPr lang="fr-FR" sz="2400" kern="1200" dirty="0" err="1">
                <a:solidFill>
                  <a:schemeClr val="tx2"/>
                </a:solidFill>
                <a:latin typeface="+mn-lt"/>
                <a:ea typeface="+mn-ea"/>
                <a:cs typeface="+mn-cs"/>
              </a:rPr>
              <a:t>Bactroban</a:t>
            </a:r>
            <a:r>
              <a:rPr lang="fr-FR" sz="2400" kern="1200" dirty="0">
                <a:solidFill>
                  <a:schemeClr val="tx2"/>
                </a:solidFill>
                <a:latin typeface="+mn-lt"/>
                <a:ea typeface="+mn-ea"/>
                <a:cs typeface="+mn-cs"/>
              </a:rPr>
              <a:t> est réservé à l'impétigo résistant au MRSA. Si l'effet est insuffisant, passer à la voie orale.</a:t>
            </a:r>
          </a:p>
          <a:p>
            <a:endParaRPr lang="fr-FR" sz="2400" kern="1200" dirty="0">
              <a:solidFill>
                <a:schemeClr val="tx2"/>
              </a:solidFill>
              <a:latin typeface="+mn-lt"/>
              <a:ea typeface="+mn-ea"/>
              <a:cs typeface="+mn-cs"/>
            </a:endParaRPr>
          </a:p>
          <a:p>
            <a:r>
              <a:rPr lang="fr-FR" sz="2400" kern="1200" dirty="0">
                <a:solidFill>
                  <a:schemeClr val="tx2"/>
                </a:solidFill>
                <a:latin typeface="+mn-lt"/>
                <a:ea typeface="+mn-ea"/>
                <a:cs typeface="+mn-cs"/>
              </a:rPr>
              <a:t>Si non IgE-médié : voie orale : </a:t>
            </a:r>
            <a:r>
              <a:rPr lang="fr-FR" sz="2400" kern="1200" dirty="0" err="1">
                <a:solidFill>
                  <a:schemeClr val="tx2"/>
                </a:solidFill>
                <a:latin typeface="+mn-lt"/>
                <a:ea typeface="+mn-ea"/>
                <a:cs typeface="+mn-cs"/>
              </a:rPr>
              <a:t>floxapen</a:t>
            </a:r>
            <a:r>
              <a:rPr lang="fr-FR" sz="2400" kern="1200" dirty="0">
                <a:solidFill>
                  <a:schemeClr val="tx2"/>
                </a:solidFill>
                <a:latin typeface="+mn-lt"/>
                <a:ea typeface="+mn-ea"/>
                <a:cs typeface="+mn-cs"/>
              </a:rPr>
              <a:t> 3-4 doses, 7 jours, si non IgE-médié. </a:t>
            </a:r>
          </a:p>
          <a:p>
            <a:r>
              <a:rPr lang="fr-FR" sz="2400" kern="1200" dirty="0" err="1">
                <a:solidFill>
                  <a:schemeClr val="tx2"/>
                </a:solidFill>
                <a:latin typeface="+mn-lt"/>
                <a:ea typeface="+mn-ea"/>
                <a:cs typeface="+mn-cs"/>
              </a:rPr>
              <a:t>Penicilline</a:t>
            </a:r>
            <a:r>
              <a:rPr lang="fr-FR" sz="2400" kern="1200" dirty="0">
                <a:solidFill>
                  <a:schemeClr val="tx2"/>
                </a:solidFill>
                <a:latin typeface="+mn-lt"/>
                <a:ea typeface="+mn-ea"/>
                <a:cs typeface="+mn-cs"/>
              </a:rPr>
              <a:t> allergie=&gt;  </a:t>
            </a:r>
            <a:r>
              <a:rPr lang="fr-FR" sz="2400" kern="1200" dirty="0" err="1">
                <a:solidFill>
                  <a:schemeClr val="tx2"/>
                </a:solidFill>
                <a:latin typeface="+mn-lt"/>
                <a:ea typeface="+mn-ea"/>
                <a:cs typeface="+mn-cs"/>
              </a:rPr>
              <a:t>cefadroxil</a:t>
            </a:r>
            <a:endParaRPr lang="fr-FR" sz="2400" kern="1200" dirty="0">
              <a:solidFill>
                <a:schemeClr val="tx2"/>
              </a:solidFill>
              <a:latin typeface="+mn-lt"/>
              <a:ea typeface="+mn-ea"/>
              <a:cs typeface="+mn-cs"/>
            </a:endParaRPr>
          </a:p>
          <a:p>
            <a:endParaRPr lang="fr-FR" sz="2400" kern="1200" dirty="0">
              <a:solidFill>
                <a:schemeClr val="tx2"/>
              </a:solidFill>
              <a:latin typeface="+mn-lt"/>
              <a:ea typeface="+mn-ea"/>
              <a:cs typeface="+mn-cs"/>
            </a:endParaRPr>
          </a:p>
          <a:p>
            <a:r>
              <a:rPr lang="fr-FR" sz="2400" kern="1200" dirty="0">
                <a:solidFill>
                  <a:schemeClr val="tx2"/>
                </a:solidFill>
                <a:latin typeface="+mn-lt"/>
                <a:ea typeface="+mn-ea"/>
                <a:cs typeface="+mn-cs"/>
              </a:rPr>
              <a:t>Si </a:t>
            </a:r>
            <a:r>
              <a:rPr lang="fr-FR" sz="2400" kern="1200" dirty="0" err="1">
                <a:solidFill>
                  <a:schemeClr val="tx2"/>
                </a:solidFill>
                <a:latin typeface="+mn-lt"/>
                <a:ea typeface="+mn-ea"/>
                <a:cs typeface="+mn-cs"/>
              </a:rPr>
              <a:t>Ig</a:t>
            </a:r>
            <a:r>
              <a:rPr lang="fr-FR" sz="2400" kern="1200" dirty="0">
                <a:solidFill>
                  <a:schemeClr val="tx2"/>
                </a:solidFill>
                <a:latin typeface="+mn-lt"/>
                <a:ea typeface="+mn-ea"/>
                <a:cs typeface="+mn-cs"/>
              </a:rPr>
              <a:t> E médiée ou porteur de MRSA : azithromycine ou clindamycine.</a:t>
            </a:r>
          </a:p>
          <a:p>
            <a:r>
              <a:rPr lang="fr-FR" sz="2400" kern="1200" dirty="0">
                <a:solidFill>
                  <a:schemeClr val="tx2"/>
                </a:solidFill>
                <a:latin typeface="+mn-lt"/>
                <a:ea typeface="+mn-ea"/>
                <a:cs typeface="+mn-cs"/>
              </a:rPr>
              <a:t> Adulte clindamycine 1800 mg en 3-4 prises 7-10 jours</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57</a:t>
            </a:fld>
            <a:endParaRPr lang="en-US"/>
          </a:p>
        </p:txBody>
      </p:sp>
    </p:spTree>
    <p:extLst>
      <p:ext uri="{BB962C8B-B14F-4D97-AF65-F5344CB8AC3E}">
        <p14:creationId xmlns:p14="http://schemas.microsoft.com/office/powerpoint/2010/main" val="847777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fr-FR" sz="2400" kern="1200" dirty="0">
                <a:solidFill>
                  <a:schemeClr val="tx2"/>
                </a:solidFill>
                <a:latin typeface="+mn-lt"/>
                <a:ea typeface="+mn-ea"/>
                <a:cs typeface="+mn-cs"/>
              </a:rPr>
              <a:t>Le traitement local préféré est l'acide fusidique. </a:t>
            </a:r>
          </a:p>
          <a:p>
            <a:r>
              <a:rPr lang="fr-FR" sz="2400" kern="1200" dirty="0">
                <a:solidFill>
                  <a:schemeClr val="tx2"/>
                </a:solidFill>
                <a:latin typeface="+mn-lt"/>
                <a:ea typeface="+mn-ea"/>
                <a:cs typeface="+mn-cs"/>
              </a:rPr>
              <a:t>Le </a:t>
            </a:r>
            <a:r>
              <a:rPr lang="fr-FR" sz="2400" kern="1200" dirty="0" err="1">
                <a:solidFill>
                  <a:schemeClr val="tx2"/>
                </a:solidFill>
                <a:latin typeface="+mn-lt"/>
                <a:ea typeface="+mn-ea"/>
                <a:cs typeface="+mn-cs"/>
              </a:rPr>
              <a:t>Bactroban</a:t>
            </a:r>
            <a:r>
              <a:rPr lang="fr-FR" sz="2400" kern="1200" dirty="0">
                <a:solidFill>
                  <a:schemeClr val="tx2"/>
                </a:solidFill>
                <a:latin typeface="+mn-lt"/>
                <a:ea typeface="+mn-ea"/>
                <a:cs typeface="+mn-cs"/>
              </a:rPr>
              <a:t> est réservé à l'impétigo résistant au MRSA. Si l'effet est insuffisant, passer à la voie orale.</a:t>
            </a:r>
          </a:p>
          <a:p>
            <a:endParaRPr lang="fr-FR" sz="2400" kern="1200" dirty="0">
              <a:solidFill>
                <a:schemeClr val="tx2"/>
              </a:solidFill>
              <a:latin typeface="+mn-lt"/>
              <a:ea typeface="+mn-ea"/>
              <a:cs typeface="+mn-cs"/>
            </a:endParaRPr>
          </a:p>
          <a:p>
            <a:r>
              <a:rPr lang="fr-FR" sz="2400" kern="1200" dirty="0">
                <a:solidFill>
                  <a:schemeClr val="tx2"/>
                </a:solidFill>
                <a:latin typeface="+mn-lt"/>
                <a:ea typeface="+mn-ea"/>
                <a:cs typeface="+mn-cs"/>
              </a:rPr>
              <a:t>Si non IgE-médié : voie orale : </a:t>
            </a:r>
            <a:r>
              <a:rPr lang="fr-FR" sz="2400" kern="1200" dirty="0" err="1">
                <a:solidFill>
                  <a:schemeClr val="tx2"/>
                </a:solidFill>
                <a:latin typeface="+mn-lt"/>
                <a:ea typeface="+mn-ea"/>
                <a:cs typeface="+mn-cs"/>
              </a:rPr>
              <a:t>floxapen</a:t>
            </a:r>
            <a:r>
              <a:rPr lang="fr-FR" sz="2400" kern="1200" dirty="0">
                <a:solidFill>
                  <a:schemeClr val="tx2"/>
                </a:solidFill>
                <a:latin typeface="+mn-lt"/>
                <a:ea typeface="+mn-ea"/>
                <a:cs typeface="+mn-cs"/>
              </a:rPr>
              <a:t> 3-4 doses, 7 jours, si non IgE-médié. </a:t>
            </a:r>
          </a:p>
          <a:p>
            <a:r>
              <a:rPr lang="fr-FR" sz="2400" kern="1200" dirty="0" err="1">
                <a:solidFill>
                  <a:schemeClr val="tx2"/>
                </a:solidFill>
                <a:latin typeface="+mn-lt"/>
                <a:ea typeface="+mn-ea"/>
                <a:cs typeface="+mn-cs"/>
              </a:rPr>
              <a:t>Penicilline</a:t>
            </a:r>
            <a:r>
              <a:rPr lang="fr-FR" sz="2400" kern="1200" dirty="0">
                <a:solidFill>
                  <a:schemeClr val="tx2"/>
                </a:solidFill>
                <a:latin typeface="+mn-lt"/>
                <a:ea typeface="+mn-ea"/>
                <a:cs typeface="+mn-cs"/>
              </a:rPr>
              <a:t> allergie=&gt;  </a:t>
            </a:r>
            <a:r>
              <a:rPr lang="fr-FR" sz="2400" kern="1200" dirty="0" err="1">
                <a:solidFill>
                  <a:schemeClr val="tx2"/>
                </a:solidFill>
                <a:latin typeface="+mn-lt"/>
                <a:ea typeface="+mn-ea"/>
                <a:cs typeface="+mn-cs"/>
              </a:rPr>
              <a:t>cefadroxil</a:t>
            </a:r>
            <a:endParaRPr lang="fr-FR" sz="2400" kern="1200" dirty="0">
              <a:solidFill>
                <a:schemeClr val="tx2"/>
              </a:solidFill>
              <a:latin typeface="+mn-lt"/>
              <a:ea typeface="+mn-ea"/>
              <a:cs typeface="+mn-cs"/>
            </a:endParaRPr>
          </a:p>
          <a:p>
            <a:endParaRPr lang="fr-FR" sz="2400" kern="1200" dirty="0">
              <a:solidFill>
                <a:schemeClr val="tx2"/>
              </a:solidFill>
              <a:latin typeface="+mn-lt"/>
              <a:ea typeface="+mn-ea"/>
              <a:cs typeface="+mn-cs"/>
            </a:endParaRPr>
          </a:p>
          <a:p>
            <a:r>
              <a:rPr lang="fr-FR" sz="2400" kern="1200" dirty="0">
                <a:solidFill>
                  <a:schemeClr val="tx2"/>
                </a:solidFill>
                <a:latin typeface="+mn-lt"/>
                <a:ea typeface="+mn-ea"/>
                <a:cs typeface="+mn-cs"/>
              </a:rPr>
              <a:t>Si </a:t>
            </a:r>
            <a:r>
              <a:rPr lang="fr-FR" sz="2400" kern="1200" dirty="0" err="1">
                <a:solidFill>
                  <a:schemeClr val="tx2"/>
                </a:solidFill>
                <a:latin typeface="+mn-lt"/>
                <a:ea typeface="+mn-ea"/>
                <a:cs typeface="+mn-cs"/>
              </a:rPr>
              <a:t>Ig</a:t>
            </a:r>
            <a:r>
              <a:rPr lang="fr-FR" sz="2400" kern="1200" dirty="0">
                <a:solidFill>
                  <a:schemeClr val="tx2"/>
                </a:solidFill>
                <a:latin typeface="+mn-lt"/>
                <a:ea typeface="+mn-ea"/>
                <a:cs typeface="+mn-cs"/>
              </a:rPr>
              <a:t> E médiée ou porteur de MRSA : azithromycine ou clindamycine.</a:t>
            </a:r>
          </a:p>
          <a:p>
            <a:r>
              <a:rPr lang="fr-FR" sz="2400" kern="1200" dirty="0">
                <a:solidFill>
                  <a:schemeClr val="tx2"/>
                </a:solidFill>
                <a:latin typeface="+mn-lt"/>
                <a:ea typeface="+mn-ea"/>
                <a:cs typeface="+mn-cs"/>
              </a:rPr>
              <a:t> Adulte clindamycine 1800 mg en 3-4 prises 7-10 jours</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58</a:t>
            </a:fld>
            <a:endParaRPr lang="en-US"/>
          </a:p>
        </p:txBody>
      </p:sp>
    </p:spTree>
    <p:extLst>
      <p:ext uri="{BB962C8B-B14F-4D97-AF65-F5344CB8AC3E}">
        <p14:creationId xmlns:p14="http://schemas.microsoft.com/office/powerpoint/2010/main" val="297952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La diarrhée du voyageur n'est plus une indication de la ciprofloxacine : en cas d'</a:t>
            </a:r>
            <a:r>
              <a:rPr lang="fr-FR" dirty="0" err="1"/>
              <a:t>autotraitement</a:t>
            </a:r>
            <a:r>
              <a:rPr lang="fr-FR" dirty="0"/>
              <a:t>, on opte pour l'azithromycine à raison de 1 g une fois par jour et non plus pour les quinolones.</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59</a:t>
            </a:fld>
            <a:endParaRPr lang="en-US"/>
          </a:p>
        </p:txBody>
      </p:sp>
    </p:spTree>
    <p:extLst>
      <p:ext uri="{BB962C8B-B14F-4D97-AF65-F5344CB8AC3E}">
        <p14:creationId xmlns:p14="http://schemas.microsoft.com/office/powerpoint/2010/main" val="1488184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Résistance azithromycine ! </a:t>
            </a:r>
          </a:p>
          <a:p>
            <a:endParaRPr lang="fr-FR" dirty="0"/>
          </a:p>
        </p:txBody>
      </p:sp>
      <p:sp>
        <p:nvSpPr>
          <p:cNvPr id="4" name="Espace réservé du numéro de diapositive 3"/>
          <p:cNvSpPr>
            <a:spLocks noGrp="1"/>
          </p:cNvSpPr>
          <p:nvPr>
            <p:ph type="sldNum" sz="quarter" idx="5"/>
          </p:nvPr>
        </p:nvSpPr>
        <p:spPr/>
        <p:txBody>
          <a:bodyPr/>
          <a:lstStyle/>
          <a:p>
            <a:fld id="{A5D78FC6-CE17-4259-A63C-DDFC12E048FC}" type="slidenum">
              <a:rPr lang="en-US" smtClean="0"/>
              <a:pPr/>
              <a:t>60</a:t>
            </a:fld>
            <a:endParaRPr lang="en-US"/>
          </a:p>
        </p:txBody>
      </p:sp>
    </p:spTree>
    <p:extLst>
      <p:ext uri="{BB962C8B-B14F-4D97-AF65-F5344CB8AC3E}">
        <p14:creationId xmlns:p14="http://schemas.microsoft.com/office/powerpoint/2010/main" val="1929532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fr-FR" sz="2400" kern="1200" dirty="0">
                <a:solidFill>
                  <a:schemeClr val="tx2"/>
                </a:solidFill>
                <a:latin typeface="+mn-lt"/>
                <a:ea typeface="+mn-ea"/>
                <a:cs typeface="+mn-cs"/>
              </a:rPr>
              <a:t>Le traitement local préféré est l'acide fusidique. </a:t>
            </a:r>
          </a:p>
          <a:p>
            <a:r>
              <a:rPr lang="fr-FR" sz="2400" kern="1200" dirty="0">
                <a:solidFill>
                  <a:schemeClr val="tx2"/>
                </a:solidFill>
                <a:latin typeface="+mn-lt"/>
                <a:ea typeface="+mn-ea"/>
                <a:cs typeface="+mn-cs"/>
              </a:rPr>
              <a:t>Le </a:t>
            </a:r>
            <a:r>
              <a:rPr lang="fr-FR" sz="2400" kern="1200" dirty="0" err="1">
                <a:solidFill>
                  <a:schemeClr val="tx2"/>
                </a:solidFill>
                <a:latin typeface="+mn-lt"/>
                <a:ea typeface="+mn-ea"/>
                <a:cs typeface="+mn-cs"/>
              </a:rPr>
              <a:t>Bactroban</a:t>
            </a:r>
            <a:r>
              <a:rPr lang="fr-FR" sz="2400" kern="1200" dirty="0">
                <a:solidFill>
                  <a:schemeClr val="tx2"/>
                </a:solidFill>
                <a:latin typeface="+mn-lt"/>
                <a:ea typeface="+mn-ea"/>
                <a:cs typeface="+mn-cs"/>
              </a:rPr>
              <a:t> est réservé à l'impétigo résistant au MRSA. Si l'effet est insuffisant, passer à la voie orale.</a:t>
            </a:r>
          </a:p>
          <a:p>
            <a:endParaRPr lang="fr-FR" sz="2400" kern="1200" dirty="0">
              <a:solidFill>
                <a:schemeClr val="tx2"/>
              </a:solidFill>
              <a:latin typeface="+mn-lt"/>
              <a:ea typeface="+mn-ea"/>
              <a:cs typeface="+mn-cs"/>
            </a:endParaRPr>
          </a:p>
          <a:p>
            <a:r>
              <a:rPr lang="fr-FR" sz="2400" kern="1200" dirty="0">
                <a:solidFill>
                  <a:schemeClr val="tx2"/>
                </a:solidFill>
                <a:latin typeface="+mn-lt"/>
                <a:ea typeface="+mn-ea"/>
                <a:cs typeface="+mn-cs"/>
              </a:rPr>
              <a:t>Si non IgE-médié : voie orale : </a:t>
            </a:r>
            <a:r>
              <a:rPr lang="fr-FR" sz="2400" kern="1200" dirty="0" err="1">
                <a:solidFill>
                  <a:schemeClr val="tx2"/>
                </a:solidFill>
                <a:latin typeface="+mn-lt"/>
                <a:ea typeface="+mn-ea"/>
                <a:cs typeface="+mn-cs"/>
              </a:rPr>
              <a:t>floxapen</a:t>
            </a:r>
            <a:r>
              <a:rPr lang="fr-FR" sz="2400" kern="1200" dirty="0">
                <a:solidFill>
                  <a:schemeClr val="tx2"/>
                </a:solidFill>
                <a:latin typeface="+mn-lt"/>
                <a:ea typeface="+mn-ea"/>
                <a:cs typeface="+mn-cs"/>
              </a:rPr>
              <a:t> 3-4 doses, 7 jours, si non IgE-médié. </a:t>
            </a:r>
          </a:p>
          <a:p>
            <a:r>
              <a:rPr lang="fr-FR" sz="2400" kern="1200" dirty="0" err="1">
                <a:solidFill>
                  <a:schemeClr val="tx2"/>
                </a:solidFill>
                <a:latin typeface="+mn-lt"/>
                <a:ea typeface="+mn-ea"/>
                <a:cs typeface="+mn-cs"/>
              </a:rPr>
              <a:t>Penicilline</a:t>
            </a:r>
            <a:r>
              <a:rPr lang="fr-FR" sz="2400" kern="1200" dirty="0">
                <a:solidFill>
                  <a:schemeClr val="tx2"/>
                </a:solidFill>
                <a:latin typeface="+mn-lt"/>
                <a:ea typeface="+mn-ea"/>
                <a:cs typeface="+mn-cs"/>
              </a:rPr>
              <a:t> allergie=&gt;  </a:t>
            </a:r>
            <a:r>
              <a:rPr lang="fr-FR" sz="2400" kern="1200" dirty="0" err="1">
                <a:solidFill>
                  <a:schemeClr val="tx2"/>
                </a:solidFill>
                <a:latin typeface="+mn-lt"/>
                <a:ea typeface="+mn-ea"/>
                <a:cs typeface="+mn-cs"/>
              </a:rPr>
              <a:t>cefadroxil</a:t>
            </a:r>
            <a:endParaRPr lang="fr-FR" sz="2400" kern="1200" dirty="0">
              <a:solidFill>
                <a:schemeClr val="tx2"/>
              </a:solidFill>
              <a:latin typeface="+mn-lt"/>
              <a:ea typeface="+mn-ea"/>
              <a:cs typeface="+mn-cs"/>
            </a:endParaRPr>
          </a:p>
          <a:p>
            <a:endParaRPr lang="fr-FR" sz="2400" kern="1200" dirty="0">
              <a:solidFill>
                <a:schemeClr val="tx2"/>
              </a:solidFill>
              <a:latin typeface="+mn-lt"/>
              <a:ea typeface="+mn-ea"/>
              <a:cs typeface="+mn-cs"/>
            </a:endParaRPr>
          </a:p>
          <a:p>
            <a:r>
              <a:rPr lang="fr-FR" sz="2400" kern="1200" dirty="0">
                <a:solidFill>
                  <a:schemeClr val="tx2"/>
                </a:solidFill>
                <a:latin typeface="+mn-lt"/>
                <a:ea typeface="+mn-ea"/>
                <a:cs typeface="+mn-cs"/>
              </a:rPr>
              <a:t>Si </a:t>
            </a:r>
            <a:r>
              <a:rPr lang="fr-FR" sz="2400" kern="1200" dirty="0" err="1">
                <a:solidFill>
                  <a:schemeClr val="tx2"/>
                </a:solidFill>
                <a:latin typeface="+mn-lt"/>
                <a:ea typeface="+mn-ea"/>
                <a:cs typeface="+mn-cs"/>
              </a:rPr>
              <a:t>Ig</a:t>
            </a:r>
            <a:r>
              <a:rPr lang="fr-FR" sz="2400" kern="1200" dirty="0">
                <a:solidFill>
                  <a:schemeClr val="tx2"/>
                </a:solidFill>
                <a:latin typeface="+mn-lt"/>
                <a:ea typeface="+mn-ea"/>
                <a:cs typeface="+mn-cs"/>
              </a:rPr>
              <a:t> E médiée ou porteur de MRSA : azithromycine ou clindamycine.</a:t>
            </a:r>
          </a:p>
          <a:p>
            <a:r>
              <a:rPr lang="fr-FR" sz="2400" kern="1200" dirty="0">
                <a:solidFill>
                  <a:schemeClr val="tx2"/>
                </a:solidFill>
                <a:latin typeface="+mn-lt"/>
                <a:ea typeface="+mn-ea"/>
                <a:cs typeface="+mn-cs"/>
              </a:rPr>
              <a:t> Adulte clindamycine 1800 mg en 3-4 prises 7-10 jours</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61</a:t>
            </a:fld>
            <a:endParaRPr lang="en-US"/>
          </a:p>
        </p:txBody>
      </p:sp>
    </p:spTree>
    <p:extLst>
      <p:ext uri="{BB962C8B-B14F-4D97-AF65-F5344CB8AC3E}">
        <p14:creationId xmlns:p14="http://schemas.microsoft.com/office/powerpoint/2010/main" val="13900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fr-FR" sz="2400" kern="1200" dirty="0">
                <a:solidFill>
                  <a:schemeClr val="tx2"/>
                </a:solidFill>
                <a:latin typeface="+mn-lt"/>
                <a:ea typeface="+mn-ea"/>
                <a:cs typeface="+mn-cs"/>
              </a:rPr>
              <a:t>Le traitement local préféré est l'acide fusidique. </a:t>
            </a:r>
          </a:p>
          <a:p>
            <a:r>
              <a:rPr lang="fr-FR" sz="2400" kern="1200" dirty="0">
                <a:solidFill>
                  <a:schemeClr val="tx2"/>
                </a:solidFill>
                <a:latin typeface="+mn-lt"/>
                <a:ea typeface="+mn-ea"/>
                <a:cs typeface="+mn-cs"/>
              </a:rPr>
              <a:t>Le </a:t>
            </a:r>
            <a:r>
              <a:rPr lang="fr-FR" sz="2400" kern="1200" dirty="0" err="1">
                <a:solidFill>
                  <a:schemeClr val="tx2"/>
                </a:solidFill>
                <a:latin typeface="+mn-lt"/>
                <a:ea typeface="+mn-ea"/>
                <a:cs typeface="+mn-cs"/>
              </a:rPr>
              <a:t>Bactroban</a:t>
            </a:r>
            <a:r>
              <a:rPr lang="fr-FR" sz="2400" kern="1200" dirty="0">
                <a:solidFill>
                  <a:schemeClr val="tx2"/>
                </a:solidFill>
                <a:latin typeface="+mn-lt"/>
                <a:ea typeface="+mn-ea"/>
                <a:cs typeface="+mn-cs"/>
              </a:rPr>
              <a:t> est réservé à l'impétigo résistant au MRSA. Si l'effet est insuffisant, passer à la voie orale.</a:t>
            </a:r>
          </a:p>
          <a:p>
            <a:endParaRPr lang="fr-FR" sz="2400" kern="1200" dirty="0">
              <a:solidFill>
                <a:schemeClr val="tx2"/>
              </a:solidFill>
              <a:latin typeface="+mn-lt"/>
              <a:ea typeface="+mn-ea"/>
              <a:cs typeface="+mn-cs"/>
            </a:endParaRPr>
          </a:p>
          <a:p>
            <a:r>
              <a:rPr lang="fr-FR" sz="2400" kern="1200" dirty="0">
                <a:solidFill>
                  <a:schemeClr val="tx2"/>
                </a:solidFill>
                <a:latin typeface="+mn-lt"/>
                <a:ea typeface="+mn-ea"/>
                <a:cs typeface="+mn-cs"/>
              </a:rPr>
              <a:t>Si non IgE-médié : voie orale : </a:t>
            </a:r>
            <a:r>
              <a:rPr lang="fr-FR" sz="2400" kern="1200" dirty="0" err="1">
                <a:solidFill>
                  <a:schemeClr val="tx2"/>
                </a:solidFill>
                <a:latin typeface="+mn-lt"/>
                <a:ea typeface="+mn-ea"/>
                <a:cs typeface="+mn-cs"/>
              </a:rPr>
              <a:t>floxapen</a:t>
            </a:r>
            <a:r>
              <a:rPr lang="fr-FR" sz="2400" kern="1200" dirty="0">
                <a:solidFill>
                  <a:schemeClr val="tx2"/>
                </a:solidFill>
                <a:latin typeface="+mn-lt"/>
                <a:ea typeface="+mn-ea"/>
                <a:cs typeface="+mn-cs"/>
              </a:rPr>
              <a:t> 3-4 doses, 7 jours, si non IgE-médié. </a:t>
            </a:r>
          </a:p>
          <a:p>
            <a:r>
              <a:rPr lang="fr-FR" sz="2400" kern="1200" dirty="0" err="1">
                <a:solidFill>
                  <a:schemeClr val="tx2"/>
                </a:solidFill>
                <a:latin typeface="+mn-lt"/>
                <a:ea typeface="+mn-ea"/>
                <a:cs typeface="+mn-cs"/>
              </a:rPr>
              <a:t>Penicilline</a:t>
            </a:r>
            <a:r>
              <a:rPr lang="fr-FR" sz="2400" kern="1200" dirty="0">
                <a:solidFill>
                  <a:schemeClr val="tx2"/>
                </a:solidFill>
                <a:latin typeface="+mn-lt"/>
                <a:ea typeface="+mn-ea"/>
                <a:cs typeface="+mn-cs"/>
              </a:rPr>
              <a:t> allergie=&gt;  </a:t>
            </a:r>
            <a:r>
              <a:rPr lang="fr-FR" sz="2400" kern="1200" dirty="0" err="1">
                <a:solidFill>
                  <a:schemeClr val="tx2"/>
                </a:solidFill>
                <a:latin typeface="+mn-lt"/>
                <a:ea typeface="+mn-ea"/>
                <a:cs typeface="+mn-cs"/>
              </a:rPr>
              <a:t>cefadroxil</a:t>
            </a:r>
            <a:endParaRPr lang="fr-FR" sz="2400" kern="1200" dirty="0">
              <a:solidFill>
                <a:schemeClr val="tx2"/>
              </a:solidFill>
              <a:latin typeface="+mn-lt"/>
              <a:ea typeface="+mn-ea"/>
              <a:cs typeface="+mn-cs"/>
            </a:endParaRPr>
          </a:p>
          <a:p>
            <a:endParaRPr lang="fr-FR" sz="2400" kern="1200" dirty="0">
              <a:solidFill>
                <a:schemeClr val="tx2"/>
              </a:solidFill>
              <a:latin typeface="+mn-lt"/>
              <a:ea typeface="+mn-ea"/>
              <a:cs typeface="+mn-cs"/>
            </a:endParaRPr>
          </a:p>
          <a:p>
            <a:r>
              <a:rPr lang="fr-FR" sz="2400" kern="1200" dirty="0">
                <a:solidFill>
                  <a:schemeClr val="tx2"/>
                </a:solidFill>
                <a:latin typeface="+mn-lt"/>
                <a:ea typeface="+mn-ea"/>
                <a:cs typeface="+mn-cs"/>
              </a:rPr>
              <a:t>Si </a:t>
            </a:r>
            <a:r>
              <a:rPr lang="fr-FR" sz="2400" kern="1200" dirty="0" err="1">
                <a:solidFill>
                  <a:schemeClr val="tx2"/>
                </a:solidFill>
                <a:latin typeface="+mn-lt"/>
                <a:ea typeface="+mn-ea"/>
                <a:cs typeface="+mn-cs"/>
              </a:rPr>
              <a:t>Ig</a:t>
            </a:r>
            <a:r>
              <a:rPr lang="fr-FR" sz="2400" kern="1200" dirty="0">
                <a:solidFill>
                  <a:schemeClr val="tx2"/>
                </a:solidFill>
                <a:latin typeface="+mn-lt"/>
                <a:ea typeface="+mn-ea"/>
                <a:cs typeface="+mn-cs"/>
              </a:rPr>
              <a:t> E médiée ou porteur de MRSA : azithromycine ou clindamycine.</a:t>
            </a:r>
          </a:p>
          <a:p>
            <a:r>
              <a:rPr lang="fr-FR" sz="2400" kern="1200" dirty="0">
                <a:solidFill>
                  <a:schemeClr val="tx2"/>
                </a:solidFill>
                <a:latin typeface="+mn-lt"/>
                <a:ea typeface="+mn-ea"/>
                <a:cs typeface="+mn-cs"/>
              </a:rPr>
              <a:t> Adulte clindamycine 1800 mg en 3-4 prises 7-10 jours</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62</a:t>
            </a:fld>
            <a:endParaRPr lang="en-US"/>
          </a:p>
        </p:txBody>
      </p:sp>
    </p:spTree>
    <p:extLst>
      <p:ext uri="{BB962C8B-B14F-4D97-AF65-F5344CB8AC3E}">
        <p14:creationId xmlns:p14="http://schemas.microsoft.com/office/powerpoint/2010/main" val="403105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a:t>L'utilisation de quinolones, en particulier les quinolones de 3e génération, est remarquablement élevée en Belgique
</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308355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900" kern="1200" dirty="0">
              <a:solidFill>
                <a:schemeClr val="bg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fld id="{A5D78FC6-CE17-4259-A63C-DDFC12E048FC}" type="slidenum">
              <a:rPr lang="en-US" smtClean="0"/>
              <a:pPr/>
              <a:t>63</a:t>
            </a:fld>
            <a:endParaRPr lang="en-US"/>
          </a:p>
        </p:txBody>
      </p:sp>
    </p:spTree>
    <p:extLst>
      <p:ext uri="{BB962C8B-B14F-4D97-AF65-F5344CB8AC3E}">
        <p14:creationId xmlns:p14="http://schemas.microsoft.com/office/powerpoint/2010/main" val="84389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fr-BE" dirty="0" err="1"/>
              <a:t>pyélonephrite</a:t>
            </a:r>
            <a:r>
              <a:rPr lang="fr-BE" dirty="0"/>
              <a:t> aiguë, après prise d’échantillon de culture pour antibiogramme ;</a:t>
            </a:r>
          </a:p>
          <a:p>
            <a:pPr lvl="1"/>
            <a:endParaRPr lang="fr-BE" dirty="0"/>
          </a:p>
          <a:p>
            <a:pPr lvl="1"/>
            <a:r>
              <a:rPr lang="fr-BE" dirty="0"/>
              <a:t>- prostatite aiguë ;</a:t>
            </a:r>
          </a:p>
          <a:p>
            <a:pPr lvl="1"/>
            <a:endParaRPr lang="fr-BE" dirty="0"/>
          </a:p>
          <a:p>
            <a:pPr lvl="1"/>
            <a:r>
              <a:rPr lang="fr-BE" dirty="0"/>
              <a:t>- prostatite chronique, après prise d’échantillon de culture pour antibiogramme ;</a:t>
            </a:r>
          </a:p>
          <a:p>
            <a:pPr lvl="1"/>
            <a:endParaRPr lang="fr-BE" dirty="0"/>
          </a:p>
          <a:p>
            <a:pPr lvl="1"/>
            <a:r>
              <a:rPr lang="fr-BE" dirty="0"/>
              <a:t>- </a:t>
            </a:r>
            <a:r>
              <a:rPr lang="fr-BE" dirty="0" err="1"/>
              <a:t>uréthrite</a:t>
            </a:r>
            <a:r>
              <a:rPr lang="fr-BE" dirty="0"/>
              <a:t> aiguë, après prise d’échantillon de culture pour antibiogramme ;</a:t>
            </a:r>
          </a:p>
          <a:p>
            <a:pPr lvl="1"/>
            <a:endParaRPr lang="fr-BE" dirty="0"/>
          </a:p>
          <a:p>
            <a:pPr lvl="1"/>
            <a:r>
              <a:rPr lang="fr-BE" dirty="0"/>
              <a:t>- </a:t>
            </a:r>
            <a:r>
              <a:rPr lang="fr-BE" dirty="0" err="1"/>
              <a:t>orchi</a:t>
            </a:r>
            <a:r>
              <a:rPr lang="fr-BE" dirty="0"/>
              <a:t>-épididymite ;</a:t>
            </a:r>
          </a:p>
          <a:p>
            <a:pPr lvl="1"/>
            <a:endParaRPr lang="fr-BE" dirty="0"/>
          </a:p>
          <a:p>
            <a:pPr lvl="1"/>
            <a:r>
              <a:rPr lang="fr-BE" dirty="0"/>
              <a:t>- </a:t>
            </a:r>
            <a:r>
              <a:rPr lang="fr-BE" dirty="0" err="1"/>
              <a:t>pelvic</a:t>
            </a:r>
            <a:r>
              <a:rPr lang="fr-BE" dirty="0"/>
              <a:t> </a:t>
            </a:r>
            <a:r>
              <a:rPr lang="fr-BE" dirty="0" err="1"/>
              <a:t>Inflammatory</a:t>
            </a:r>
            <a:r>
              <a:rPr lang="fr-BE" dirty="0"/>
              <a:t> </a:t>
            </a:r>
            <a:r>
              <a:rPr lang="fr-BE" dirty="0" err="1"/>
              <a:t>Diseases</a:t>
            </a:r>
            <a:r>
              <a:rPr lang="fr-BE" dirty="0"/>
              <a:t> ;</a:t>
            </a:r>
          </a:p>
          <a:p>
            <a:pPr lvl="1"/>
            <a:endParaRPr lang="fr-BE" dirty="0"/>
          </a:p>
          <a:p>
            <a:pPr lvl="1"/>
            <a:r>
              <a:rPr lang="fr-BE" dirty="0"/>
              <a:t>- diverticulite aiguë, non compliquée ;</a:t>
            </a:r>
          </a:p>
          <a:p>
            <a:pPr lvl="1"/>
            <a:endParaRPr lang="fr-BE" dirty="0"/>
          </a:p>
          <a:p>
            <a:pPr lvl="1"/>
            <a:r>
              <a:rPr lang="fr-BE" dirty="0"/>
              <a:t>- chez des patients ayant une </a:t>
            </a:r>
            <a:r>
              <a:rPr lang="fr-BE" dirty="0" err="1"/>
              <a:t>co-morbidité</a:t>
            </a:r>
            <a:r>
              <a:rPr lang="fr-BE" dirty="0"/>
              <a:t> sévère ou sous traitement avec un immunosuppresseur ou présentant une malignité ou atteints d’une infection VIH ;</a:t>
            </a:r>
          </a:p>
          <a:p>
            <a:pPr lvl="1"/>
            <a:endParaRPr lang="fr-BE" dirty="0"/>
          </a:p>
          <a:p>
            <a:pPr lvl="1"/>
            <a:r>
              <a:rPr lang="fr-BE" dirty="0"/>
              <a:t>- une situation exceptionnelle et urgente qui nécessite l’initiation d’un traitement par quinolone.</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76107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2400" kern="1200" dirty="0">
                <a:solidFill>
                  <a:schemeClr val="tx2"/>
                </a:solidFill>
                <a:latin typeface="+mn-lt"/>
                <a:ea typeface="+mn-ea"/>
                <a:cs typeface="+mn-cs"/>
              </a:rPr>
              <a:t>Peut faire une différence jusqu'à plus de 10-30 euros aux frais du patient.</a:t>
            </a:r>
          </a:p>
          <a:p>
            <a:pPr lvl="1"/>
            <a:r>
              <a:rPr lang="fr-BE" dirty="0"/>
              <a:t>.</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1352449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78FC6-CE17-4259-A63C-DDFC12E048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508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322C0-15C9-4CC1-B01F-C532F2E263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4700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44</a:t>
            </a:fld>
            <a:endParaRPr lang="en-US"/>
          </a:p>
        </p:txBody>
      </p:sp>
    </p:spTree>
    <p:extLst>
      <p:ext uri="{BB962C8B-B14F-4D97-AF65-F5344CB8AC3E}">
        <p14:creationId xmlns:p14="http://schemas.microsoft.com/office/powerpoint/2010/main" val="398109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BE" sz="2800" dirty="0"/>
              <a:t>Evolution naturelle d’une sinusite légère à modérée : </a:t>
            </a:r>
          </a:p>
          <a:p>
            <a:r>
              <a:rPr lang="nl-BE" sz="2800" dirty="0"/>
              <a:t>après 1 semaine : 50% de mieux, après 10 jours 70% de mieux, après 1 mois &gt;90% de mieux </a:t>
            </a:r>
          </a:p>
          <a:p>
            <a:endParaRPr lang="nl-BE" sz="2800" dirty="0"/>
          </a:p>
          <a:p>
            <a:r>
              <a:rPr lang="nl-BE" sz="2800" dirty="0"/>
              <a:t>1/3 : sinusite bactérienne, guérit aussi toujours presque spontanément</a:t>
            </a:r>
          </a:p>
          <a:p>
            <a:endParaRPr lang="nl-BE" sz="2800" dirty="0"/>
          </a:p>
          <a:p>
            <a:r>
              <a:rPr lang="nl-BE" sz="2800" dirty="0"/>
              <a:t>Effet AB dans les sinusites légères et modérées : </a:t>
            </a:r>
          </a:p>
          <a:p>
            <a:pPr lvl="1"/>
            <a:r>
              <a:rPr lang="nl-BE" sz="2800" dirty="0"/>
              <a:t>NNT 18 </a:t>
            </a:r>
          </a:p>
          <a:p>
            <a:pPr lvl="1"/>
            <a:r>
              <a:rPr lang="nl-BE" sz="2800" dirty="0"/>
              <a:t>Pas de différence dans les complications</a:t>
            </a:r>
          </a:p>
          <a:p>
            <a:r>
              <a:rPr lang="nl-BE" sz="2800" dirty="0"/>
              <a:t>Effet AB dans la sinusite sévère : </a:t>
            </a:r>
          </a:p>
          <a:p>
            <a:pPr lvl="1"/>
            <a:r>
              <a:rPr lang="nl-BE" sz="2800" dirty="0"/>
              <a:t>Effet non reconnu, débuter l’AB est basé sur un consensus</a:t>
            </a:r>
          </a:p>
          <a:p>
            <a:r>
              <a:rPr lang="nl-BE" sz="2800" dirty="0"/>
              <a:t>L'AB n'a pas d'impact sur le risque d'infecter d'autres personnes</a:t>
            </a:r>
          </a:p>
          <a:p>
            <a:endParaRPr lang="nl-BE" sz="2800" dirty="0"/>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45</a:t>
            </a:fld>
            <a:endParaRPr lang="en-US"/>
          </a:p>
        </p:txBody>
      </p:sp>
    </p:spTree>
    <p:extLst>
      <p:ext uri="{BB962C8B-B14F-4D97-AF65-F5344CB8AC3E}">
        <p14:creationId xmlns:p14="http://schemas.microsoft.com/office/powerpoint/2010/main" val="174970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AB de 1er choix : amoxicilline, dose adulte : 3 x 1 g/jour pendant 7 jours</a:t>
            </a:r>
          </a:p>
          <a:p>
            <a:r>
              <a:rPr lang="fr-FR" dirty="0"/>
              <a:t>Lors de la dernière cure d'antibiotiques, éruption généralisée : suspicion d'allergie non IgE-médiée : </a:t>
            </a:r>
            <a:r>
              <a:rPr lang="fr-FR" dirty="0" err="1"/>
              <a:t>céfuroxime</a:t>
            </a:r>
            <a:r>
              <a:rPr lang="fr-FR" dirty="0"/>
              <a:t> </a:t>
            </a:r>
            <a:r>
              <a:rPr lang="fr-FR" dirty="0" err="1"/>
              <a:t>axétil</a:t>
            </a:r>
            <a:r>
              <a:rPr lang="fr-FR" dirty="0"/>
              <a:t>. En cas d'allergie IgE-médiée à la pénicilline : </a:t>
            </a:r>
            <a:r>
              <a:rPr lang="fr-FR" dirty="0" err="1"/>
              <a:t>Moxifloxacine</a:t>
            </a:r>
            <a:r>
              <a:rPr lang="fr-FR" dirty="0"/>
              <a:t> 400 mg par jour en une seule prise pendant 5 à 7 jours.</a:t>
            </a:r>
            <a:endParaRPr lang="nl-BE" dirty="0"/>
          </a:p>
          <a:p>
            <a:endParaRPr lang="nl-BE" dirty="0"/>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47</a:t>
            </a:fld>
            <a:endParaRPr lang="en-US"/>
          </a:p>
        </p:txBody>
      </p:sp>
    </p:spTree>
    <p:extLst>
      <p:ext uri="{BB962C8B-B14F-4D97-AF65-F5344CB8AC3E}">
        <p14:creationId xmlns:p14="http://schemas.microsoft.com/office/powerpoint/2010/main" val="3270197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07504" y="6053328"/>
            <a:ext cx="2132776" cy="713232"/>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Rectangle 10"/>
          <p:cNvSpPr/>
          <p:nvPr userDrawn="1"/>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a:p>
        </p:txBody>
      </p:sp>
      <p:sp>
        <p:nvSpPr>
          <p:cNvPr id="8" name="Title 7"/>
          <p:cNvSpPr>
            <a:spLocks noGrp="1"/>
          </p:cNvSpPr>
          <p:nvPr>
            <p:ph type="ctrTitle" hasCustomPrompt="1"/>
          </p:nvPr>
        </p:nvSpPr>
        <p:spPr>
          <a:xfrm>
            <a:off x="1607526" y="1477840"/>
            <a:ext cx="6477000" cy="1828800"/>
          </a:xfrm>
        </p:spPr>
        <p:style>
          <a:lnRef idx="2">
            <a:schemeClr val="accent1"/>
          </a:lnRef>
          <a:fillRef idx="1">
            <a:schemeClr val="lt1"/>
          </a:fillRef>
          <a:effectRef idx="0">
            <a:schemeClr val="accent1"/>
          </a:effectRef>
          <a:fontRef idx="none"/>
        </p:style>
        <p:txBody>
          <a:bodyPr anchor="b"/>
          <a:lstStyle>
            <a:lvl1pPr>
              <a:defRPr cap="all" baseline="0">
                <a:solidFill>
                  <a:schemeClr val="accent6"/>
                </a:solidFill>
              </a:defRPr>
            </a:lvl1pPr>
          </a:lstStyle>
          <a:p>
            <a:r>
              <a:rPr lang="nl-NL" dirty="0"/>
              <a:t>Onderwerp</a:t>
            </a:r>
            <a:endParaRPr lang="en-US" dirty="0"/>
          </a:p>
        </p:txBody>
      </p:sp>
      <p:sp>
        <p:nvSpPr>
          <p:cNvPr id="19" name="Footer Placeholder 16"/>
          <p:cNvSpPr txBox="1">
            <a:spLocks/>
          </p:cNvSpPr>
          <p:nvPr userDrawn="1"/>
        </p:nvSpPr>
        <p:spPr>
          <a:xfrm>
            <a:off x="2359152" y="6044184"/>
            <a:ext cx="6784848" cy="713232"/>
          </a:xfrm>
          <a:prstGeom prst="rect">
            <a:avLst/>
          </a:prstGeom>
        </p:spPr>
        <p:txBody>
          <a:bodyPr vert="horz" anchor="ctr"/>
          <a:lstStyle>
            <a:defPPr>
              <a:defRPr lang="en-US"/>
            </a:defPPr>
            <a:lvl1pPr marL="0" algn="r" defTabSz="914400" rtl="0" latinLnBrk="0">
              <a:defRPr sz="1100" kern="1200">
                <a:solidFill>
                  <a:schemeClr val="accent6"/>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l"/>
            <a:endParaRPr lang="en-US" sz="1050" dirty="0">
              <a:solidFill>
                <a:schemeClr val="bg1"/>
              </a:solidFill>
            </a:endParaRPr>
          </a:p>
        </p:txBody>
      </p:sp>
      <p:sp>
        <p:nvSpPr>
          <p:cNvPr id="21" name="Tijdelijke aanduiding voor tekst 20"/>
          <p:cNvSpPr>
            <a:spLocks noGrp="1"/>
          </p:cNvSpPr>
          <p:nvPr>
            <p:ph type="body" sz="quarter" idx="12" hasCustomPrompt="1"/>
          </p:nvPr>
        </p:nvSpPr>
        <p:spPr>
          <a:xfrm>
            <a:off x="2359025" y="4149080"/>
            <a:ext cx="6480175" cy="432048"/>
          </a:xfrm>
          <a:ln>
            <a:prstDash val="sysDot"/>
          </a:ln>
        </p:spPr>
        <p:style>
          <a:lnRef idx="2">
            <a:schemeClr val="accent1"/>
          </a:lnRef>
          <a:fillRef idx="1">
            <a:schemeClr val="lt1"/>
          </a:fillRef>
          <a:effectRef idx="0">
            <a:schemeClr val="accent1"/>
          </a:effectRef>
          <a:fontRef idx="none"/>
        </p:style>
        <p:txBody>
          <a:bodyPr>
            <a:noAutofit/>
          </a:bodyPr>
          <a:lstStyle>
            <a:lvl1pPr marL="0" indent="0">
              <a:buNone/>
              <a:defRPr sz="2000" cap="all" baseline="0">
                <a:solidFill>
                  <a:schemeClr val="accent1"/>
                </a:solidFill>
              </a:defRPr>
            </a:lvl1pPr>
          </a:lstStyle>
          <a:p>
            <a:pPr lvl="0"/>
            <a:r>
              <a:rPr lang="nl-BE" dirty="0"/>
              <a:t>Regio:</a:t>
            </a:r>
          </a:p>
        </p:txBody>
      </p:sp>
      <p:sp>
        <p:nvSpPr>
          <p:cNvPr id="24" name="Footer Placeholder 16"/>
          <p:cNvSpPr txBox="1">
            <a:spLocks/>
          </p:cNvSpPr>
          <p:nvPr userDrawn="1"/>
        </p:nvSpPr>
        <p:spPr>
          <a:xfrm>
            <a:off x="803179" y="332656"/>
            <a:ext cx="7537641" cy="365125"/>
          </a:xfrm>
          <a:prstGeom prst="rect">
            <a:avLst/>
          </a:prstGeom>
        </p:spPr>
        <p:txBody>
          <a:bodyPr vert="horz" anchor="ctr"/>
          <a:lstStyle>
            <a:defPPr>
              <a:defRPr lang="en-US"/>
            </a:defPPr>
            <a:lvl1pPr marL="0" algn="r" defTabSz="914400" rtl="0" latinLnBrk="0">
              <a:defRPr sz="1100" b="0" kern="1200">
                <a:solidFill>
                  <a:schemeClr val="accent6"/>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nl-BE" sz="1400" b="1" dirty="0"/>
              <a:t>PROGRAMME DE PROMOTION DE LA QUALITE  - CONCERTATION MEDICO-PHARMACEUTIQUE </a:t>
            </a:r>
            <a:endParaRPr lang="en-US" sz="1400" b="1" dirty="0"/>
          </a:p>
        </p:txBody>
      </p:sp>
      <p:sp>
        <p:nvSpPr>
          <p:cNvPr id="30" name="Tijdelijke aanduiding voor tekst 20"/>
          <p:cNvSpPr>
            <a:spLocks noGrp="1"/>
          </p:cNvSpPr>
          <p:nvPr>
            <p:ph type="body" sz="quarter" idx="13" hasCustomPrompt="1"/>
          </p:nvPr>
        </p:nvSpPr>
        <p:spPr>
          <a:xfrm>
            <a:off x="2359024" y="4696544"/>
            <a:ext cx="6480175" cy="432048"/>
          </a:xfrm>
          <a:ln>
            <a:prstDash val="sysDot"/>
          </a:ln>
        </p:spPr>
        <p:style>
          <a:lnRef idx="2">
            <a:schemeClr val="accent1"/>
          </a:lnRef>
          <a:fillRef idx="1">
            <a:schemeClr val="lt1"/>
          </a:fillRef>
          <a:effectRef idx="0">
            <a:schemeClr val="accent1"/>
          </a:effectRef>
          <a:fontRef idx="none"/>
        </p:style>
        <p:txBody>
          <a:bodyPr>
            <a:noAutofit/>
          </a:bodyPr>
          <a:lstStyle>
            <a:lvl1pPr marL="0" indent="0">
              <a:buNone/>
              <a:defRPr sz="2000" cap="all" baseline="0">
                <a:solidFill>
                  <a:schemeClr val="accent1"/>
                </a:solidFill>
              </a:defRPr>
            </a:lvl1pPr>
          </a:lstStyle>
          <a:p>
            <a:pPr lvl="0"/>
            <a:r>
              <a:rPr lang="nl-BE" dirty="0"/>
              <a:t>Moderator:</a:t>
            </a:r>
          </a:p>
        </p:txBody>
      </p:sp>
      <p:sp>
        <p:nvSpPr>
          <p:cNvPr id="31" name="Tijdelijke aanduiding voor tekst 20"/>
          <p:cNvSpPr>
            <a:spLocks noGrp="1"/>
          </p:cNvSpPr>
          <p:nvPr>
            <p:ph type="body" sz="quarter" idx="14" hasCustomPrompt="1"/>
          </p:nvPr>
        </p:nvSpPr>
        <p:spPr>
          <a:xfrm>
            <a:off x="2359023" y="5242691"/>
            <a:ext cx="6480175" cy="432048"/>
          </a:xfrm>
          <a:ln>
            <a:prstDash val="sysDot"/>
          </a:ln>
        </p:spPr>
        <p:style>
          <a:lnRef idx="2">
            <a:schemeClr val="accent1"/>
          </a:lnRef>
          <a:fillRef idx="1">
            <a:schemeClr val="lt1"/>
          </a:fillRef>
          <a:effectRef idx="0">
            <a:schemeClr val="accent1"/>
          </a:effectRef>
          <a:fontRef idx="none"/>
        </p:style>
        <p:txBody>
          <a:bodyPr>
            <a:noAutofit/>
          </a:bodyPr>
          <a:lstStyle>
            <a:lvl1pPr marL="0" indent="0">
              <a:buNone/>
              <a:defRPr sz="2000" cap="all" baseline="0">
                <a:solidFill>
                  <a:schemeClr val="accent1"/>
                </a:solidFill>
              </a:defRPr>
            </a:lvl1pPr>
          </a:lstStyle>
          <a:p>
            <a:pPr lvl="0"/>
            <a:r>
              <a:rPr lang="nl-BE" dirty="0"/>
              <a:t>Datum:</a:t>
            </a:r>
          </a:p>
        </p:txBody>
      </p:sp>
      <p:sp>
        <p:nvSpPr>
          <p:cNvPr id="34" name="Tijdelijke aanduiding voor tekst 33"/>
          <p:cNvSpPr>
            <a:spLocks noGrp="1"/>
          </p:cNvSpPr>
          <p:nvPr>
            <p:ph type="body" sz="quarter" idx="15" hasCustomPrompt="1"/>
          </p:nvPr>
        </p:nvSpPr>
        <p:spPr>
          <a:xfrm>
            <a:off x="2359022" y="6053328"/>
            <a:ext cx="6480175" cy="704088"/>
          </a:xfrm>
        </p:spPr>
        <p:txBody>
          <a:bodyPr anchor="ctr">
            <a:normAutofit/>
          </a:bodyPr>
          <a:lstStyle>
            <a:lvl1pPr marL="0" indent="0">
              <a:buNone/>
              <a:defRPr sz="1100" b="1" cap="all" baseline="0">
                <a:solidFill>
                  <a:schemeClr val="bg1"/>
                </a:solidFill>
              </a:defRPr>
            </a:lvl1pPr>
          </a:lstStyle>
          <a:p>
            <a:pPr lvl="0"/>
            <a:r>
              <a:rPr lang="nl-BE" dirty="0"/>
              <a:t>Partenariat departements de medecine generale ULB – ULIEGE et faculte de pharmacie UCL  </a:t>
            </a:r>
          </a:p>
          <a:p>
            <a:pPr lvl="0"/>
            <a:r>
              <a:rPr lang="nl-BE" dirty="0"/>
              <a:t>collaboration  DOMUS medica</a:t>
            </a:r>
          </a:p>
        </p:txBody>
      </p:sp>
      <p:pic>
        <p:nvPicPr>
          <p:cNvPr id="27" name="Afbeelding 13">
            <a:extLst>
              <a:ext uri="{FF2B5EF4-FFF2-40B4-BE49-F238E27FC236}">
                <a16:creationId xmlns:a16="http://schemas.microsoft.com/office/drawing/2014/main" id="{F9F7472A-00F8-F843-B06B-9626388166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020" y="149913"/>
            <a:ext cx="532318" cy="607001"/>
          </a:xfrm>
          <a:prstGeom prst="rect">
            <a:avLst/>
          </a:prstGeom>
        </p:spPr>
      </p:pic>
      <p:sp>
        <p:nvSpPr>
          <p:cNvPr id="28" name="ZoneTexte 27">
            <a:extLst>
              <a:ext uri="{FF2B5EF4-FFF2-40B4-BE49-F238E27FC236}">
                <a16:creationId xmlns:a16="http://schemas.microsoft.com/office/drawing/2014/main" id="{B9D8FC61-EAEC-9149-AB9F-644F2FA087A8}"/>
              </a:ext>
            </a:extLst>
          </p:cNvPr>
          <p:cNvSpPr txBox="1"/>
          <p:nvPr userDrawn="1"/>
        </p:nvSpPr>
        <p:spPr>
          <a:xfrm>
            <a:off x="537020" y="615878"/>
            <a:ext cx="532318" cy="373875"/>
          </a:xfrm>
          <a:prstGeom prst="rect">
            <a:avLst/>
          </a:prstGeom>
          <a:solidFill>
            <a:schemeClr val="bg1"/>
          </a:solidFill>
        </p:spPr>
        <p:txBody>
          <a:bodyPr wrap="square" rtlCol="0">
            <a:noAutofit/>
          </a:bodyPr>
          <a:lstStyle/>
          <a:p>
            <a:pPr algn="ctr"/>
            <a:r>
              <a:rPr lang="fr-FR" sz="1400" b="1" dirty="0">
                <a:latin typeface="Calibri" panose="020F0502020204030204" pitchFamily="34" charset="0"/>
                <a:cs typeface="Calibri" panose="020F0502020204030204" pitchFamily="34" charset="0"/>
              </a:rPr>
              <a:t>CMP</a:t>
            </a:r>
          </a:p>
        </p:txBody>
      </p:sp>
      <p:sp>
        <p:nvSpPr>
          <p:cNvPr id="29" name="TextBox 12">
            <a:extLst>
              <a:ext uri="{FF2B5EF4-FFF2-40B4-BE49-F238E27FC236}">
                <a16:creationId xmlns:a16="http://schemas.microsoft.com/office/drawing/2014/main" id="{037E86A7-7C53-AC44-8D34-F899E492ECA8}"/>
              </a:ext>
            </a:extLst>
          </p:cNvPr>
          <p:cNvSpPr txBox="1"/>
          <p:nvPr userDrawn="1"/>
        </p:nvSpPr>
        <p:spPr>
          <a:xfrm>
            <a:off x="224698" y="6204156"/>
            <a:ext cx="1650452" cy="338554"/>
          </a:xfrm>
          <a:prstGeom prst="rect">
            <a:avLst/>
          </a:prstGeom>
          <a:noFill/>
        </p:spPr>
        <p:txBody>
          <a:bodyPr wrap="none" rtlCol="0">
            <a:spAutoFit/>
          </a:bodyPr>
          <a:lstStyle/>
          <a:p>
            <a:r>
              <a:rPr lang="fr-BE" sz="1600" b="1" dirty="0"/>
              <a:t> </a:t>
            </a:r>
            <a:r>
              <a:rPr lang="fr-BE" sz="1600" b="1" dirty="0" err="1">
                <a:solidFill>
                  <a:schemeClr val="bg1"/>
                </a:solidFill>
              </a:rPr>
              <a:t>cmpinfo@ulb.be</a:t>
            </a:r>
            <a:endParaRPr lang="fr-BE" sz="16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nl-NL"/>
              <a:t>Klik om de stijl te bewerken</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2" name="Slide Number Placeholder 11"/>
          <p:cNvSpPr>
            <a:spLocks noGrp="1"/>
          </p:cNvSpPr>
          <p:nvPr>
            <p:ph type="sldNum" sz="quarter" idx="16"/>
          </p:nvPr>
        </p:nvSpPr>
        <p:spPr/>
        <p:txBody>
          <a:bodyPr rtlCol="0"/>
          <a:lstStyle/>
          <a:p>
            <a:pPr algn="ct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nl-NL"/>
              <a:t>Klik om de modelstijlen te bewerken</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nl-NL"/>
              <a:t>Klik om de modelstijlen te bewerken</a:t>
            </a:r>
          </a:p>
        </p:txBody>
      </p:sp>
      <p:sp>
        <p:nvSpPr>
          <p:cNvPr id="22" name="Rectangle 9"/>
          <p:cNvSpPr/>
          <p:nvPr userDrawn="1"/>
        </p:nvSpPr>
        <p:spPr>
          <a:xfrm>
            <a:off x="-9144" y="6044184"/>
            <a:ext cx="836728" cy="722376"/>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4"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a:t>Bronnen</a:t>
            </a:r>
          </a:p>
        </p:txBody>
      </p:sp>
      <p:sp>
        <p:nvSpPr>
          <p:cNvPr id="14" name="TextBox 12">
            <a:extLst>
              <a:ext uri="{FF2B5EF4-FFF2-40B4-BE49-F238E27FC236}">
                <a16:creationId xmlns:a16="http://schemas.microsoft.com/office/drawing/2014/main" id="{3E4D0F99-B5B8-7449-8478-99EF57F02A3A}"/>
              </a:ext>
            </a:extLst>
          </p:cNvPr>
          <p:cNvSpPr txBox="1"/>
          <p:nvPr userDrawn="1"/>
        </p:nvSpPr>
        <p:spPr>
          <a:xfrm>
            <a:off x="7234503" y="6260068"/>
            <a:ext cx="1909497" cy="369332"/>
          </a:xfrm>
          <a:prstGeom prst="rect">
            <a:avLst/>
          </a:prstGeom>
          <a:noFill/>
        </p:spPr>
        <p:txBody>
          <a:bodyPr wrap="none" rtlCol="0">
            <a:spAutoFit/>
          </a:bodyPr>
          <a:lstStyle/>
          <a:p>
            <a:r>
              <a:rPr lang="fr-BE" b="1" dirty="0"/>
              <a:t> </a:t>
            </a:r>
            <a:r>
              <a:rPr lang="fr-BE" b="1" dirty="0" err="1">
                <a:solidFill>
                  <a:schemeClr val="bg1"/>
                </a:solidFill>
              </a:rPr>
              <a:t>cmpinfo@ulb.be</a:t>
            </a:r>
            <a:endParaRPr lang="fr-BE"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10" name="Rectangle 9"/>
          <p:cNvSpPr/>
          <p:nvPr userDrawn="1"/>
        </p:nvSpPr>
        <p:spPr>
          <a:xfrm>
            <a:off x="-9144" y="6044184"/>
            <a:ext cx="836728" cy="722376"/>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6" name="TextBox 12">
            <a:extLst>
              <a:ext uri="{FF2B5EF4-FFF2-40B4-BE49-F238E27FC236}">
                <a16:creationId xmlns:a16="http://schemas.microsoft.com/office/drawing/2014/main" id="{744C2033-C603-954B-B907-70E01A84DC1E}"/>
              </a:ext>
            </a:extLst>
          </p:cNvPr>
          <p:cNvSpPr txBox="1"/>
          <p:nvPr userDrawn="1"/>
        </p:nvSpPr>
        <p:spPr>
          <a:xfrm>
            <a:off x="7234503" y="6260068"/>
            <a:ext cx="1909497" cy="369332"/>
          </a:xfrm>
          <a:prstGeom prst="rect">
            <a:avLst/>
          </a:prstGeom>
          <a:noFill/>
        </p:spPr>
        <p:txBody>
          <a:bodyPr wrap="none" rtlCol="0">
            <a:spAutoFit/>
          </a:bodyPr>
          <a:lstStyle/>
          <a:p>
            <a:r>
              <a:rPr lang="fr-BE" b="1" dirty="0"/>
              <a:t> </a:t>
            </a:r>
            <a:r>
              <a:rPr lang="fr-BE" b="1" dirty="0" err="1">
                <a:solidFill>
                  <a:schemeClr val="bg1"/>
                </a:solidFill>
              </a:rPr>
              <a:t>cmpinfo@ulb.be</a:t>
            </a:r>
            <a:endParaRPr lang="fr-BE"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elstelling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lstStyle>
            <a:lvl1pPr algn="l">
              <a:buNone/>
              <a:defRPr sz="4400" b="0"/>
            </a:lvl1pPr>
          </a:lstStyle>
          <a:p>
            <a:r>
              <a:rPr lang="nl-NL" dirty="0" err="1"/>
              <a:t>Nouveau</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endParaRPr lang="en-US" dirty="0">
              <a:solidFill>
                <a:srgbClr val="FFFFFF"/>
              </a:solidFill>
            </a:endParaRPr>
          </a:p>
        </p:txBody>
      </p:sp>
      <p:sp>
        <p:nvSpPr>
          <p:cNvPr id="8" name="Rectangle 9"/>
          <p:cNvSpPr/>
          <p:nvPr userDrawn="1"/>
        </p:nvSpPr>
        <p:spPr>
          <a:xfrm>
            <a:off x="-9144" y="6044184"/>
            <a:ext cx="836728" cy="722376"/>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Tijdelijke aanduiding voor tekst 12"/>
          <p:cNvSpPr>
            <a:spLocks noGrp="1"/>
          </p:cNvSpPr>
          <p:nvPr>
            <p:ph type="body" sz="quarter" idx="13"/>
          </p:nvPr>
        </p:nvSpPr>
        <p:spPr>
          <a:xfrm>
            <a:off x="899592" y="6053138"/>
            <a:ext cx="7787207" cy="704850"/>
          </a:xfrm>
        </p:spPr>
        <p:txBody>
          <a:bodyPr>
            <a:normAutofit/>
          </a:bodyPr>
          <a:lstStyle>
            <a:lvl1pPr marL="0" indent="0">
              <a:buNone/>
              <a:defRPr sz="900">
                <a:solidFill>
                  <a:schemeClr val="bg1"/>
                </a:solidFill>
              </a:defRPr>
            </a:lvl1pPr>
          </a:lstStyle>
          <a:p>
            <a:pPr lvl="0"/>
            <a:endParaRPr lang="nl-BE" dirty="0"/>
          </a:p>
        </p:txBody>
      </p:sp>
    </p:spTree>
    <p:extLst>
      <p:ext uri="{BB962C8B-B14F-4D97-AF65-F5344CB8AC3E}">
        <p14:creationId xmlns:p14="http://schemas.microsoft.com/office/powerpoint/2010/main" val="3654500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oelstelling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lstStyle>
            <a:lvl1pPr algn="l">
              <a:buNone/>
              <a:defRPr sz="4400" b="0"/>
            </a:lvl1pPr>
          </a:lstStyle>
          <a:p>
            <a:r>
              <a:rPr lang="nl-NL" dirty="0"/>
              <a:t>Doelstellingen</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endParaRPr lang="en-US" dirty="0">
              <a:solidFill>
                <a:srgbClr val="FFFFFF"/>
              </a:solidFill>
            </a:endParaRPr>
          </a:p>
        </p:txBody>
      </p:sp>
      <p:sp>
        <p:nvSpPr>
          <p:cNvPr id="8" name="Rectangle 9"/>
          <p:cNvSpPr/>
          <p:nvPr userDrawn="1"/>
        </p:nvSpPr>
        <p:spPr>
          <a:xfrm>
            <a:off x="-9144" y="6044184"/>
            <a:ext cx="836728" cy="722376"/>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a:t>Sources</a:t>
            </a:r>
          </a:p>
        </p:txBody>
      </p:sp>
      <p:sp>
        <p:nvSpPr>
          <p:cNvPr id="9" name="TextBox 12">
            <a:extLst>
              <a:ext uri="{FF2B5EF4-FFF2-40B4-BE49-F238E27FC236}">
                <a16:creationId xmlns:a16="http://schemas.microsoft.com/office/drawing/2014/main" id="{FACFD779-EF9D-1845-BAE1-FD83D32863CE}"/>
              </a:ext>
            </a:extLst>
          </p:cNvPr>
          <p:cNvSpPr txBox="1"/>
          <p:nvPr userDrawn="1"/>
        </p:nvSpPr>
        <p:spPr>
          <a:xfrm>
            <a:off x="7234503" y="6260068"/>
            <a:ext cx="1909497" cy="369332"/>
          </a:xfrm>
          <a:prstGeom prst="rect">
            <a:avLst/>
          </a:prstGeom>
          <a:noFill/>
        </p:spPr>
        <p:txBody>
          <a:bodyPr wrap="none" rtlCol="0">
            <a:spAutoFit/>
          </a:bodyPr>
          <a:lstStyle/>
          <a:p>
            <a:r>
              <a:rPr lang="fr-BE" b="1" dirty="0"/>
              <a:t> </a:t>
            </a:r>
            <a:r>
              <a:rPr lang="fr-BE" b="1" dirty="0" err="1">
                <a:solidFill>
                  <a:schemeClr val="bg1"/>
                </a:solidFill>
              </a:rPr>
              <a:t>cmpinfo@ulb.be</a:t>
            </a:r>
            <a:endParaRPr lang="fr-BE" dirty="0">
              <a:solidFill>
                <a:schemeClr val="bg1"/>
              </a:solidFill>
            </a:endParaRPr>
          </a:p>
        </p:txBody>
      </p:sp>
    </p:spTree>
    <p:extLst>
      <p:ext uri="{BB962C8B-B14F-4D97-AF65-F5344CB8AC3E}">
        <p14:creationId xmlns:p14="http://schemas.microsoft.com/office/powerpoint/2010/main" val="2885950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07/05/2020</a:t>
            </a:r>
          </a:p>
        </p:txBody>
      </p:sp>
      <p:sp>
        <p:nvSpPr>
          <p:cNvPr id="4" name="Rectangle 5"/>
          <p:cNvSpPr>
            <a:spLocks noGrp="1" noChangeArrowheads="1"/>
          </p:cNvSpPr>
          <p:nvPr>
            <p:ph type="ftr" sz="quarter" idx="11"/>
          </p:nvPr>
        </p:nvSpPr>
        <p:spPr>
          <a:ln/>
        </p:spPr>
        <p:txBody>
          <a:bodyPr/>
          <a:lstStyle>
            <a:lvl1pPr>
              <a:defRPr/>
            </a:lvl1pPr>
          </a:lstStyle>
          <a:p>
            <a:r>
              <a:rPr lang="fr-FR" altLang="en-US"/>
              <a:t>Bon usage des antibiotiques délivrés à l'officine</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14E6E859-B6EC-40A1-A533-89AD268144EF}" type="slidenum">
              <a:rPr lang="en-US" altLang="en-US"/>
              <a:pPr/>
              <a:t>‹N°›</a:t>
            </a:fld>
            <a:endParaRPr lang="en-US" altLang="en-US"/>
          </a:p>
        </p:txBody>
      </p:sp>
    </p:spTree>
    <p:extLst>
      <p:ext uri="{BB962C8B-B14F-4D97-AF65-F5344CB8AC3E}">
        <p14:creationId xmlns:p14="http://schemas.microsoft.com/office/powerpoint/2010/main" val="27360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rgbClr val="1C3076"/>
                </a:solidFill>
              </a:defRPr>
            </a:lvl1pPr>
          </a:lstStyle>
          <a:p>
            <a:r>
              <a:rPr lang="nl-NL" dirty="0"/>
              <a:t>Klik om de stijl te bewerken</a:t>
            </a:r>
            <a:endParaRPr lang="nl-BE"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DFCC4FAF-83FC-4633-8F61-4C4FE5B7FBDD}" type="slidenum">
              <a:rPr lang="nl-BE" altLang="nl-BE"/>
              <a:pPr/>
              <a:t>‹N°›</a:t>
            </a:fld>
            <a:endParaRPr lang="nl-BE" altLang="nl-BE"/>
          </a:p>
        </p:txBody>
      </p:sp>
    </p:spTree>
    <p:extLst>
      <p:ext uri="{BB962C8B-B14F-4D97-AF65-F5344CB8AC3E}">
        <p14:creationId xmlns:p14="http://schemas.microsoft.com/office/powerpoint/2010/main" val="3824765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Overzic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a:t>Overzicht</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a:t>
            </a:fld>
            <a:endParaRPr lang="en-US" dirty="0">
              <a:solidFill>
                <a:srgbClr val="FFFFFF"/>
              </a:solidFill>
            </a:endParaRPr>
          </a:p>
        </p:txBody>
      </p:sp>
      <p:sp>
        <p:nvSpPr>
          <p:cNvPr id="4" name="Tijdelijke aanduiding voor tekst 3"/>
          <p:cNvSpPr>
            <a:spLocks noGrp="1"/>
          </p:cNvSpPr>
          <p:nvPr>
            <p:ph type="body" sz="quarter" idx="14"/>
          </p:nvPr>
        </p:nvSpPr>
        <p:spPr>
          <a:xfrm>
            <a:off x="2359025" y="1700213"/>
            <a:ext cx="6407150" cy="4105275"/>
          </a:xfrm>
        </p:spPr>
        <p:txBody>
          <a:bodyPr>
            <a:normAutofit/>
          </a:bodyPr>
          <a:lstStyle>
            <a:lvl1pPr marL="514350" indent="-514350">
              <a:buFont typeface="+mj-lt"/>
              <a:buAutoNum type="alphaUcPeriod"/>
              <a:defRPr sz="2000">
                <a:solidFill>
                  <a:schemeClr val="tx2"/>
                </a:solidFill>
              </a:defRPr>
            </a:lvl1pPr>
            <a:lvl2pPr marL="880110" indent="-514350">
              <a:buFont typeface="+mj-lt"/>
              <a:buAutoNum type="arabicPeriod"/>
              <a:defRPr sz="2000">
                <a:solidFill>
                  <a:schemeClr val="tx2"/>
                </a:solidFill>
              </a:defRPr>
            </a:lvl2pPr>
            <a:lvl3pPr marL="1143000" indent="-457200">
              <a:buFont typeface="+mj-lt"/>
              <a:buAutoNum type="romanLcPeriod"/>
              <a:defRPr sz="2000">
                <a:solidFill>
                  <a:schemeClr val="tx2"/>
                </a:solidFill>
              </a:defRPr>
            </a:lvl3pPr>
            <a:lvl4pPr marL="1600200" indent="-457200">
              <a:buFont typeface="+mj-lt"/>
              <a:buAutoNum type="alphaUcPeriod"/>
              <a:defRPr/>
            </a:lvl4pPr>
            <a:lvl5pPr marL="2057400" indent="-457200">
              <a:buFont typeface="+mj-lt"/>
              <a:buAutoNum type="alphaUcPeriod"/>
              <a:defRPr/>
            </a:lvl5pPr>
          </a:lstStyle>
          <a:p>
            <a:pPr lvl="0"/>
            <a:r>
              <a:rPr lang="nl-NL" dirty="0"/>
              <a:t>Klik om de modelstijlen te bewerken</a:t>
            </a:r>
          </a:p>
          <a:p>
            <a:pPr lvl="1"/>
            <a:r>
              <a:rPr lang="nl-NL" dirty="0"/>
              <a:t>Tweede niveau</a:t>
            </a:r>
          </a:p>
          <a:p>
            <a:pPr lvl="2"/>
            <a:r>
              <a:rPr lang="nl-NL" dirty="0"/>
              <a:t>Derde niveau</a:t>
            </a:r>
          </a:p>
        </p:txBody>
      </p:sp>
      <p:sp>
        <p:nvSpPr>
          <p:cNvPr id="14" name="Rectangle 9"/>
          <p:cNvSpPr/>
          <p:nvPr userDrawn="1"/>
        </p:nvSpPr>
        <p:spPr>
          <a:xfrm>
            <a:off x="-9144" y="6044184"/>
            <a:ext cx="836728" cy="722376"/>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5"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6"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a:t>Bronnen</a:t>
            </a:r>
          </a:p>
        </p:txBody>
      </p:sp>
      <p:sp>
        <p:nvSpPr>
          <p:cNvPr id="9" name="TextBox 12">
            <a:extLst>
              <a:ext uri="{FF2B5EF4-FFF2-40B4-BE49-F238E27FC236}">
                <a16:creationId xmlns:a16="http://schemas.microsoft.com/office/drawing/2014/main" id="{BED18650-45CB-F24F-B73B-D4E54606CA60}"/>
              </a:ext>
            </a:extLst>
          </p:cNvPr>
          <p:cNvSpPr txBox="1"/>
          <p:nvPr userDrawn="1"/>
        </p:nvSpPr>
        <p:spPr>
          <a:xfrm>
            <a:off x="7234503" y="6260068"/>
            <a:ext cx="1909497" cy="369332"/>
          </a:xfrm>
          <a:prstGeom prst="rect">
            <a:avLst/>
          </a:prstGeom>
          <a:noFill/>
        </p:spPr>
        <p:txBody>
          <a:bodyPr wrap="none" rtlCol="0">
            <a:spAutoFit/>
          </a:bodyPr>
          <a:lstStyle/>
          <a:p>
            <a:r>
              <a:rPr lang="fr-BE" b="1" dirty="0"/>
              <a:t> </a:t>
            </a:r>
            <a:r>
              <a:rPr lang="fr-BE" b="1" dirty="0" err="1">
                <a:solidFill>
                  <a:schemeClr val="bg1"/>
                </a:solidFill>
              </a:rPr>
              <a:t>cmpinfo@ulb.be</a:t>
            </a:r>
            <a:endParaRPr lang="fr-BE" dirty="0">
              <a:solidFill>
                <a:schemeClr val="bg1"/>
              </a:solidFill>
            </a:endParaRPr>
          </a:p>
        </p:txBody>
      </p:sp>
    </p:spTree>
    <p:extLst>
      <p:ext uri="{BB962C8B-B14F-4D97-AF65-F5344CB8AC3E}">
        <p14:creationId xmlns:p14="http://schemas.microsoft.com/office/powerpoint/2010/main" val="346421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elstelling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lstStyle>
            <a:lvl1pPr algn="l">
              <a:buNone/>
              <a:defRPr sz="4400" b="0"/>
            </a:lvl1pPr>
          </a:lstStyle>
          <a:p>
            <a:r>
              <a:rPr lang="nl-NL" dirty="0"/>
              <a:t>Doelstellingen</a:t>
            </a:r>
            <a:endParaRPr lang="en-US" dirty="0"/>
          </a:p>
        </p:txBody>
      </p:sp>
      <p:sp>
        <p:nvSpPr>
          <p:cNvPr id="7" name="Slide Number Placeholder 6"/>
          <p:cNvSpPr>
            <a:spLocks noGrp="1"/>
          </p:cNvSpPr>
          <p:nvPr>
            <p:ph type="sldNum" sz="quarter" idx="12"/>
          </p:nvPr>
        </p:nvSpPr>
        <p:spPr>
          <a:solidFill>
            <a:srgbClr val="FF8F8F"/>
          </a:solidFill>
        </p:spPr>
        <p:txBody>
          <a:bodyPr/>
          <a:lstStyle>
            <a:lvl1pPr>
              <a:defRPr>
                <a:solidFill>
                  <a:srgbClr val="FFFFFF"/>
                </a:solidFill>
              </a:defRPr>
            </a:lvl1pPr>
          </a:lstStyle>
          <a:p>
            <a:fld id="{1AD93096-5B34-4342-9326-69289CEAE4C2}" type="slidenum">
              <a:rPr lang="en-US" smtClean="0"/>
              <a:pPr/>
              <a:t>‹N°›</a:t>
            </a:fld>
            <a:endParaRPr lang="en-US" dirty="0">
              <a:solidFill>
                <a:srgbClr val="FFFFFF"/>
              </a:solidFill>
            </a:endParaRPr>
          </a:p>
        </p:txBody>
      </p:sp>
      <p:sp>
        <p:nvSpPr>
          <p:cNvPr id="8" name="Rectangle 9"/>
          <p:cNvSpPr/>
          <p:nvPr userDrawn="1"/>
        </p:nvSpPr>
        <p:spPr>
          <a:xfrm>
            <a:off x="-9144" y="6044184"/>
            <a:ext cx="836728" cy="722376"/>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Tijdelijke aanduiding voor tekst 12"/>
          <p:cNvSpPr>
            <a:spLocks noGrp="1"/>
          </p:cNvSpPr>
          <p:nvPr>
            <p:ph type="body" sz="quarter" idx="13"/>
          </p:nvPr>
        </p:nvSpPr>
        <p:spPr>
          <a:xfrm>
            <a:off x="899592" y="6053138"/>
            <a:ext cx="7787207" cy="704850"/>
          </a:xfrm>
        </p:spPr>
        <p:txBody>
          <a:bodyPr>
            <a:normAutofit/>
          </a:bodyPr>
          <a:lstStyle>
            <a:lvl1pPr marL="0" indent="0">
              <a:buNone/>
              <a:defRPr sz="900">
                <a:solidFill>
                  <a:schemeClr val="bg1"/>
                </a:solidFill>
              </a:defRPr>
            </a:lvl1pPr>
          </a:lstStyle>
          <a:p>
            <a:pPr lvl="0"/>
            <a:endParaRPr lang="nl-BE" dirty="0"/>
          </a:p>
        </p:txBody>
      </p:sp>
      <p:sp>
        <p:nvSpPr>
          <p:cNvPr id="14" name="Rechthoek 13"/>
          <p:cNvSpPr/>
          <p:nvPr userDrawn="1"/>
        </p:nvSpPr>
        <p:spPr>
          <a:xfrm>
            <a:off x="609601" y="1758681"/>
            <a:ext cx="1630680" cy="4052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ijdelijke aanduiding voor tekst 19"/>
          <p:cNvSpPr>
            <a:spLocks noGrp="1"/>
          </p:cNvSpPr>
          <p:nvPr>
            <p:ph type="body" sz="quarter" idx="16" hasCustomPrompt="1"/>
          </p:nvPr>
        </p:nvSpPr>
        <p:spPr>
          <a:xfrm>
            <a:off x="2329157" y="1758681"/>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a:t>Doelstelling 1</a:t>
            </a:r>
          </a:p>
        </p:txBody>
      </p:sp>
      <p:sp>
        <p:nvSpPr>
          <p:cNvPr id="21" name="Tijdelijke aanduiding voor tekst 19"/>
          <p:cNvSpPr>
            <a:spLocks noGrp="1"/>
          </p:cNvSpPr>
          <p:nvPr>
            <p:ph type="body" sz="quarter" idx="17" hasCustomPrompt="1"/>
          </p:nvPr>
        </p:nvSpPr>
        <p:spPr>
          <a:xfrm>
            <a:off x="2329156" y="2276872"/>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a:t>Doelstelling 2</a:t>
            </a:r>
          </a:p>
        </p:txBody>
      </p:sp>
      <p:sp>
        <p:nvSpPr>
          <p:cNvPr id="12" name="TextBox 12">
            <a:extLst>
              <a:ext uri="{FF2B5EF4-FFF2-40B4-BE49-F238E27FC236}">
                <a16:creationId xmlns:a16="http://schemas.microsoft.com/office/drawing/2014/main" id="{65A21E24-DF9A-A343-BF8A-9FB2D165E79E}"/>
              </a:ext>
            </a:extLst>
          </p:cNvPr>
          <p:cNvSpPr txBox="1"/>
          <p:nvPr userDrawn="1"/>
        </p:nvSpPr>
        <p:spPr>
          <a:xfrm>
            <a:off x="7234503" y="6260068"/>
            <a:ext cx="1909497" cy="369332"/>
          </a:xfrm>
          <a:prstGeom prst="rect">
            <a:avLst/>
          </a:prstGeom>
          <a:noFill/>
        </p:spPr>
        <p:txBody>
          <a:bodyPr wrap="none" rtlCol="0">
            <a:spAutoFit/>
          </a:bodyPr>
          <a:lstStyle/>
          <a:p>
            <a:r>
              <a:rPr lang="fr-BE" b="1" dirty="0"/>
              <a:t> </a:t>
            </a:r>
            <a:r>
              <a:rPr lang="fr-BE" b="1" dirty="0" err="1">
                <a:solidFill>
                  <a:schemeClr val="bg1"/>
                </a:solidFill>
              </a:rPr>
              <a:t>cmpinfo@ulb.be</a:t>
            </a:r>
            <a:endParaRPr lang="fr-BE" dirty="0">
              <a:solidFill>
                <a:schemeClr val="bg1"/>
              </a:solidFill>
            </a:endParaRPr>
          </a:p>
        </p:txBody>
      </p:sp>
      <p:pic>
        <p:nvPicPr>
          <p:cNvPr id="16" name="Afbeelding 13">
            <a:extLst>
              <a:ext uri="{FF2B5EF4-FFF2-40B4-BE49-F238E27FC236}">
                <a16:creationId xmlns:a16="http://schemas.microsoft.com/office/drawing/2014/main" id="{D4040294-31D8-8244-8084-C3D422721D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9362" y="2927261"/>
            <a:ext cx="532318" cy="607001"/>
          </a:xfrm>
          <a:prstGeom prst="rect">
            <a:avLst/>
          </a:prstGeom>
        </p:spPr>
      </p:pic>
      <p:sp>
        <p:nvSpPr>
          <p:cNvPr id="17" name="ZoneTexte 16">
            <a:extLst>
              <a:ext uri="{FF2B5EF4-FFF2-40B4-BE49-F238E27FC236}">
                <a16:creationId xmlns:a16="http://schemas.microsoft.com/office/drawing/2014/main" id="{A947A958-97C9-CE47-9665-EC6F1CD67170}"/>
              </a:ext>
            </a:extLst>
          </p:cNvPr>
          <p:cNvSpPr txBox="1"/>
          <p:nvPr userDrawn="1"/>
        </p:nvSpPr>
        <p:spPr>
          <a:xfrm>
            <a:off x="1159362" y="3393226"/>
            <a:ext cx="532318" cy="373875"/>
          </a:xfrm>
          <a:prstGeom prst="rect">
            <a:avLst/>
          </a:prstGeom>
          <a:solidFill>
            <a:schemeClr val="bg1"/>
          </a:solidFill>
        </p:spPr>
        <p:txBody>
          <a:bodyPr wrap="square" rtlCol="0">
            <a:noAutofit/>
          </a:bodyPr>
          <a:lstStyle/>
          <a:p>
            <a:pPr algn="ctr"/>
            <a:r>
              <a:rPr lang="fr-FR" sz="1400" b="1" dirty="0">
                <a:latin typeface="Calibri" panose="020F0502020204030204" pitchFamily="34" charset="0"/>
                <a:cs typeface="Calibri" panose="020F0502020204030204" pitchFamily="34" charset="0"/>
              </a:rPr>
              <a:t>CMP</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zic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6295" y="228600"/>
            <a:ext cx="8153400" cy="990600"/>
          </a:xfrm>
        </p:spPr>
        <p:txBody>
          <a:bodyPr/>
          <a:lstStyle>
            <a:lvl1pPr>
              <a:defRPr/>
            </a:lvl1pPr>
          </a:lstStyle>
          <a:p>
            <a:r>
              <a:rPr lang="nl-NL" dirty="0"/>
              <a:t>Overzicht</a:t>
            </a:r>
            <a:endParaRPr lang="en-US" dirty="0"/>
          </a:p>
        </p:txBody>
      </p:sp>
      <p:sp>
        <p:nvSpPr>
          <p:cNvPr id="4" name="Tijdelijke aanduiding voor tekst 3"/>
          <p:cNvSpPr>
            <a:spLocks noGrp="1"/>
          </p:cNvSpPr>
          <p:nvPr>
            <p:ph type="body" sz="quarter" idx="14"/>
          </p:nvPr>
        </p:nvSpPr>
        <p:spPr>
          <a:xfrm>
            <a:off x="2359025" y="1700213"/>
            <a:ext cx="6407150" cy="4105275"/>
          </a:xfrm>
        </p:spPr>
        <p:txBody>
          <a:bodyPr>
            <a:normAutofit/>
          </a:bodyPr>
          <a:lstStyle>
            <a:lvl1pPr marL="514350" indent="-514350">
              <a:buFont typeface="+mj-lt"/>
              <a:buAutoNum type="alphaUcPeriod"/>
              <a:defRPr sz="2000">
                <a:solidFill>
                  <a:schemeClr val="tx2"/>
                </a:solidFill>
              </a:defRPr>
            </a:lvl1pPr>
            <a:lvl2pPr marL="880110" indent="-514350">
              <a:buFont typeface="+mj-lt"/>
              <a:buAutoNum type="arabicPeriod"/>
              <a:defRPr sz="2000">
                <a:solidFill>
                  <a:schemeClr val="tx2"/>
                </a:solidFill>
              </a:defRPr>
            </a:lvl2pPr>
            <a:lvl3pPr marL="1143000" indent="-457200">
              <a:buFont typeface="+mj-lt"/>
              <a:buAutoNum type="romanLcPeriod"/>
              <a:defRPr sz="2000">
                <a:solidFill>
                  <a:schemeClr val="tx2"/>
                </a:solidFill>
              </a:defRPr>
            </a:lvl3pPr>
            <a:lvl4pPr marL="1600200" indent="-457200">
              <a:buFont typeface="+mj-lt"/>
              <a:buAutoNum type="alphaUcPeriod"/>
              <a:defRPr/>
            </a:lvl4pPr>
            <a:lvl5pPr marL="2057400" indent="-457200">
              <a:buFont typeface="+mj-lt"/>
              <a:buAutoNum type="alphaUcPeriod"/>
              <a:defRPr/>
            </a:lvl5pPr>
          </a:lstStyle>
          <a:p>
            <a:pPr lvl="0"/>
            <a:r>
              <a:rPr lang="nl-NL" dirty="0"/>
              <a:t>Klik om de modelstijlen te bewerken</a:t>
            </a:r>
          </a:p>
          <a:p>
            <a:pPr lvl="1"/>
            <a:r>
              <a:rPr lang="nl-NL" dirty="0"/>
              <a:t>Tweede niveau</a:t>
            </a:r>
          </a:p>
          <a:p>
            <a:pPr lvl="2"/>
            <a:r>
              <a:rPr lang="nl-NL" dirty="0"/>
              <a:t>Derde niveau</a:t>
            </a:r>
          </a:p>
        </p:txBody>
      </p:sp>
      <p:sp>
        <p:nvSpPr>
          <p:cNvPr id="14" name="Rectangle 9"/>
          <p:cNvSpPr/>
          <p:nvPr userDrawn="1"/>
        </p:nvSpPr>
        <p:spPr>
          <a:xfrm>
            <a:off x="-9144" y="6044184"/>
            <a:ext cx="836728" cy="722376"/>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5"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Box 12">
            <a:extLst>
              <a:ext uri="{FF2B5EF4-FFF2-40B4-BE49-F238E27FC236}">
                <a16:creationId xmlns:a16="http://schemas.microsoft.com/office/drawing/2014/main" id="{B63028C8-AC0E-FC4D-9F91-745B669426F0}"/>
              </a:ext>
            </a:extLst>
          </p:cNvPr>
          <p:cNvSpPr txBox="1"/>
          <p:nvPr userDrawn="1"/>
        </p:nvSpPr>
        <p:spPr>
          <a:xfrm>
            <a:off x="7234503" y="6260068"/>
            <a:ext cx="1909497" cy="369332"/>
          </a:xfrm>
          <a:prstGeom prst="rect">
            <a:avLst/>
          </a:prstGeom>
          <a:noFill/>
        </p:spPr>
        <p:txBody>
          <a:bodyPr wrap="none" rtlCol="0">
            <a:spAutoFit/>
          </a:bodyPr>
          <a:lstStyle/>
          <a:p>
            <a:r>
              <a:rPr lang="fr-BE" b="1" dirty="0"/>
              <a:t> </a:t>
            </a:r>
            <a:r>
              <a:rPr lang="fr-BE" b="1" dirty="0" err="1">
                <a:solidFill>
                  <a:schemeClr val="bg1"/>
                </a:solidFill>
              </a:rPr>
              <a:t>cmpinfo@ulb.be</a:t>
            </a:r>
            <a:endParaRPr lang="fr-BE" dirty="0">
              <a:solidFill>
                <a:schemeClr val="bg1"/>
              </a:solidFill>
            </a:endParaRPr>
          </a:p>
        </p:txBody>
      </p:sp>
    </p:spTree>
    <p:extLst>
      <p:ext uri="{BB962C8B-B14F-4D97-AF65-F5344CB8AC3E}">
        <p14:creationId xmlns:p14="http://schemas.microsoft.com/office/powerpoint/2010/main" val="1674242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lei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a:t>Inleiding</a:t>
            </a:r>
            <a:endParaRPr lang="en-US" dirty="0"/>
          </a:p>
        </p:txBody>
      </p:sp>
      <p:sp>
        <p:nvSpPr>
          <p:cNvPr id="6" name="Slide Number Placeholder 5"/>
          <p:cNvSpPr>
            <a:spLocks noGrp="1"/>
          </p:cNvSpPr>
          <p:nvPr>
            <p:ph type="sldNum" sz="quarter" idx="12"/>
          </p:nvPr>
        </p:nvSpPr>
        <p:spPr>
          <a:solidFill>
            <a:srgbClr val="FF8F8F"/>
          </a:solidFill>
        </p:spPr>
        <p:txBody>
          <a:bodyPr/>
          <a:lstStyle>
            <a:lvl1pPr>
              <a:defRPr>
                <a:solidFill>
                  <a:srgbClr val="FFFFFF"/>
                </a:solidFill>
              </a:defRPr>
            </a:lvl1pPr>
          </a:lstStyle>
          <a:p>
            <a:fld id="{1AD93096-5B34-4342-9326-69289CEAE4C2}" type="slidenum">
              <a:rPr lang="en-US" smtClean="0"/>
              <a:pPr/>
              <a:t>‹N°›</a:t>
            </a:fld>
            <a:endParaRPr lang="en-US" dirty="0">
              <a:solidFill>
                <a:srgbClr val="FFFFFF"/>
              </a:solidFill>
            </a:endParaRPr>
          </a:p>
        </p:txBody>
      </p:sp>
      <p:sp>
        <p:nvSpPr>
          <p:cNvPr id="19" name="Rectangle 9"/>
          <p:cNvSpPr/>
          <p:nvPr userDrawn="1"/>
        </p:nvSpPr>
        <p:spPr>
          <a:xfrm>
            <a:off x="-9144" y="6044184"/>
            <a:ext cx="836728" cy="722376"/>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a:t>Sources</a:t>
            </a:r>
          </a:p>
        </p:txBody>
      </p:sp>
      <p:sp>
        <p:nvSpPr>
          <p:cNvPr id="8" name="TextBox 12">
            <a:extLst>
              <a:ext uri="{FF2B5EF4-FFF2-40B4-BE49-F238E27FC236}">
                <a16:creationId xmlns:a16="http://schemas.microsoft.com/office/drawing/2014/main" id="{25C3EB1F-C5F2-BF45-84D5-EAEE571227F0}"/>
              </a:ext>
            </a:extLst>
          </p:cNvPr>
          <p:cNvSpPr txBox="1"/>
          <p:nvPr userDrawn="1"/>
        </p:nvSpPr>
        <p:spPr>
          <a:xfrm>
            <a:off x="7234503" y="6260068"/>
            <a:ext cx="1909497" cy="369332"/>
          </a:xfrm>
          <a:prstGeom prst="rect">
            <a:avLst/>
          </a:prstGeom>
          <a:noFill/>
        </p:spPr>
        <p:txBody>
          <a:bodyPr wrap="none" rtlCol="0">
            <a:spAutoFit/>
          </a:bodyPr>
          <a:lstStyle/>
          <a:p>
            <a:r>
              <a:rPr lang="fr-BE" b="1" dirty="0"/>
              <a:t> </a:t>
            </a:r>
            <a:r>
              <a:rPr lang="fr-BE" b="1" dirty="0" err="1">
                <a:solidFill>
                  <a:schemeClr val="bg1"/>
                </a:solidFill>
              </a:rPr>
              <a:t>cmpinfo@ulb.be</a:t>
            </a:r>
            <a:endParaRPr lang="fr-BE" dirty="0">
              <a:solidFill>
                <a:schemeClr val="bg1"/>
              </a:solidFill>
            </a:endParaRPr>
          </a:p>
        </p:txBody>
      </p:sp>
    </p:spTree>
    <p:extLst>
      <p:ext uri="{BB962C8B-B14F-4D97-AF65-F5344CB8AC3E}">
        <p14:creationId xmlns:p14="http://schemas.microsoft.com/office/powerpoint/2010/main" val="112174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Slide Number Placeholder 4"/>
          <p:cNvSpPr>
            <a:spLocks noGrp="1"/>
          </p:cNvSpPr>
          <p:nvPr>
            <p:ph type="sldNum" sz="quarter" idx="12"/>
          </p:nvPr>
        </p:nvSpPr>
        <p:spPr>
          <a:solidFill>
            <a:srgbClr val="FF8F8F"/>
          </a:solidFill>
        </p:spPr>
        <p:txBody>
          <a:bodyPr/>
          <a:lstStyle>
            <a:lvl1pPr>
              <a:defRPr>
                <a:solidFill>
                  <a:srgbClr val="FFFFFF"/>
                </a:solidFill>
              </a:defRPr>
            </a:lvl1pPr>
          </a:lstStyle>
          <a:p>
            <a:fld id="{1AD93096-5B34-4342-9326-69289CEAE4C2}" type="slidenum">
              <a:rPr lang="en-US" smtClean="0"/>
              <a:pPr/>
              <a:t>‹N°›</a:t>
            </a:fld>
            <a:endParaRPr lang="en-US" dirty="0">
              <a:solidFill>
                <a:srgbClr val="FFFFFF"/>
              </a:solidFill>
            </a:endParaRPr>
          </a:p>
        </p:txBody>
      </p:sp>
      <p:sp>
        <p:nvSpPr>
          <p:cNvPr id="11" name="Rectangle 9"/>
          <p:cNvSpPr/>
          <p:nvPr userDrawn="1"/>
        </p:nvSpPr>
        <p:spPr>
          <a:xfrm>
            <a:off x="-9144" y="6044184"/>
            <a:ext cx="836728" cy="722376"/>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a:t>Bronnen</a:t>
            </a:r>
          </a:p>
        </p:txBody>
      </p:sp>
      <p:sp>
        <p:nvSpPr>
          <p:cNvPr id="8" name="TextBox 12">
            <a:extLst>
              <a:ext uri="{FF2B5EF4-FFF2-40B4-BE49-F238E27FC236}">
                <a16:creationId xmlns:a16="http://schemas.microsoft.com/office/drawing/2014/main" id="{1F293D56-A7AE-A440-8C0B-8B8A57E86E77}"/>
              </a:ext>
            </a:extLst>
          </p:cNvPr>
          <p:cNvSpPr txBox="1"/>
          <p:nvPr userDrawn="1"/>
        </p:nvSpPr>
        <p:spPr>
          <a:xfrm>
            <a:off x="7234503" y="6260068"/>
            <a:ext cx="1909497" cy="369332"/>
          </a:xfrm>
          <a:prstGeom prst="rect">
            <a:avLst/>
          </a:prstGeom>
          <a:noFill/>
        </p:spPr>
        <p:txBody>
          <a:bodyPr wrap="none" rtlCol="0">
            <a:spAutoFit/>
          </a:bodyPr>
          <a:lstStyle/>
          <a:p>
            <a:r>
              <a:rPr lang="fr-BE" b="1" dirty="0"/>
              <a:t> </a:t>
            </a:r>
            <a:r>
              <a:rPr lang="fr-BE" b="1" dirty="0" err="1">
                <a:solidFill>
                  <a:schemeClr val="bg1"/>
                </a:solidFill>
              </a:rPr>
              <a:t>cmpinfo@ulb.be</a:t>
            </a:r>
            <a:endParaRPr lang="fr-BE"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s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a:t>Conclusie</a:t>
            </a:r>
            <a:endParaRPr lang="en-US" dirty="0"/>
          </a:p>
        </p:txBody>
      </p:sp>
      <p:sp>
        <p:nvSpPr>
          <p:cNvPr id="6" name="Slide Number Placeholder 5"/>
          <p:cNvSpPr>
            <a:spLocks noGrp="1"/>
          </p:cNvSpPr>
          <p:nvPr>
            <p:ph type="sldNum" sz="quarter" idx="12"/>
          </p:nvPr>
        </p:nvSpPr>
        <p:spPr>
          <a:solidFill>
            <a:srgbClr val="FF8F8F"/>
          </a:solidFill>
        </p:spPr>
        <p:txBody>
          <a:bodyPr/>
          <a:lstStyle>
            <a:lvl1pPr>
              <a:defRPr>
                <a:solidFill>
                  <a:srgbClr val="FFFFFF"/>
                </a:solidFill>
              </a:defRPr>
            </a:lvl1pPr>
          </a:lstStyle>
          <a:p>
            <a:fld id="{1AD93096-5B34-4342-9326-69289CEAE4C2}" type="slidenum">
              <a:rPr lang="en-US" smtClean="0"/>
              <a:pPr/>
              <a:t>‹N°›</a:t>
            </a:fld>
            <a:endParaRPr lang="en-US" dirty="0">
              <a:solidFill>
                <a:srgbClr val="FFFFFF"/>
              </a:solidFill>
            </a:endParaRPr>
          </a:p>
        </p:txBody>
      </p:sp>
      <p:sp>
        <p:nvSpPr>
          <p:cNvPr id="14" name="Rechthoek 13"/>
          <p:cNvSpPr/>
          <p:nvPr userDrawn="1"/>
        </p:nvSpPr>
        <p:spPr>
          <a:xfrm>
            <a:off x="675377" y="1758681"/>
            <a:ext cx="1564903" cy="4052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Tijdelijke aanduiding voor tekst 19"/>
          <p:cNvSpPr>
            <a:spLocks noGrp="1"/>
          </p:cNvSpPr>
          <p:nvPr>
            <p:ph type="body" sz="quarter" idx="16" hasCustomPrompt="1"/>
          </p:nvPr>
        </p:nvSpPr>
        <p:spPr>
          <a:xfrm>
            <a:off x="2329157" y="1758681"/>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a:t>Punt 1</a:t>
            </a:r>
          </a:p>
        </p:txBody>
      </p:sp>
      <p:sp>
        <p:nvSpPr>
          <p:cNvPr id="17" name="Tijdelijke aanduiding voor tekst 19"/>
          <p:cNvSpPr>
            <a:spLocks noGrp="1"/>
          </p:cNvSpPr>
          <p:nvPr>
            <p:ph type="body" sz="quarter" idx="17" hasCustomPrompt="1"/>
          </p:nvPr>
        </p:nvSpPr>
        <p:spPr>
          <a:xfrm>
            <a:off x="2329156" y="2276872"/>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a:t>Punt 2</a:t>
            </a:r>
          </a:p>
        </p:txBody>
      </p:sp>
      <p:sp>
        <p:nvSpPr>
          <p:cNvPr id="18" name="Rectangle 9"/>
          <p:cNvSpPr/>
          <p:nvPr userDrawn="1"/>
        </p:nvSpPr>
        <p:spPr>
          <a:xfrm>
            <a:off x="-9144" y="6044184"/>
            <a:ext cx="836728" cy="722376"/>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a:t>Sources</a:t>
            </a:r>
          </a:p>
        </p:txBody>
      </p:sp>
      <p:sp>
        <p:nvSpPr>
          <p:cNvPr id="12" name="TextBox 12">
            <a:extLst>
              <a:ext uri="{FF2B5EF4-FFF2-40B4-BE49-F238E27FC236}">
                <a16:creationId xmlns:a16="http://schemas.microsoft.com/office/drawing/2014/main" id="{19FA9674-47B8-C34E-A73D-70D2A14FA68D}"/>
              </a:ext>
            </a:extLst>
          </p:cNvPr>
          <p:cNvSpPr txBox="1"/>
          <p:nvPr userDrawn="1"/>
        </p:nvSpPr>
        <p:spPr>
          <a:xfrm>
            <a:off x="7234503" y="6260068"/>
            <a:ext cx="1909497" cy="369332"/>
          </a:xfrm>
          <a:prstGeom prst="rect">
            <a:avLst/>
          </a:prstGeom>
          <a:noFill/>
        </p:spPr>
        <p:txBody>
          <a:bodyPr wrap="none" rtlCol="0">
            <a:spAutoFit/>
          </a:bodyPr>
          <a:lstStyle/>
          <a:p>
            <a:r>
              <a:rPr lang="fr-BE" b="1" dirty="0"/>
              <a:t> </a:t>
            </a:r>
            <a:r>
              <a:rPr lang="fr-BE" b="1" dirty="0" err="1">
                <a:solidFill>
                  <a:schemeClr val="bg1"/>
                </a:solidFill>
              </a:rPr>
              <a:t>cmpinfo@ulb.be</a:t>
            </a:r>
            <a:endParaRPr lang="fr-BE" dirty="0">
              <a:solidFill>
                <a:schemeClr val="bg1"/>
              </a:solidFill>
            </a:endParaRPr>
          </a:p>
        </p:txBody>
      </p:sp>
      <p:pic>
        <p:nvPicPr>
          <p:cNvPr id="13" name="Afbeelding 13">
            <a:extLst>
              <a:ext uri="{FF2B5EF4-FFF2-40B4-BE49-F238E27FC236}">
                <a16:creationId xmlns:a16="http://schemas.microsoft.com/office/drawing/2014/main" id="{B0ED4422-9629-EF42-B153-CA75C3D215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3710" y="2927261"/>
            <a:ext cx="532318" cy="607001"/>
          </a:xfrm>
          <a:prstGeom prst="rect">
            <a:avLst/>
          </a:prstGeom>
        </p:spPr>
      </p:pic>
      <p:sp>
        <p:nvSpPr>
          <p:cNvPr id="22" name="ZoneTexte 21">
            <a:extLst>
              <a:ext uri="{FF2B5EF4-FFF2-40B4-BE49-F238E27FC236}">
                <a16:creationId xmlns:a16="http://schemas.microsoft.com/office/drawing/2014/main" id="{A4FCE957-0F06-134D-BC27-D718A94F0095}"/>
              </a:ext>
            </a:extLst>
          </p:cNvPr>
          <p:cNvSpPr txBox="1"/>
          <p:nvPr userDrawn="1"/>
        </p:nvSpPr>
        <p:spPr>
          <a:xfrm>
            <a:off x="1253710" y="3393226"/>
            <a:ext cx="532318" cy="373875"/>
          </a:xfrm>
          <a:prstGeom prst="rect">
            <a:avLst/>
          </a:prstGeom>
          <a:solidFill>
            <a:schemeClr val="bg1"/>
          </a:solidFill>
        </p:spPr>
        <p:txBody>
          <a:bodyPr wrap="square" rtlCol="0">
            <a:noAutofit/>
          </a:bodyPr>
          <a:lstStyle/>
          <a:p>
            <a:pPr algn="ctr"/>
            <a:r>
              <a:rPr lang="fr-FR" sz="1400" b="1" dirty="0">
                <a:latin typeface="Calibri" panose="020F0502020204030204" pitchFamily="34" charset="0"/>
                <a:cs typeface="Calibri" panose="020F0502020204030204" pitchFamily="34" charset="0"/>
              </a:rPr>
              <a:t>CMP</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t dank aa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a:t>Met dank aan</a:t>
            </a:r>
            <a:endParaRPr lang="en-US" dirty="0"/>
          </a:p>
        </p:txBody>
      </p:sp>
      <p:sp>
        <p:nvSpPr>
          <p:cNvPr id="6" name="Slide Number Placeholder 5"/>
          <p:cNvSpPr>
            <a:spLocks noGrp="1"/>
          </p:cNvSpPr>
          <p:nvPr>
            <p:ph type="sldNum" sz="quarter" idx="12"/>
          </p:nvPr>
        </p:nvSpPr>
        <p:spPr>
          <a:solidFill>
            <a:srgbClr val="FF8F8F"/>
          </a:solidFill>
        </p:spPr>
        <p:txBody>
          <a:bodyPr/>
          <a:lstStyle>
            <a:lvl1pPr>
              <a:defRPr>
                <a:solidFill>
                  <a:srgbClr val="FFFFFF"/>
                </a:solidFill>
              </a:defRPr>
            </a:lvl1pPr>
          </a:lstStyle>
          <a:p>
            <a:fld id="{1AD93096-5B34-4342-9326-69289CEAE4C2}" type="slidenum">
              <a:rPr lang="en-US" smtClean="0"/>
              <a:pPr/>
              <a:t>‹N°›</a:t>
            </a:fld>
            <a:endParaRPr lang="en-US" dirty="0">
              <a:solidFill>
                <a:srgbClr val="FFFFFF"/>
              </a:solidFill>
            </a:endParaRPr>
          </a:p>
        </p:txBody>
      </p:sp>
      <p:sp>
        <p:nvSpPr>
          <p:cNvPr id="24" name="Rectangle 9"/>
          <p:cNvSpPr/>
          <p:nvPr userDrawn="1"/>
        </p:nvSpPr>
        <p:spPr>
          <a:xfrm>
            <a:off x="-9144" y="6044184"/>
            <a:ext cx="836728" cy="722376"/>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5"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TextBox 12">
            <a:extLst>
              <a:ext uri="{FF2B5EF4-FFF2-40B4-BE49-F238E27FC236}">
                <a16:creationId xmlns:a16="http://schemas.microsoft.com/office/drawing/2014/main" id="{BCAE62D9-74E6-2246-B587-D88D6781860D}"/>
              </a:ext>
            </a:extLst>
          </p:cNvPr>
          <p:cNvSpPr txBox="1"/>
          <p:nvPr userDrawn="1"/>
        </p:nvSpPr>
        <p:spPr>
          <a:xfrm>
            <a:off x="7234503" y="6260068"/>
            <a:ext cx="1909497" cy="369332"/>
          </a:xfrm>
          <a:prstGeom prst="rect">
            <a:avLst/>
          </a:prstGeom>
          <a:noFill/>
        </p:spPr>
        <p:txBody>
          <a:bodyPr wrap="none" rtlCol="0">
            <a:spAutoFit/>
          </a:bodyPr>
          <a:lstStyle/>
          <a:p>
            <a:r>
              <a:rPr lang="fr-BE" b="1" dirty="0"/>
              <a:t> </a:t>
            </a:r>
            <a:r>
              <a:rPr lang="fr-BE" b="1" dirty="0" err="1">
                <a:solidFill>
                  <a:schemeClr val="bg1"/>
                </a:solidFill>
              </a:rPr>
              <a:t>cmpinfo@ulb.be</a:t>
            </a:r>
            <a:endParaRPr lang="fr-BE" dirty="0">
              <a:solidFill>
                <a:schemeClr val="bg1"/>
              </a:solidFill>
            </a:endParaRPr>
          </a:p>
        </p:txBody>
      </p:sp>
    </p:spTree>
    <p:extLst>
      <p:ext uri="{BB962C8B-B14F-4D97-AF65-F5344CB8AC3E}">
        <p14:creationId xmlns:p14="http://schemas.microsoft.com/office/powerpoint/2010/main" val="12850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ekop">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a:t>Klik om de modelstijlen te bewerken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nl-NL"/>
              <a:t>Klik om de stijl te bewerken</a:t>
            </a: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‹N°›</a:t>
            </a:fld>
            <a:endParaRPr lang="en-US" sz="2400" dirty="0">
              <a:solidFill>
                <a:srgbClr val="FFFFFF"/>
              </a:solidFill>
            </a:endParaRPr>
          </a:p>
        </p:txBody>
      </p:sp>
      <p:sp>
        <p:nvSpPr>
          <p:cNvPr id="18" name="Rectangle 9"/>
          <p:cNvSpPr/>
          <p:nvPr userDrawn="1"/>
        </p:nvSpPr>
        <p:spPr>
          <a:xfrm>
            <a:off x="-9144" y="6044184"/>
            <a:ext cx="836728" cy="722376"/>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a:t>Sources</a:t>
            </a:r>
          </a:p>
        </p:txBody>
      </p:sp>
      <p:sp>
        <p:nvSpPr>
          <p:cNvPr id="12" name="TextBox 12">
            <a:extLst>
              <a:ext uri="{FF2B5EF4-FFF2-40B4-BE49-F238E27FC236}">
                <a16:creationId xmlns:a16="http://schemas.microsoft.com/office/drawing/2014/main" id="{683020FE-05C5-9848-8F7F-6716379FF1D7}"/>
              </a:ext>
            </a:extLst>
          </p:cNvPr>
          <p:cNvSpPr txBox="1"/>
          <p:nvPr userDrawn="1"/>
        </p:nvSpPr>
        <p:spPr>
          <a:xfrm>
            <a:off x="7234503" y="6260068"/>
            <a:ext cx="1909497" cy="369332"/>
          </a:xfrm>
          <a:prstGeom prst="rect">
            <a:avLst/>
          </a:prstGeom>
          <a:noFill/>
        </p:spPr>
        <p:txBody>
          <a:bodyPr wrap="none" rtlCol="0">
            <a:spAutoFit/>
          </a:bodyPr>
          <a:lstStyle/>
          <a:p>
            <a:r>
              <a:rPr lang="fr-BE" b="1" dirty="0"/>
              <a:t> </a:t>
            </a:r>
            <a:r>
              <a:rPr lang="fr-BE" b="1" dirty="0" err="1">
                <a:solidFill>
                  <a:schemeClr val="bg1"/>
                </a:solidFill>
              </a:rPr>
              <a:t>cmpinfo@ulb.be</a:t>
            </a:r>
            <a:endParaRPr lang="fr-BE"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0" name="Slide Number Placeholder 9"/>
          <p:cNvSpPr>
            <a:spLocks noGrp="1"/>
          </p:cNvSpPr>
          <p:nvPr>
            <p:ph type="sldNum" sz="quarter" idx="16"/>
          </p:nvPr>
        </p:nvSpPr>
        <p:spPr/>
        <p:txBody>
          <a:bodyPr rtlCol="0"/>
          <a:lstStyle/>
          <a:p>
            <a:pPr algn="ctr"/>
            <a:endParaRPr lang="en-US" dirty="0"/>
          </a:p>
        </p:txBody>
      </p:sp>
      <p:sp>
        <p:nvSpPr>
          <p:cNvPr id="18" name="Rectangle 9"/>
          <p:cNvSpPr/>
          <p:nvPr userDrawn="1"/>
        </p:nvSpPr>
        <p:spPr>
          <a:xfrm>
            <a:off x="-9144" y="6044184"/>
            <a:ext cx="836728" cy="722376"/>
          </a:xfrm>
          <a:prstGeom prst="rect">
            <a:avLst/>
          </a:prstGeom>
          <a:solidFill>
            <a:srgbClr val="FF8F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a:t>Sources</a:t>
            </a:r>
          </a:p>
        </p:txBody>
      </p:sp>
      <p:sp>
        <p:nvSpPr>
          <p:cNvPr id="12" name="TextBox 12">
            <a:extLst>
              <a:ext uri="{FF2B5EF4-FFF2-40B4-BE49-F238E27FC236}">
                <a16:creationId xmlns:a16="http://schemas.microsoft.com/office/drawing/2014/main" id="{62DC672F-A6CF-8546-8EA5-95D52A4C5358}"/>
              </a:ext>
            </a:extLst>
          </p:cNvPr>
          <p:cNvSpPr txBox="1"/>
          <p:nvPr userDrawn="1"/>
        </p:nvSpPr>
        <p:spPr>
          <a:xfrm>
            <a:off x="7234503" y="6260068"/>
            <a:ext cx="1909497" cy="369332"/>
          </a:xfrm>
          <a:prstGeom prst="rect">
            <a:avLst/>
          </a:prstGeom>
          <a:noFill/>
        </p:spPr>
        <p:txBody>
          <a:bodyPr wrap="none" rtlCol="0">
            <a:spAutoFit/>
          </a:bodyPr>
          <a:lstStyle/>
          <a:p>
            <a:r>
              <a:rPr lang="fr-BE" b="1" dirty="0"/>
              <a:t> </a:t>
            </a:r>
            <a:r>
              <a:rPr lang="fr-BE" b="1" dirty="0" err="1">
                <a:solidFill>
                  <a:schemeClr val="bg1"/>
                </a:solidFill>
              </a:rPr>
              <a:t>cmpinfo@ulb.be</a:t>
            </a:r>
            <a:endParaRPr lang="fr-BE"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nl-NL"/>
              <a:t>Klik om de stijl te bewerken</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7/4/24 8:51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‹N°›</a:t>
            </a:fld>
            <a:endParaRPr lang="en-US" sz="1400" b="1" dirty="0">
              <a:solidFill>
                <a:srgbClr val="FFFFFF"/>
              </a:solidFill>
            </a:endParaRPr>
          </a:p>
        </p:txBody>
      </p:sp>
      <p:sp>
        <p:nvSpPr>
          <p:cNvPr id="10" name="ZoneTexte 9">
            <a:extLst>
              <a:ext uri="{FF2B5EF4-FFF2-40B4-BE49-F238E27FC236}">
                <a16:creationId xmlns:a16="http://schemas.microsoft.com/office/drawing/2014/main" id="{D8FB223F-A52F-E244-9F12-AD49979DFBC5}"/>
              </a:ext>
            </a:extLst>
          </p:cNvPr>
          <p:cNvSpPr txBox="1"/>
          <p:nvPr userDrawn="1"/>
        </p:nvSpPr>
        <p:spPr>
          <a:xfrm>
            <a:off x="6752" y="1268760"/>
            <a:ext cx="536400" cy="241200"/>
          </a:xfrm>
          <a:prstGeom prst="rect">
            <a:avLst/>
          </a:prstGeom>
          <a:solidFill>
            <a:srgbClr val="FF8F8F"/>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AD93096-5B34-4342-9326-69289CEAE4C2}"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lang="fr-FR" dirty="0">
              <a:solidFill>
                <a:schemeClr val="bg1"/>
              </a:solidFill>
              <a:highlight>
                <a:srgbClr val="FF8F8F"/>
              </a:highlight>
            </a:endParaRPr>
          </a:p>
        </p:txBody>
      </p:sp>
    </p:spTree>
  </p:cSld>
  <p:clrMap bg1="lt1" tx1="dk1" bg2="lt2" tx2="dk2" accent1="accent1" accent2="accent2" accent3="accent3" accent4="accent4" accent5="accent5" accent6="accent6" hlink="hlink" folHlink="folHlink"/>
  <p:sldLayoutIdLst>
    <p:sldLayoutId id="2147483695" r:id="rId1"/>
    <p:sldLayoutId id="2147483702" r:id="rId2"/>
    <p:sldLayoutId id="2147483705" r:id="rId3"/>
    <p:sldLayoutId id="2147483704" r:id="rId4"/>
    <p:sldLayoutId id="2147483700" r:id="rId5"/>
    <p:sldLayoutId id="2147483696" r:id="rId6"/>
    <p:sldLayoutId id="2147483703" r:id="rId7"/>
    <p:sldLayoutId id="2147483697" r:id="rId8"/>
    <p:sldLayoutId id="2147483698" r:id="rId9"/>
    <p:sldLayoutId id="2147483699" r:id="rId10"/>
    <p:sldLayoutId id="2147483701" r:id="rId11"/>
    <p:sldLayoutId id="2147483711" r:id="rId12"/>
    <p:sldLayoutId id="2147483708" r:id="rId13"/>
    <p:sldLayoutId id="2147483709" r:id="rId14"/>
    <p:sldLayoutId id="2147483710" r:id="rId15"/>
    <p:sldLayoutId id="2147483743" r:id="rId16"/>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6.v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vmlDrawing" Target="../drawings/vmlDrawing7.v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37.emf"/><Relationship Id="rId5" Type="http://schemas.openxmlformats.org/officeDocument/2006/relationships/oleObject" Target="../embeddings/oleObject10.bin"/><Relationship Id="rId4" Type="http://schemas.openxmlformats.org/officeDocument/2006/relationships/image" Target="../media/image36.emf"/></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4.xml"/><Relationship Id="rId4" Type="http://schemas.openxmlformats.org/officeDocument/2006/relationships/image" Target="../media/image55.jpeg"/></Relationships>
</file>

<file path=ppt/slides/_rels/slide4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9.emf"/></Relationships>
</file>

<file path=ppt/slides/_rels/slide5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7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MATERIEL </a:t>
            </a:r>
          </a:p>
        </p:txBody>
      </p:sp>
      <p:sp>
        <p:nvSpPr>
          <p:cNvPr id="3" name="Tijdelijke aanduiding voor tekst 2"/>
          <p:cNvSpPr>
            <a:spLocks noGrp="1"/>
          </p:cNvSpPr>
          <p:nvPr>
            <p:ph type="body" sz="quarter" idx="13"/>
          </p:nvPr>
        </p:nvSpPr>
        <p:spPr/>
        <p:txBody>
          <a:bodyPr/>
          <a:lstStyle/>
          <a:p>
            <a:endParaRPr lang="nl-BE" dirty="0"/>
          </a:p>
        </p:txBody>
      </p:sp>
      <p:sp>
        <p:nvSpPr>
          <p:cNvPr id="4" name="Tijdelijke aanduiding voor tekst 3"/>
          <p:cNvSpPr>
            <a:spLocks noGrp="1"/>
          </p:cNvSpPr>
          <p:nvPr>
            <p:ph type="body" sz="quarter" idx="16"/>
          </p:nvPr>
        </p:nvSpPr>
        <p:spPr>
          <a:xfrm>
            <a:off x="2303240" y="1772816"/>
            <a:ext cx="6733256" cy="4101352"/>
          </a:xfrm>
        </p:spPr>
        <p:txBody>
          <a:bodyPr/>
          <a:lstStyle/>
          <a:p>
            <a:pPr marL="357188" lvl="2" indent="-252413">
              <a:defRPr/>
            </a:pPr>
            <a:r>
              <a:rPr lang="fr-BE" sz="2400" b="1" dirty="0"/>
              <a:t>BANQUE DE CAS</a:t>
            </a:r>
          </a:p>
          <a:p>
            <a:pPr marL="895350" lvl="3" indent="-333375">
              <a:defRPr/>
            </a:pPr>
            <a:r>
              <a:rPr lang="fr-BE" sz="2100" b="1" dirty="0"/>
              <a:t>8 discussions de cas - présentation </a:t>
            </a:r>
            <a:r>
              <a:rPr lang="fr-BE" sz="2100" b="1" dirty="0" err="1"/>
              <a:t>pg</a:t>
            </a:r>
            <a:r>
              <a:rPr lang="fr-BE" sz="2100" b="1" dirty="0"/>
              <a:t> 2 à 4</a:t>
            </a:r>
          </a:p>
          <a:p>
            <a:pPr marL="895350" lvl="3" indent="-333375">
              <a:defRPr/>
            </a:pPr>
            <a:r>
              <a:rPr lang="fr-BE" sz="2100" b="1" dirty="0"/>
              <a:t>1 discussion de cas avec </a:t>
            </a:r>
            <a:r>
              <a:rPr lang="fr-BE" sz="2100" b="1" dirty="0" err="1"/>
              <a:t>wooclap</a:t>
            </a:r>
            <a:r>
              <a:rPr lang="fr-BE" sz="2100" b="1" dirty="0"/>
              <a:t> : YXMJQB – </a:t>
            </a:r>
            <a:r>
              <a:rPr lang="fr-BE" sz="2100" b="1" dirty="0" err="1"/>
              <a:t>pg</a:t>
            </a:r>
            <a:r>
              <a:rPr lang="fr-BE" sz="2100" b="1" dirty="0"/>
              <a:t> 13</a:t>
            </a:r>
            <a:endParaRPr lang="nl-BE" sz="2100" b="1" dirty="0"/>
          </a:p>
          <a:p>
            <a:pPr marL="581025" lvl="2" indent="-476250">
              <a:defRPr/>
            </a:pPr>
            <a:endParaRPr lang="fr-BE" sz="2100" dirty="0"/>
          </a:p>
          <a:p>
            <a:pPr marL="357188" lvl="2" indent="-252413">
              <a:defRPr/>
            </a:pPr>
            <a:r>
              <a:rPr lang="fr-BE" sz="2400" b="1" dirty="0"/>
              <a:t>QUIZ - </a:t>
            </a:r>
            <a:r>
              <a:rPr lang="fr-BE" sz="2400" b="1" dirty="0" err="1"/>
              <a:t>pg</a:t>
            </a:r>
            <a:r>
              <a:rPr lang="fr-BE" sz="2400" b="1" dirty="0"/>
              <a:t> 61</a:t>
            </a:r>
          </a:p>
          <a:p>
            <a:pPr marL="17463" lvl="2" indent="0">
              <a:buNone/>
              <a:defRPr/>
            </a:pPr>
            <a:endParaRPr lang="fr-BE" sz="2400" dirty="0"/>
          </a:p>
        </p:txBody>
      </p:sp>
      <p:sp>
        <p:nvSpPr>
          <p:cNvPr id="5" name="Slide Number Placeholder 4"/>
          <p:cNvSpPr>
            <a:spLocks noGrp="1"/>
          </p:cNvSpPr>
          <p:nvPr>
            <p:ph type="sldNum" sz="quarter" idx="12"/>
          </p:nvPr>
        </p:nvSpPr>
        <p:spPr/>
        <p:txBody>
          <a:bodyPr>
            <a:normAutofit fontScale="85000" lnSpcReduction="20000"/>
          </a:bodyPr>
          <a:lstStyle/>
          <a:p>
            <a:r>
              <a:rPr lang="en-US" dirty="0">
                <a:solidFill>
                  <a:srgbClr val="FFFFFF"/>
                </a:solidFill>
              </a:rPr>
              <a:t>1</a:t>
            </a:r>
          </a:p>
        </p:txBody>
      </p:sp>
    </p:spTree>
    <p:extLst>
      <p:ext uri="{BB962C8B-B14F-4D97-AF65-F5344CB8AC3E}">
        <p14:creationId xmlns:p14="http://schemas.microsoft.com/office/powerpoint/2010/main" val="13094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831D2-42BB-3D49-A620-97ADD5E79EF9}"/>
              </a:ext>
            </a:extLst>
          </p:cNvPr>
          <p:cNvSpPr>
            <a:spLocks noGrp="1"/>
          </p:cNvSpPr>
          <p:nvPr>
            <p:ph type="title"/>
          </p:nvPr>
        </p:nvSpPr>
        <p:spPr/>
        <p:txBody>
          <a:bodyPr/>
          <a:lstStyle/>
          <a:p>
            <a:r>
              <a:rPr lang="nl-BE" dirty="0"/>
              <a:t>Frédéric, 34 </a:t>
            </a:r>
            <a:r>
              <a:rPr lang="nl-BE" dirty="0" err="1"/>
              <a:t>ans</a:t>
            </a:r>
            <a:r>
              <a:rPr lang="nl-BE" dirty="0"/>
              <a:t>                             </a:t>
            </a:r>
            <a:endParaRPr lang="fr-BE" dirty="0"/>
          </a:p>
        </p:txBody>
      </p:sp>
      <p:sp>
        <p:nvSpPr>
          <p:cNvPr id="3" name="Espace réservé du numéro de diapositive 2">
            <a:extLst>
              <a:ext uri="{FF2B5EF4-FFF2-40B4-BE49-F238E27FC236}">
                <a16:creationId xmlns:a16="http://schemas.microsoft.com/office/drawing/2014/main" id="{958AA6C3-53CE-8F1B-30A5-3F70AE6FEF2F}"/>
              </a:ext>
            </a:extLst>
          </p:cNvPr>
          <p:cNvSpPr>
            <a:spLocks noGrp="1"/>
          </p:cNvSpPr>
          <p:nvPr>
            <p:ph type="sldNum" sz="quarter" idx="12"/>
          </p:nvPr>
        </p:nvSpPr>
        <p:spPr/>
        <p:txBody>
          <a:bodyPr>
            <a:normAutofit fontScale="85000" lnSpcReduction="20000"/>
          </a:bodyPr>
          <a:lstStyle/>
          <a:p>
            <a:endParaRPr lang="en-US" dirty="0">
              <a:solidFill>
                <a:srgbClr val="FFFFFF"/>
              </a:solidFill>
            </a:endParaRPr>
          </a:p>
        </p:txBody>
      </p:sp>
      <p:sp>
        <p:nvSpPr>
          <p:cNvPr id="4" name="Espace réservé du texte 3">
            <a:extLst>
              <a:ext uri="{FF2B5EF4-FFF2-40B4-BE49-F238E27FC236}">
                <a16:creationId xmlns:a16="http://schemas.microsoft.com/office/drawing/2014/main" id="{EABB5A49-CE92-D347-D7E2-174AC0C71214}"/>
              </a:ext>
            </a:extLst>
          </p:cNvPr>
          <p:cNvSpPr>
            <a:spLocks noGrp="1"/>
          </p:cNvSpPr>
          <p:nvPr>
            <p:ph type="body" sz="quarter" idx="14"/>
          </p:nvPr>
        </p:nvSpPr>
        <p:spPr>
          <a:xfrm>
            <a:off x="357194" y="1516698"/>
            <a:ext cx="8153400" cy="4105275"/>
          </a:xfrm>
        </p:spPr>
        <p:txBody>
          <a:bodyPr/>
          <a:lstStyle/>
          <a:p>
            <a:pPr marL="0" indent="0">
              <a:buNone/>
            </a:pPr>
            <a:r>
              <a:rPr lang="fr-BE" sz="2400" u="sng" dirty="0"/>
              <a:t>Quelle est l’indication principale?</a:t>
            </a:r>
          </a:p>
          <a:p>
            <a:pPr marL="0" indent="0">
              <a:buNone/>
            </a:pPr>
            <a:r>
              <a:rPr lang="fr-BE" sz="2400" dirty="0"/>
              <a:t>Pharyngite causée par des streptocoques β-hémolytiques du groupe A : si un antibiotique est nécessaire, la pénicilline V est le premier choix (Spectre très étroit et </a:t>
            </a:r>
            <a:r>
              <a:rPr lang="fr-BE" sz="2400" dirty="0" err="1"/>
              <a:t>CMIs</a:t>
            </a:r>
            <a:r>
              <a:rPr lang="fr-BE" sz="2400" dirty="0"/>
              <a:t> très basses !).</a:t>
            </a:r>
          </a:p>
          <a:p>
            <a:endParaRPr lang="fr-BE" sz="2400" dirty="0"/>
          </a:p>
          <a:p>
            <a:endParaRPr lang="fr-BE" dirty="0"/>
          </a:p>
        </p:txBody>
      </p:sp>
      <p:sp>
        <p:nvSpPr>
          <p:cNvPr id="5" name="Espace réservé du texte 4">
            <a:extLst>
              <a:ext uri="{FF2B5EF4-FFF2-40B4-BE49-F238E27FC236}">
                <a16:creationId xmlns:a16="http://schemas.microsoft.com/office/drawing/2014/main" id="{EA3650BC-BDBD-E9A2-90FE-BFC569E40615}"/>
              </a:ext>
            </a:extLst>
          </p:cNvPr>
          <p:cNvSpPr>
            <a:spLocks noGrp="1"/>
          </p:cNvSpPr>
          <p:nvPr>
            <p:ph type="body" sz="quarter" idx="13"/>
          </p:nvPr>
        </p:nvSpPr>
        <p:spPr/>
        <p:txBody>
          <a:bodyPr/>
          <a:lstStyle/>
          <a:p>
            <a:endParaRPr lang="fr-BE"/>
          </a:p>
        </p:txBody>
      </p:sp>
      <p:pic>
        <p:nvPicPr>
          <p:cNvPr id="6" name="Picture 5">
            <a:extLst>
              <a:ext uri="{FF2B5EF4-FFF2-40B4-BE49-F238E27FC236}">
                <a16:creationId xmlns:a16="http://schemas.microsoft.com/office/drawing/2014/main" id="{25EEE3D9-0E78-8AD1-11B4-8922A47E201D}"/>
              </a:ext>
            </a:extLst>
          </p:cNvPr>
          <p:cNvPicPr>
            <a:picLocks noChangeAspect="1"/>
          </p:cNvPicPr>
          <p:nvPr/>
        </p:nvPicPr>
        <p:blipFill>
          <a:blip r:embed="rId2"/>
          <a:stretch>
            <a:fillRect/>
          </a:stretch>
        </p:blipFill>
        <p:spPr>
          <a:xfrm>
            <a:off x="7524328" y="100012"/>
            <a:ext cx="1368152" cy="1111000"/>
          </a:xfrm>
          <a:prstGeom prst="rect">
            <a:avLst/>
          </a:prstGeom>
        </p:spPr>
      </p:pic>
      <p:pic>
        <p:nvPicPr>
          <p:cNvPr id="8" name="Picture 7">
            <a:extLst>
              <a:ext uri="{FF2B5EF4-FFF2-40B4-BE49-F238E27FC236}">
                <a16:creationId xmlns:a16="http://schemas.microsoft.com/office/drawing/2014/main" id="{70D60DC6-1274-4F95-8975-D6DCC608A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42" y="3511982"/>
            <a:ext cx="3959352" cy="2969514"/>
          </a:xfrm>
          <a:prstGeom prst="rect">
            <a:avLst/>
          </a:prstGeom>
        </p:spPr>
      </p:pic>
      <p:pic>
        <p:nvPicPr>
          <p:cNvPr id="10" name="Picture 9">
            <a:extLst>
              <a:ext uri="{FF2B5EF4-FFF2-40B4-BE49-F238E27FC236}">
                <a16:creationId xmlns:a16="http://schemas.microsoft.com/office/drawing/2014/main" id="{1D2465A6-B93B-43EE-9E65-CDCEEFDA9B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7941" y="3511982"/>
            <a:ext cx="3858108" cy="2893581"/>
          </a:xfrm>
          <a:prstGeom prst="rect">
            <a:avLst/>
          </a:prstGeom>
        </p:spPr>
      </p:pic>
    </p:spTree>
    <p:extLst>
      <p:ext uri="{BB962C8B-B14F-4D97-AF65-F5344CB8AC3E}">
        <p14:creationId xmlns:p14="http://schemas.microsoft.com/office/powerpoint/2010/main" val="369827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831D2-42BB-3D49-A620-97ADD5E79EF9}"/>
              </a:ext>
            </a:extLst>
          </p:cNvPr>
          <p:cNvSpPr>
            <a:spLocks noGrp="1"/>
          </p:cNvSpPr>
          <p:nvPr>
            <p:ph type="title"/>
          </p:nvPr>
        </p:nvSpPr>
        <p:spPr/>
        <p:txBody>
          <a:bodyPr/>
          <a:lstStyle/>
          <a:p>
            <a:r>
              <a:rPr lang="nl-BE" dirty="0"/>
              <a:t>Frédéric, 34 </a:t>
            </a:r>
            <a:r>
              <a:rPr lang="nl-BE" dirty="0" err="1"/>
              <a:t>ans</a:t>
            </a:r>
            <a:r>
              <a:rPr lang="nl-BE" dirty="0"/>
              <a:t>                             </a:t>
            </a:r>
            <a:endParaRPr lang="fr-BE" dirty="0"/>
          </a:p>
        </p:txBody>
      </p:sp>
      <p:sp>
        <p:nvSpPr>
          <p:cNvPr id="5" name="Espace réservé du texte 4">
            <a:extLst>
              <a:ext uri="{FF2B5EF4-FFF2-40B4-BE49-F238E27FC236}">
                <a16:creationId xmlns:a16="http://schemas.microsoft.com/office/drawing/2014/main" id="{EA3650BC-BDBD-E9A2-90FE-BFC569E40615}"/>
              </a:ext>
            </a:extLst>
          </p:cNvPr>
          <p:cNvSpPr>
            <a:spLocks noGrp="1"/>
          </p:cNvSpPr>
          <p:nvPr>
            <p:ph type="body" sz="quarter" idx="13"/>
          </p:nvPr>
        </p:nvSpPr>
        <p:spPr/>
        <p:txBody>
          <a:bodyPr/>
          <a:lstStyle/>
          <a:p>
            <a:endParaRPr lang="fr-BE"/>
          </a:p>
        </p:txBody>
      </p:sp>
      <p:pic>
        <p:nvPicPr>
          <p:cNvPr id="6" name="Picture 5">
            <a:extLst>
              <a:ext uri="{FF2B5EF4-FFF2-40B4-BE49-F238E27FC236}">
                <a16:creationId xmlns:a16="http://schemas.microsoft.com/office/drawing/2014/main" id="{25EEE3D9-0E78-8AD1-11B4-8922A47E201D}"/>
              </a:ext>
            </a:extLst>
          </p:cNvPr>
          <p:cNvPicPr>
            <a:picLocks noChangeAspect="1"/>
          </p:cNvPicPr>
          <p:nvPr/>
        </p:nvPicPr>
        <p:blipFill>
          <a:blip r:embed="rId3"/>
          <a:stretch>
            <a:fillRect/>
          </a:stretch>
        </p:blipFill>
        <p:spPr>
          <a:xfrm>
            <a:off x="7524328" y="100012"/>
            <a:ext cx="1368152" cy="1111000"/>
          </a:xfrm>
          <a:prstGeom prst="rect">
            <a:avLst/>
          </a:prstGeom>
        </p:spPr>
      </p:pic>
      <p:sp>
        <p:nvSpPr>
          <p:cNvPr id="8" name="Text Placeholder 7">
            <a:extLst>
              <a:ext uri="{FF2B5EF4-FFF2-40B4-BE49-F238E27FC236}">
                <a16:creationId xmlns:a16="http://schemas.microsoft.com/office/drawing/2014/main" id="{92B49D04-0E37-474A-A7C9-8ABF877B9EDD}"/>
              </a:ext>
            </a:extLst>
          </p:cNvPr>
          <p:cNvSpPr>
            <a:spLocks noGrp="1"/>
          </p:cNvSpPr>
          <p:nvPr>
            <p:ph type="body" sz="quarter" idx="14"/>
          </p:nvPr>
        </p:nvSpPr>
        <p:spPr>
          <a:xfrm>
            <a:off x="532537" y="4413994"/>
            <a:ext cx="2861047" cy="1080120"/>
          </a:xfrm>
        </p:spPr>
        <p:txBody>
          <a:bodyPr>
            <a:normAutofit/>
          </a:bodyPr>
          <a:lstStyle/>
          <a:p>
            <a:pPr marL="0" indent="0">
              <a:buNone/>
            </a:pPr>
            <a:r>
              <a:rPr lang="fr-BE" sz="1800" dirty="0"/>
              <a:t>Pénicilline G , </a:t>
            </a:r>
            <a:br>
              <a:rPr lang="fr-BE" sz="1800" dirty="0"/>
            </a:br>
            <a:r>
              <a:rPr lang="fr-BE" sz="1800" dirty="0"/>
              <a:t>détruite en milieu acide</a:t>
            </a:r>
          </a:p>
          <a:p>
            <a:pPr marL="0" indent="0">
              <a:buNone/>
            </a:pPr>
            <a:r>
              <a:rPr lang="fr-BE" sz="1800" dirty="0">
                <a:sym typeface="Wingdings" panose="05000000000000000000" pitchFamily="2" charset="2"/>
              </a:rPr>
              <a:t> IV</a:t>
            </a:r>
            <a:endParaRPr lang="en-US" sz="1800" dirty="0"/>
          </a:p>
        </p:txBody>
      </p:sp>
      <p:graphicFrame>
        <p:nvGraphicFramePr>
          <p:cNvPr id="9" name="Object 8">
            <a:extLst>
              <a:ext uri="{FF2B5EF4-FFF2-40B4-BE49-F238E27FC236}">
                <a16:creationId xmlns:a16="http://schemas.microsoft.com/office/drawing/2014/main" id="{A3592B61-461E-47A7-AA5E-3290A6807281}"/>
              </a:ext>
            </a:extLst>
          </p:cNvPr>
          <p:cNvGraphicFramePr>
            <a:graphicFrameLocks noChangeAspect="1"/>
          </p:cNvGraphicFramePr>
          <p:nvPr/>
        </p:nvGraphicFramePr>
        <p:xfrm>
          <a:off x="612648" y="2956098"/>
          <a:ext cx="2781300" cy="1385887"/>
        </p:xfrm>
        <a:graphic>
          <a:graphicData uri="http://schemas.openxmlformats.org/presentationml/2006/ole">
            <mc:AlternateContent xmlns:mc="http://schemas.openxmlformats.org/markup-compatibility/2006">
              <mc:Choice xmlns:v="urn:schemas-microsoft-com:vml" Requires="v">
                <p:oleObj spid="_x0000_s1047" name="CS ChemDraw Drawing" r:id="rId4" imgW="2780678" imgH="1386660" progId="ChemDraw.Document.6.0">
                  <p:embed/>
                </p:oleObj>
              </mc:Choice>
              <mc:Fallback>
                <p:oleObj name="CS ChemDraw Drawing" r:id="rId4" imgW="2780678" imgH="1386660" progId="ChemDraw.Document.6.0">
                  <p:embed/>
                  <p:pic>
                    <p:nvPicPr>
                      <p:cNvPr id="9" name="Object 8">
                        <a:extLst>
                          <a:ext uri="{FF2B5EF4-FFF2-40B4-BE49-F238E27FC236}">
                            <a16:creationId xmlns:a16="http://schemas.microsoft.com/office/drawing/2014/main" id="{A3592B61-461E-47A7-AA5E-3290A6807281}"/>
                          </a:ext>
                        </a:extLst>
                      </p:cNvPr>
                      <p:cNvPicPr/>
                      <p:nvPr/>
                    </p:nvPicPr>
                    <p:blipFill>
                      <a:blip r:embed="rId5"/>
                      <a:stretch>
                        <a:fillRect/>
                      </a:stretch>
                    </p:blipFill>
                    <p:spPr>
                      <a:xfrm>
                        <a:off x="612648" y="2956098"/>
                        <a:ext cx="2781300" cy="1385887"/>
                      </a:xfrm>
                      <a:prstGeom prst="rect">
                        <a:avLst/>
                      </a:prstGeom>
                    </p:spPr>
                  </p:pic>
                </p:oleObj>
              </mc:Fallback>
            </mc:AlternateContent>
          </a:graphicData>
        </a:graphic>
      </p:graphicFrame>
      <p:sp>
        <p:nvSpPr>
          <p:cNvPr id="10" name="Lightning Bolt 9">
            <a:extLst>
              <a:ext uri="{FF2B5EF4-FFF2-40B4-BE49-F238E27FC236}">
                <a16:creationId xmlns:a16="http://schemas.microsoft.com/office/drawing/2014/main" id="{7F42D0A7-8891-4D30-B98F-F43DE13844E6}"/>
              </a:ext>
            </a:extLst>
          </p:cNvPr>
          <p:cNvSpPr/>
          <p:nvPr/>
        </p:nvSpPr>
        <p:spPr>
          <a:xfrm rot="14075949">
            <a:off x="1962680" y="3544554"/>
            <a:ext cx="503301" cy="550684"/>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a:extLst>
              <a:ext uri="{FF2B5EF4-FFF2-40B4-BE49-F238E27FC236}">
                <a16:creationId xmlns:a16="http://schemas.microsoft.com/office/drawing/2014/main" id="{4139A49D-18DA-4C49-BDAF-6C42B52C133E}"/>
              </a:ext>
            </a:extLst>
          </p:cNvPr>
          <p:cNvGraphicFramePr>
            <a:graphicFrameLocks noChangeAspect="1"/>
          </p:cNvGraphicFramePr>
          <p:nvPr/>
        </p:nvGraphicFramePr>
        <p:xfrm>
          <a:off x="4802099" y="2807039"/>
          <a:ext cx="3109913" cy="1385887"/>
        </p:xfrm>
        <a:graphic>
          <a:graphicData uri="http://schemas.openxmlformats.org/presentationml/2006/ole">
            <mc:AlternateContent xmlns:mc="http://schemas.openxmlformats.org/markup-compatibility/2006">
              <mc:Choice xmlns:v="urn:schemas-microsoft-com:vml" Requires="v">
                <p:oleObj spid="_x0000_s1048" name="CS ChemDraw Drawing" r:id="rId6" imgW="3110001" imgH="1386312" progId="ChemDraw.Document.6.0">
                  <p:embed/>
                </p:oleObj>
              </mc:Choice>
              <mc:Fallback>
                <p:oleObj name="CS ChemDraw Drawing" r:id="rId6" imgW="3110001" imgH="1386312" progId="ChemDraw.Document.6.0">
                  <p:embed/>
                  <p:pic>
                    <p:nvPicPr>
                      <p:cNvPr id="11" name="Object 10">
                        <a:extLst>
                          <a:ext uri="{FF2B5EF4-FFF2-40B4-BE49-F238E27FC236}">
                            <a16:creationId xmlns:a16="http://schemas.microsoft.com/office/drawing/2014/main" id="{4139A49D-18DA-4C49-BDAF-6C42B52C133E}"/>
                          </a:ext>
                        </a:extLst>
                      </p:cNvPr>
                      <p:cNvPicPr/>
                      <p:nvPr/>
                    </p:nvPicPr>
                    <p:blipFill>
                      <a:blip r:embed="rId7"/>
                      <a:stretch>
                        <a:fillRect/>
                      </a:stretch>
                    </p:blipFill>
                    <p:spPr>
                      <a:xfrm>
                        <a:off x="4802099" y="2807039"/>
                        <a:ext cx="3109913" cy="1385887"/>
                      </a:xfrm>
                      <a:prstGeom prst="rect">
                        <a:avLst/>
                      </a:prstGeom>
                    </p:spPr>
                  </p:pic>
                </p:oleObj>
              </mc:Fallback>
            </mc:AlternateContent>
          </a:graphicData>
        </a:graphic>
      </p:graphicFrame>
      <p:sp>
        <p:nvSpPr>
          <p:cNvPr id="12" name="Text Placeholder 7">
            <a:extLst>
              <a:ext uri="{FF2B5EF4-FFF2-40B4-BE49-F238E27FC236}">
                <a16:creationId xmlns:a16="http://schemas.microsoft.com/office/drawing/2014/main" id="{43C56BFF-88D2-49A7-9271-FCAF3961BE65}"/>
              </a:ext>
            </a:extLst>
          </p:cNvPr>
          <p:cNvSpPr txBox="1">
            <a:spLocks/>
          </p:cNvSpPr>
          <p:nvPr/>
        </p:nvSpPr>
        <p:spPr>
          <a:xfrm>
            <a:off x="4652427" y="4372177"/>
            <a:ext cx="4273625" cy="1224136"/>
          </a:xfrm>
          <a:prstGeom prst="rect">
            <a:avLst/>
          </a:prstGeom>
        </p:spPr>
        <p:txBody>
          <a:bodyPr vert="horz">
            <a:normAutofit/>
          </a:bodyPr>
          <a:lstStyle>
            <a:lvl1pPr marL="514350" indent="-514350" algn="l" rtl="0" eaLnBrk="1" latinLnBrk="0" hangingPunct="1">
              <a:spcBef>
                <a:spcPts val="700"/>
              </a:spcBef>
              <a:buClr>
                <a:schemeClr val="accent2"/>
              </a:buClr>
              <a:buSzPct val="60000"/>
              <a:buFont typeface="+mj-lt"/>
              <a:buAutoNum type="alphaUcPeriod"/>
              <a:defRPr sz="2000" kern="1200">
                <a:solidFill>
                  <a:schemeClr val="tx2"/>
                </a:solidFill>
                <a:latin typeface="+mn-lt"/>
                <a:ea typeface="+mn-ea"/>
                <a:cs typeface="+mn-cs"/>
              </a:defRPr>
            </a:lvl1pPr>
            <a:lvl2pPr marL="880110" indent="-514350" algn="l" rtl="0" eaLnBrk="1" latinLnBrk="0" hangingPunct="1">
              <a:spcBef>
                <a:spcPts val="550"/>
              </a:spcBef>
              <a:buClr>
                <a:schemeClr val="accent1"/>
              </a:buClr>
              <a:buSzPct val="70000"/>
              <a:buFont typeface="+mj-lt"/>
              <a:buAutoNum type="arabicPeriod"/>
              <a:defRPr sz="2000" kern="1200">
                <a:solidFill>
                  <a:schemeClr val="tx2"/>
                </a:solidFill>
                <a:latin typeface="+mn-lt"/>
                <a:ea typeface="+mn-ea"/>
                <a:cs typeface="+mn-cs"/>
              </a:defRPr>
            </a:lvl2pPr>
            <a:lvl3pPr marL="1143000" indent="-457200" algn="l" rtl="0" eaLnBrk="1" latinLnBrk="0" hangingPunct="1">
              <a:spcBef>
                <a:spcPts val="500"/>
              </a:spcBef>
              <a:buClr>
                <a:schemeClr val="accent2"/>
              </a:buClr>
              <a:buSzPct val="75000"/>
              <a:buFont typeface="+mj-lt"/>
              <a:buAutoNum type="romanLcPeriod"/>
              <a:defRPr sz="2000" kern="1200">
                <a:solidFill>
                  <a:schemeClr val="tx2"/>
                </a:solidFill>
                <a:latin typeface="+mn-lt"/>
                <a:ea typeface="+mn-ea"/>
                <a:cs typeface="+mn-cs"/>
              </a:defRPr>
            </a:lvl3pPr>
            <a:lvl4pPr marL="1600200" indent="-457200" algn="l" rtl="0" eaLnBrk="1" latinLnBrk="0" hangingPunct="1">
              <a:spcBef>
                <a:spcPts val="400"/>
              </a:spcBef>
              <a:buClr>
                <a:schemeClr val="accent3"/>
              </a:buClr>
              <a:buSzPct val="75000"/>
              <a:buFont typeface="+mj-lt"/>
              <a:buAutoNum type="alphaUcPeriod"/>
              <a:defRPr sz="2000" kern="1200">
                <a:solidFill>
                  <a:schemeClr val="tx1"/>
                </a:solidFill>
                <a:latin typeface="+mn-lt"/>
                <a:ea typeface="+mn-ea"/>
                <a:cs typeface="+mn-cs"/>
              </a:defRPr>
            </a:lvl4pPr>
            <a:lvl5pPr marL="2057400" indent="-457200" algn="l" rtl="0" eaLnBrk="1" latinLnBrk="0" hangingPunct="1">
              <a:spcBef>
                <a:spcPts val="400"/>
              </a:spcBef>
              <a:buClr>
                <a:schemeClr val="accent4"/>
              </a:buClr>
              <a:buSzPct val="65000"/>
              <a:buFont typeface="+mj-lt"/>
              <a:buAutoNum type="alphaUcPeriod"/>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mj-lt"/>
              <a:buNone/>
            </a:pPr>
            <a:r>
              <a:rPr lang="fr-BE" sz="1800" dirty="0"/>
              <a:t>Pénicilline V , </a:t>
            </a:r>
            <a:br>
              <a:rPr lang="fr-BE" sz="1800" dirty="0"/>
            </a:br>
            <a:r>
              <a:rPr lang="fr-BE" sz="1800" dirty="0"/>
              <a:t>stable en milieu acide</a:t>
            </a:r>
          </a:p>
          <a:p>
            <a:pPr marL="0" indent="0">
              <a:buFont typeface="+mj-lt"/>
              <a:buNone/>
            </a:pPr>
            <a:r>
              <a:rPr lang="fr-BE" sz="1800" dirty="0">
                <a:sym typeface="Wingdings" panose="05000000000000000000" pitchFamily="2" charset="2"/>
              </a:rPr>
              <a:t> PO mais loin de la prise de nourriture</a:t>
            </a:r>
            <a:endParaRPr lang="en-US" sz="1800" dirty="0"/>
          </a:p>
        </p:txBody>
      </p:sp>
      <p:sp>
        <p:nvSpPr>
          <p:cNvPr id="13" name="Rectangle 12">
            <a:extLst>
              <a:ext uri="{FF2B5EF4-FFF2-40B4-BE49-F238E27FC236}">
                <a16:creationId xmlns:a16="http://schemas.microsoft.com/office/drawing/2014/main" id="{85E73A4E-7AE5-498A-B650-D256507AF36C}"/>
              </a:ext>
            </a:extLst>
          </p:cNvPr>
          <p:cNvSpPr/>
          <p:nvPr/>
        </p:nvSpPr>
        <p:spPr>
          <a:xfrm>
            <a:off x="452110" y="1618952"/>
            <a:ext cx="6064106" cy="707886"/>
          </a:xfrm>
          <a:prstGeom prst="rect">
            <a:avLst/>
          </a:prstGeom>
        </p:spPr>
        <p:txBody>
          <a:bodyPr wrap="square">
            <a:spAutoFit/>
          </a:bodyPr>
          <a:lstStyle/>
          <a:p>
            <a:r>
              <a:rPr lang="fr-BE" sz="2000" u="sng" dirty="0"/>
              <a:t>Qu’en est-il de la biodisponibilité orale ?</a:t>
            </a:r>
          </a:p>
          <a:p>
            <a:r>
              <a:rPr lang="fr-BE" sz="2000" dirty="0"/>
              <a:t>Absorption insuffisante =&gt; prise 1 h avant le repas</a:t>
            </a:r>
          </a:p>
        </p:txBody>
      </p:sp>
    </p:spTree>
    <p:extLst>
      <p:ext uri="{BB962C8B-B14F-4D97-AF65-F5344CB8AC3E}">
        <p14:creationId xmlns:p14="http://schemas.microsoft.com/office/powerpoint/2010/main" val="3705990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E59E4-F864-DC21-26CA-0EC4D47C8338}"/>
              </a:ext>
            </a:extLst>
          </p:cNvPr>
          <p:cNvSpPr>
            <a:spLocks noGrp="1"/>
          </p:cNvSpPr>
          <p:nvPr>
            <p:ph type="title"/>
          </p:nvPr>
        </p:nvSpPr>
        <p:spPr/>
        <p:txBody>
          <a:bodyPr/>
          <a:lstStyle/>
          <a:p>
            <a:r>
              <a:rPr lang="nl-BE" noProof="0" dirty="0"/>
              <a:t>Mal de </a:t>
            </a:r>
            <a:r>
              <a:rPr lang="nl-BE" noProof="0" dirty="0" err="1"/>
              <a:t>gorge</a:t>
            </a:r>
            <a:r>
              <a:rPr lang="nl-BE" noProof="0" dirty="0"/>
              <a:t> </a:t>
            </a:r>
            <a:r>
              <a:rPr lang="nl-BE" noProof="0" dirty="0" err="1"/>
              <a:t>aigü</a:t>
            </a:r>
            <a:endParaRPr lang="fr-BE" dirty="0"/>
          </a:p>
        </p:txBody>
      </p:sp>
      <p:sp>
        <p:nvSpPr>
          <p:cNvPr id="4" name="Espace réservé du texte 3">
            <a:extLst>
              <a:ext uri="{FF2B5EF4-FFF2-40B4-BE49-F238E27FC236}">
                <a16:creationId xmlns:a16="http://schemas.microsoft.com/office/drawing/2014/main" id="{069A1E24-61D8-6A74-451A-5577DD3B479F}"/>
              </a:ext>
            </a:extLst>
          </p:cNvPr>
          <p:cNvSpPr>
            <a:spLocks noGrp="1"/>
          </p:cNvSpPr>
          <p:nvPr>
            <p:ph type="body" sz="quarter" idx="14"/>
          </p:nvPr>
        </p:nvSpPr>
        <p:spPr/>
        <p:txBody>
          <a:bodyPr/>
          <a:lstStyle/>
          <a:p>
            <a:endParaRPr lang="fr-BE" dirty="0"/>
          </a:p>
        </p:txBody>
      </p:sp>
      <p:sp>
        <p:nvSpPr>
          <p:cNvPr id="5" name="Espace réservé du texte 4">
            <a:extLst>
              <a:ext uri="{FF2B5EF4-FFF2-40B4-BE49-F238E27FC236}">
                <a16:creationId xmlns:a16="http://schemas.microsoft.com/office/drawing/2014/main" id="{61711BE4-A377-E6AB-EEEC-74BDA9EC4803}"/>
              </a:ext>
            </a:extLst>
          </p:cNvPr>
          <p:cNvSpPr>
            <a:spLocks noGrp="1"/>
          </p:cNvSpPr>
          <p:nvPr>
            <p:ph type="body" sz="quarter" idx="13"/>
          </p:nvPr>
        </p:nvSpPr>
        <p:spPr/>
        <p:txBody>
          <a:bodyPr/>
          <a:lstStyle/>
          <a:p>
            <a:endParaRPr lang="fr-BE"/>
          </a:p>
        </p:txBody>
      </p:sp>
      <p:pic>
        <p:nvPicPr>
          <p:cNvPr id="6" name="Picture 1">
            <a:extLst>
              <a:ext uri="{FF2B5EF4-FFF2-40B4-BE49-F238E27FC236}">
                <a16:creationId xmlns:a16="http://schemas.microsoft.com/office/drawing/2014/main" id="{11F38EA4-3512-C87C-7FDC-1A6641BADCB8}"/>
              </a:ext>
            </a:extLst>
          </p:cNvPr>
          <p:cNvPicPr>
            <a:picLocks noChangeAspect="1"/>
          </p:cNvPicPr>
          <p:nvPr/>
        </p:nvPicPr>
        <p:blipFill>
          <a:blip r:embed="rId2"/>
          <a:stretch>
            <a:fillRect/>
          </a:stretch>
        </p:blipFill>
        <p:spPr>
          <a:xfrm>
            <a:off x="750437" y="1844824"/>
            <a:ext cx="7936362" cy="4413126"/>
          </a:xfrm>
          <a:prstGeom prst="rect">
            <a:avLst/>
          </a:prstGeom>
        </p:spPr>
      </p:pic>
    </p:spTree>
    <p:extLst>
      <p:ext uri="{BB962C8B-B14F-4D97-AF65-F5344CB8AC3E}">
        <p14:creationId xmlns:p14="http://schemas.microsoft.com/office/powerpoint/2010/main" val="102597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2"/>
          <p:cNvSpPr>
            <a:spLocks noGrp="1"/>
          </p:cNvSpPr>
          <p:nvPr>
            <p:ph type="body" sz="quarter" idx="14"/>
          </p:nvPr>
        </p:nvSpPr>
        <p:spPr>
          <a:xfrm>
            <a:off x="612648" y="1700213"/>
            <a:ext cx="8153527" cy="4105275"/>
          </a:xfrm>
        </p:spPr>
        <p:txBody>
          <a:bodyPr>
            <a:normAutofit lnSpcReduction="10000"/>
          </a:bodyPr>
          <a:lstStyle/>
          <a:p>
            <a:pPr marL="0" indent="0">
              <a:buNone/>
            </a:pPr>
            <a:r>
              <a:rPr lang="fr-BE" sz="2800" dirty="0"/>
              <a:t>Henri présente une forte toux et de la fièvre (38°C).</a:t>
            </a:r>
            <a:br>
              <a:rPr lang="fr-BE" sz="2800" dirty="0"/>
            </a:br>
            <a:r>
              <a:rPr lang="fr-BE" sz="2800" dirty="0"/>
              <a:t>Vous soupçonnez une pneumonie 
</a:t>
            </a:r>
            <a:endParaRPr lang="nl-BE" sz="2800" dirty="0"/>
          </a:p>
          <a:p>
            <a:pPr marL="0" indent="0">
              <a:buNone/>
            </a:pPr>
            <a:r>
              <a:rPr lang="fr-BE" sz="2800" u="sng" dirty="0"/>
              <a:t>Voici son traitement habituel</a:t>
            </a:r>
          </a:p>
          <a:p>
            <a:pPr lvl="1"/>
            <a:r>
              <a:rPr lang="fr-FR" dirty="0"/>
              <a:t>L- thyroxine 100 </a:t>
            </a:r>
          </a:p>
          <a:p>
            <a:pPr lvl="1"/>
            <a:r>
              <a:rPr lang="fr-FR" dirty="0" err="1"/>
              <a:t>Perindopril</a:t>
            </a:r>
            <a:r>
              <a:rPr lang="fr-FR" dirty="0"/>
              <a:t> 4</a:t>
            </a:r>
          </a:p>
          <a:p>
            <a:pPr lvl="1"/>
            <a:r>
              <a:rPr lang="fr-FR" dirty="0" err="1"/>
              <a:t>Esomeprazole</a:t>
            </a:r>
            <a:r>
              <a:rPr lang="fr-FR" dirty="0"/>
              <a:t> 20</a:t>
            </a:r>
          </a:p>
          <a:p>
            <a:pPr lvl="1"/>
            <a:r>
              <a:rPr lang="fr-FR" dirty="0"/>
              <a:t>Metformine 500 (3/J) </a:t>
            </a:r>
          </a:p>
          <a:p>
            <a:pPr lvl="1"/>
            <a:r>
              <a:rPr lang="fr-FR" dirty="0"/>
              <a:t>Simvastatine 40 </a:t>
            </a:r>
          </a:p>
          <a:p>
            <a:pPr lvl="1"/>
            <a:r>
              <a:rPr lang="fr-FR" i="1" dirty="0"/>
              <a:t>Symbicort 160 ( un seul conditionnement délivré)  </a:t>
            </a:r>
          </a:p>
        </p:txBody>
      </p:sp>
      <p:sp>
        <p:nvSpPr>
          <p:cNvPr id="9" name="Titel 1"/>
          <p:cNvSpPr>
            <a:spLocks noGrp="1"/>
          </p:cNvSpPr>
          <p:nvPr>
            <p:ph type="title"/>
          </p:nvPr>
        </p:nvSpPr>
        <p:spPr>
          <a:xfrm>
            <a:off x="612648" y="228600"/>
            <a:ext cx="8153400" cy="990600"/>
          </a:xfrm>
        </p:spPr>
        <p:txBody>
          <a:bodyPr>
            <a:normAutofit/>
          </a:bodyPr>
          <a:lstStyle/>
          <a:p>
            <a:r>
              <a:rPr lang="nl-BE" dirty="0"/>
              <a:t>3. Henri, 68 ans</a:t>
            </a:r>
          </a:p>
        </p:txBody>
      </p:sp>
      <p:sp>
        <p:nvSpPr>
          <p:cNvPr id="5" name="Slide Number Placeholder 4"/>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2" name="Picture 1"/>
          <p:cNvPicPr>
            <a:picLocks noChangeAspect="1"/>
          </p:cNvPicPr>
          <p:nvPr/>
        </p:nvPicPr>
        <p:blipFill>
          <a:blip r:embed="rId2"/>
          <a:stretch>
            <a:fillRect/>
          </a:stretch>
        </p:blipFill>
        <p:spPr>
          <a:xfrm>
            <a:off x="7571496" y="116633"/>
            <a:ext cx="1514187" cy="1080120"/>
          </a:xfrm>
          <a:prstGeom prst="rect">
            <a:avLst/>
          </a:prstGeom>
        </p:spPr>
      </p:pic>
    </p:spTree>
    <p:extLst>
      <p:ext uri="{BB962C8B-B14F-4D97-AF65-F5344CB8AC3E}">
        <p14:creationId xmlns:p14="http://schemas.microsoft.com/office/powerpoint/2010/main" val="2250640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3"/>
          </p:nvPr>
        </p:nvSpPr>
        <p:spPr/>
        <p:txBody>
          <a:bodyPr/>
          <a:lstStyle/>
          <a:p>
            <a:endParaRPr lang="nl-BE" dirty="0"/>
          </a:p>
        </p:txBody>
      </p:sp>
      <p:sp>
        <p:nvSpPr>
          <p:cNvPr id="9" name="Titel 1"/>
          <p:cNvSpPr>
            <a:spLocks noGrp="1"/>
          </p:cNvSpPr>
          <p:nvPr>
            <p:ph type="title"/>
          </p:nvPr>
        </p:nvSpPr>
        <p:spPr>
          <a:xfrm>
            <a:off x="612648" y="228600"/>
            <a:ext cx="8153400" cy="990600"/>
          </a:xfrm>
        </p:spPr>
        <p:txBody>
          <a:bodyPr>
            <a:normAutofit/>
          </a:bodyPr>
          <a:lstStyle/>
          <a:p>
            <a:r>
              <a:rPr lang="nl-BE" dirty="0"/>
              <a:t>Henri, 68 ans</a:t>
            </a:r>
          </a:p>
        </p:txBody>
      </p:sp>
      <p:pic>
        <p:nvPicPr>
          <p:cNvPr id="2" name="Picture 1"/>
          <p:cNvPicPr>
            <a:picLocks noChangeAspect="1"/>
          </p:cNvPicPr>
          <p:nvPr/>
        </p:nvPicPr>
        <p:blipFill>
          <a:blip r:embed="rId2"/>
          <a:stretch>
            <a:fillRect/>
          </a:stretch>
        </p:blipFill>
        <p:spPr>
          <a:xfrm>
            <a:off x="7571496" y="116633"/>
            <a:ext cx="1514187" cy="1080120"/>
          </a:xfrm>
          <a:prstGeom prst="rect">
            <a:avLst/>
          </a:prstGeom>
        </p:spPr>
      </p:pic>
      <p:pic>
        <p:nvPicPr>
          <p:cNvPr id="6" name="Picture 5"/>
          <p:cNvPicPr>
            <a:picLocks noChangeAspect="1"/>
          </p:cNvPicPr>
          <p:nvPr/>
        </p:nvPicPr>
        <p:blipFill>
          <a:blip r:embed="rId3"/>
          <a:stretch>
            <a:fillRect/>
          </a:stretch>
        </p:blipFill>
        <p:spPr>
          <a:xfrm>
            <a:off x="1547664" y="1844824"/>
            <a:ext cx="2419806" cy="4634656"/>
          </a:xfrm>
          <a:prstGeom prst="rect">
            <a:avLst/>
          </a:prstGeom>
        </p:spPr>
      </p:pic>
      <p:pic>
        <p:nvPicPr>
          <p:cNvPr id="8" name="Picture 7"/>
          <p:cNvPicPr>
            <a:picLocks noChangeAspect="1"/>
          </p:cNvPicPr>
          <p:nvPr/>
        </p:nvPicPr>
        <p:blipFill>
          <a:blip r:embed="rId4"/>
          <a:stretch>
            <a:fillRect/>
          </a:stretch>
        </p:blipFill>
        <p:spPr>
          <a:xfrm>
            <a:off x="5292080" y="1844824"/>
            <a:ext cx="2374329" cy="4624381"/>
          </a:xfrm>
          <a:prstGeom prst="rect">
            <a:avLst/>
          </a:prstGeom>
        </p:spPr>
      </p:pic>
    </p:spTree>
    <p:extLst>
      <p:ext uri="{BB962C8B-B14F-4D97-AF65-F5344CB8AC3E}">
        <p14:creationId xmlns:p14="http://schemas.microsoft.com/office/powerpoint/2010/main" val="228676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3"/>
          </p:nvPr>
        </p:nvSpPr>
        <p:spPr/>
        <p:txBody>
          <a:bodyPr/>
          <a:lstStyle/>
          <a:p>
            <a:r>
              <a:rPr lang="nl-BE" dirty="0"/>
              <a:t>BAPCOC Antibioguide:Guide belge de traitement anti-infectieux en pratique ambulatoire.  Disponible en ligne sur le site du CBIP.BE</a:t>
            </a:r>
            <a:endParaRPr lang="en-US" dirty="0"/>
          </a:p>
        </p:txBody>
      </p:sp>
      <p:sp>
        <p:nvSpPr>
          <p:cNvPr id="9" name="Titel 1"/>
          <p:cNvSpPr>
            <a:spLocks noGrp="1"/>
          </p:cNvSpPr>
          <p:nvPr>
            <p:ph type="title"/>
          </p:nvPr>
        </p:nvSpPr>
        <p:spPr>
          <a:xfrm>
            <a:off x="612648" y="228600"/>
            <a:ext cx="8153400" cy="990600"/>
          </a:xfrm>
        </p:spPr>
        <p:txBody>
          <a:bodyPr>
            <a:normAutofit/>
          </a:bodyPr>
          <a:lstStyle/>
          <a:p>
            <a:r>
              <a:rPr lang="nl-BE" dirty="0"/>
              <a:t>Henri, 68 ans</a:t>
            </a:r>
          </a:p>
        </p:txBody>
      </p:sp>
      <p:pic>
        <p:nvPicPr>
          <p:cNvPr id="2" name="Image 1">
            <a:extLst>
              <a:ext uri="{FF2B5EF4-FFF2-40B4-BE49-F238E27FC236}">
                <a16:creationId xmlns:a16="http://schemas.microsoft.com/office/drawing/2014/main" id="{AA54F807-2B5A-4DC9-8E92-23B17F076D07}"/>
              </a:ext>
            </a:extLst>
          </p:cNvPr>
          <p:cNvPicPr>
            <a:picLocks noChangeAspect="1"/>
          </p:cNvPicPr>
          <p:nvPr/>
        </p:nvPicPr>
        <p:blipFill>
          <a:blip r:embed="rId3"/>
          <a:stretch>
            <a:fillRect/>
          </a:stretch>
        </p:blipFill>
        <p:spPr>
          <a:xfrm>
            <a:off x="1043608" y="1628799"/>
            <a:ext cx="6984776" cy="4379567"/>
          </a:xfrm>
          <a:prstGeom prst="rect">
            <a:avLst/>
          </a:prstGeom>
        </p:spPr>
      </p:pic>
      <p:pic>
        <p:nvPicPr>
          <p:cNvPr id="3" name="Image 2">
            <a:extLst>
              <a:ext uri="{FF2B5EF4-FFF2-40B4-BE49-F238E27FC236}">
                <a16:creationId xmlns:a16="http://schemas.microsoft.com/office/drawing/2014/main" id="{23623988-791A-4BD1-A815-7C69AC273165}"/>
              </a:ext>
            </a:extLst>
          </p:cNvPr>
          <p:cNvPicPr>
            <a:picLocks noChangeAspect="1"/>
          </p:cNvPicPr>
          <p:nvPr/>
        </p:nvPicPr>
        <p:blipFill>
          <a:blip r:embed="rId4"/>
          <a:stretch>
            <a:fillRect/>
          </a:stretch>
        </p:blipFill>
        <p:spPr>
          <a:xfrm>
            <a:off x="928531" y="2708920"/>
            <a:ext cx="7286937" cy="2833808"/>
          </a:xfrm>
          <a:prstGeom prst="rect">
            <a:avLst/>
          </a:prstGeom>
        </p:spPr>
      </p:pic>
      <p:sp>
        <p:nvSpPr>
          <p:cNvPr id="5" name="Slide Number Placeholder 4"/>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8" name="Picture 7"/>
          <p:cNvPicPr>
            <a:picLocks noChangeAspect="1"/>
          </p:cNvPicPr>
          <p:nvPr/>
        </p:nvPicPr>
        <p:blipFill>
          <a:blip r:embed="rId5"/>
          <a:stretch>
            <a:fillRect/>
          </a:stretch>
        </p:blipFill>
        <p:spPr>
          <a:xfrm>
            <a:off x="7524328" y="116632"/>
            <a:ext cx="1514187" cy="1080120"/>
          </a:xfrm>
          <a:prstGeom prst="rect">
            <a:avLst/>
          </a:prstGeom>
        </p:spPr>
      </p:pic>
    </p:spTree>
    <p:extLst>
      <p:ext uri="{BB962C8B-B14F-4D97-AF65-F5344CB8AC3E}">
        <p14:creationId xmlns:p14="http://schemas.microsoft.com/office/powerpoint/2010/main" val="2598008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97144" cy="706090"/>
          </a:xfrm>
        </p:spPr>
        <p:txBody>
          <a:bodyPr>
            <a:noAutofit/>
          </a:bodyPr>
          <a:lstStyle/>
          <a:p>
            <a:r>
              <a:rPr lang="fr-BE" sz="3600" dirty="0">
                <a:solidFill>
                  <a:schemeClr val="tx1"/>
                </a:solidFill>
              </a:rPr>
              <a:t>Spécificité du PK/PD dans le domaine des antibiotiques</a:t>
            </a:r>
          </a:p>
        </p:txBody>
      </p:sp>
      <p:sp>
        <p:nvSpPr>
          <p:cNvPr id="6" name="Slide Number Placeholder 5"/>
          <p:cNvSpPr>
            <a:spLocks noGrp="1"/>
          </p:cNvSpPr>
          <p:nvPr>
            <p:ph type="sldNum" sz="quarter" idx="12"/>
          </p:nvPr>
        </p:nvSpPr>
        <p:spPr>
          <a:xfrm>
            <a:off x="0" y="1268760"/>
            <a:ext cx="533400" cy="244476"/>
          </a:xfrm>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1"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5" name="Rectangle 57"/>
          <p:cNvSpPr>
            <a:spLocks noChangeArrowheads="1"/>
          </p:cNvSpPr>
          <p:nvPr/>
        </p:nvSpPr>
        <p:spPr bwMode="auto">
          <a:xfrm>
            <a:off x="1216199" y="5164038"/>
            <a:ext cx="6705600" cy="847725"/>
          </a:xfrm>
          <a:prstGeom prst="rect">
            <a:avLst/>
          </a:prstGeom>
          <a:solidFill>
            <a:srgbClr val="FFFFCC"/>
          </a:solidFill>
          <a:ln w="9525">
            <a:solidFill>
              <a:schemeClr val="tx1"/>
            </a:solidFill>
            <a:miter lim="800000"/>
            <a:headEnd/>
            <a:tailEnd/>
          </a:ln>
          <a:effectLst>
            <a:prstShdw prst="shdw17" dist="17961" dir="2700000">
              <a:srgbClr val="99997A"/>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Rectangle 15"/>
          <p:cNvSpPr>
            <a:spLocks noChangeArrowheads="1"/>
          </p:cNvSpPr>
          <p:nvPr/>
        </p:nvSpPr>
        <p:spPr bwMode="auto">
          <a:xfrm>
            <a:off x="1359074" y="4135338"/>
            <a:ext cx="39925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1" i="0" u="none" strike="noStrike" kern="1200" cap="none" spc="0" normalizeH="0" baseline="0" noProof="0">
              <a:ln>
                <a:noFill/>
              </a:ln>
              <a:solidFill>
                <a:srgbClr val="268593"/>
              </a:solidFill>
              <a:effectLst/>
              <a:uLnTx/>
              <a:uFillTx/>
              <a:latin typeface="Arial" panose="020B0604020202020204" pitchFamily="34" charset="0"/>
              <a:ea typeface="+mn-ea"/>
              <a:cs typeface="+mn-cs"/>
            </a:endParaRPr>
          </a:p>
        </p:txBody>
      </p:sp>
      <p:sp>
        <p:nvSpPr>
          <p:cNvPr id="21" name="Rectangle 16"/>
          <p:cNvSpPr>
            <a:spLocks noChangeArrowheads="1"/>
          </p:cNvSpPr>
          <p:nvPr/>
        </p:nvSpPr>
        <p:spPr bwMode="auto">
          <a:xfrm>
            <a:off x="1187624" y="1465163"/>
            <a:ext cx="696595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1" i="0" u="none" strike="noStrike" kern="1200" cap="none" spc="0" normalizeH="0" baseline="0" noProof="0">
              <a:ln>
                <a:noFill/>
              </a:ln>
              <a:solidFill>
                <a:srgbClr val="268593"/>
              </a:solidFill>
              <a:effectLst/>
              <a:uLnTx/>
              <a:uFillTx/>
              <a:latin typeface="Arial" panose="020B0604020202020204" pitchFamily="34" charset="0"/>
              <a:ea typeface="+mn-ea"/>
              <a:cs typeface="+mn-cs"/>
            </a:endParaRPr>
          </a:p>
        </p:txBody>
      </p:sp>
      <p:sp>
        <p:nvSpPr>
          <p:cNvPr id="22" name="Freeform 17"/>
          <p:cNvSpPr>
            <a:spLocks/>
          </p:cNvSpPr>
          <p:nvPr/>
        </p:nvSpPr>
        <p:spPr bwMode="auto">
          <a:xfrm>
            <a:off x="1187624" y="6021288"/>
            <a:ext cx="6965950" cy="1588"/>
          </a:xfrm>
          <a:custGeom>
            <a:avLst/>
            <a:gdLst>
              <a:gd name="T0" fmla="*/ 0 w 5500"/>
              <a:gd name="T1" fmla="*/ 0 h 1588"/>
              <a:gd name="T2" fmla="*/ 2147483646 w 5500"/>
              <a:gd name="T3" fmla="*/ 0 h 1588"/>
              <a:gd name="T4" fmla="*/ 0 w 5500"/>
              <a:gd name="T5" fmla="*/ 0 h 1588"/>
              <a:gd name="T6" fmla="*/ 0 60000 65536"/>
              <a:gd name="T7" fmla="*/ 0 60000 65536"/>
              <a:gd name="T8" fmla="*/ 0 60000 65536"/>
              <a:gd name="T9" fmla="*/ 0 w 5500"/>
              <a:gd name="T10" fmla="*/ 0 h 1588"/>
              <a:gd name="T11" fmla="*/ 5500 w 5500"/>
              <a:gd name="T12" fmla="*/ 1588 h 1588"/>
            </a:gdLst>
            <a:ahLst/>
            <a:cxnLst>
              <a:cxn ang="T6">
                <a:pos x="T0" y="T1"/>
              </a:cxn>
              <a:cxn ang="T7">
                <a:pos x="T2" y="T3"/>
              </a:cxn>
              <a:cxn ang="T8">
                <a:pos x="T4" y="T5"/>
              </a:cxn>
            </a:cxnLst>
            <a:rect l="T9" t="T10" r="T11" b="T12"/>
            <a:pathLst>
              <a:path w="5500" h="1588">
                <a:moveTo>
                  <a:pt x="0" y="0"/>
                </a:moveTo>
                <a:lnTo>
                  <a:pt x="5500" y="0"/>
                </a:lnTo>
                <a:lnTo>
                  <a:pt x="0"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3" name="Line 18"/>
          <p:cNvSpPr>
            <a:spLocks noChangeShapeType="1"/>
          </p:cNvSpPr>
          <p:nvPr/>
        </p:nvSpPr>
        <p:spPr bwMode="auto">
          <a:xfrm flipV="1">
            <a:off x="1187624" y="6021288"/>
            <a:ext cx="1588" cy="1127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4" name="Line 19"/>
          <p:cNvSpPr>
            <a:spLocks noChangeShapeType="1"/>
          </p:cNvSpPr>
          <p:nvPr/>
        </p:nvSpPr>
        <p:spPr bwMode="auto">
          <a:xfrm flipV="1">
            <a:off x="2929112" y="6021288"/>
            <a:ext cx="1587" cy="1127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5" name="Line 20"/>
          <p:cNvSpPr>
            <a:spLocks noChangeShapeType="1"/>
          </p:cNvSpPr>
          <p:nvPr/>
        </p:nvSpPr>
        <p:spPr bwMode="auto">
          <a:xfrm flipV="1">
            <a:off x="1621012" y="6021288"/>
            <a:ext cx="1587"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6" name="Line 21"/>
          <p:cNvSpPr>
            <a:spLocks noChangeShapeType="1"/>
          </p:cNvSpPr>
          <p:nvPr/>
        </p:nvSpPr>
        <p:spPr bwMode="auto">
          <a:xfrm flipV="1">
            <a:off x="2057574" y="6021288"/>
            <a:ext cx="1588"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7" name="Line 22"/>
          <p:cNvSpPr>
            <a:spLocks noChangeShapeType="1"/>
          </p:cNvSpPr>
          <p:nvPr/>
        </p:nvSpPr>
        <p:spPr bwMode="auto">
          <a:xfrm flipV="1">
            <a:off x="2494137" y="60212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 name="Line 23"/>
          <p:cNvSpPr>
            <a:spLocks noChangeShapeType="1"/>
          </p:cNvSpPr>
          <p:nvPr/>
        </p:nvSpPr>
        <p:spPr bwMode="auto">
          <a:xfrm flipV="1">
            <a:off x="4670599" y="6021288"/>
            <a:ext cx="1588" cy="1127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 name="Line 24"/>
          <p:cNvSpPr>
            <a:spLocks noChangeShapeType="1"/>
          </p:cNvSpPr>
          <p:nvPr/>
        </p:nvSpPr>
        <p:spPr bwMode="auto">
          <a:xfrm flipV="1">
            <a:off x="3364087" y="6021288"/>
            <a:ext cx="1587"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0" name="Line 25"/>
          <p:cNvSpPr>
            <a:spLocks noChangeShapeType="1"/>
          </p:cNvSpPr>
          <p:nvPr/>
        </p:nvSpPr>
        <p:spPr bwMode="auto">
          <a:xfrm flipV="1">
            <a:off x="3799062" y="6021288"/>
            <a:ext cx="1587"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1" name="Line 26"/>
          <p:cNvSpPr>
            <a:spLocks noChangeShapeType="1"/>
          </p:cNvSpPr>
          <p:nvPr/>
        </p:nvSpPr>
        <p:spPr bwMode="auto">
          <a:xfrm flipV="1">
            <a:off x="4234037" y="6021288"/>
            <a:ext cx="1587"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2" name="Line 27"/>
          <p:cNvSpPr>
            <a:spLocks noChangeShapeType="1"/>
          </p:cNvSpPr>
          <p:nvPr/>
        </p:nvSpPr>
        <p:spPr bwMode="auto">
          <a:xfrm flipV="1">
            <a:off x="6410499" y="6021288"/>
            <a:ext cx="1588" cy="1127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3" name="Line 28"/>
          <p:cNvSpPr>
            <a:spLocks noChangeShapeType="1"/>
          </p:cNvSpPr>
          <p:nvPr/>
        </p:nvSpPr>
        <p:spPr bwMode="auto">
          <a:xfrm flipV="1">
            <a:off x="5103987" y="6021288"/>
            <a:ext cx="1587"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4" name="Line 29"/>
          <p:cNvSpPr>
            <a:spLocks noChangeShapeType="1"/>
          </p:cNvSpPr>
          <p:nvPr/>
        </p:nvSpPr>
        <p:spPr bwMode="auto">
          <a:xfrm flipV="1">
            <a:off x="5540549" y="6021288"/>
            <a:ext cx="0"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5" name="Line 30"/>
          <p:cNvSpPr>
            <a:spLocks noChangeShapeType="1"/>
          </p:cNvSpPr>
          <p:nvPr/>
        </p:nvSpPr>
        <p:spPr bwMode="auto">
          <a:xfrm flipV="1">
            <a:off x="5975524" y="6021288"/>
            <a:ext cx="1588"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6" name="Line 31"/>
          <p:cNvSpPr>
            <a:spLocks noChangeShapeType="1"/>
          </p:cNvSpPr>
          <p:nvPr/>
        </p:nvSpPr>
        <p:spPr bwMode="auto">
          <a:xfrm flipV="1">
            <a:off x="8153574" y="6021288"/>
            <a:ext cx="3175" cy="1127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7" name="Line 32"/>
          <p:cNvSpPr>
            <a:spLocks noChangeShapeType="1"/>
          </p:cNvSpPr>
          <p:nvPr/>
        </p:nvSpPr>
        <p:spPr bwMode="auto">
          <a:xfrm flipV="1">
            <a:off x="6845474" y="6021288"/>
            <a:ext cx="3175"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8" name="Line 33"/>
          <p:cNvSpPr>
            <a:spLocks noChangeShapeType="1"/>
          </p:cNvSpPr>
          <p:nvPr/>
        </p:nvSpPr>
        <p:spPr bwMode="auto">
          <a:xfrm flipV="1">
            <a:off x="7282037" y="6021288"/>
            <a:ext cx="1587"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9" name="Line 34"/>
          <p:cNvSpPr>
            <a:spLocks noChangeShapeType="1"/>
          </p:cNvSpPr>
          <p:nvPr/>
        </p:nvSpPr>
        <p:spPr bwMode="auto">
          <a:xfrm flipV="1">
            <a:off x="7717012" y="6021288"/>
            <a:ext cx="1587" cy="57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0" name="Rectangle 35"/>
          <p:cNvSpPr>
            <a:spLocks noChangeArrowheads="1"/>
          </p:cNvSpPr>
          <p:nvPr/>
        </p:nvSpPr>
        <p:spPr bwMode="auto">
          <a:xfrm>
            <a:off x="1079674" y="6122888"/>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0</a:t>
            </a:r>
          </a:p>
        </p:txBody>
      </p:sp>
      <p:sp>
        <p:nvSpPr>
          <p:cNvPr id="41" name="Rectangle 36"/>
          <p:cNvSpPr>
            <a:spLocks noChangeArrowheads="1"/>
          </p:cNvSpPr>
          <p:nvPr/>
        </p:nvSpPr>
        <p:spPr bwMode="auto">
          <a:xfrm>
            <a:off x="2822749" y="6122888"/>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a:t>
            </a:r>
          </a:p>
        </p:txBody>
      </p:sp>
      <p:sp>
        <p:nvSpPr>
          <p:cNvPr id="42" name="Rectangle 37"/>
          <p:cNvSpPr>
            <a:spLocks noChangeArrowheads="1"/>
          </p:cNvSpPr>
          <p:nvPr/>
        </p:nvSpPr>
        <p:spPr bwMode="auto">
          <a:xfrm>
            <a:off x="6200949" y="6122888"/>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18</a:t>
            </a:r>
          </a:p>
        </p:txBody>
      </p:sp>
      <p:sp>
        <p:nvSpPr>
          <p:cNvPr id="43" name="Rectangle 38"/>
          <p:cNvSpPr>
            <a:spLocks noChangeArrowheads="1"/>
          </p:cNvSpPr>
          <p:nvPr/>
        </p:nvSpPr>
        <p:spPr bwMode="auto">
          <a:xfrm>
            <a:off x="7942437" y="6122888"/>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24</a:t>
            </a:r>
          </a:p>
        </p:txBody>
      </p:sp>
      <p:sp>
        <p:nvSpPr>
          <p:cNvPr id="44" name="Rectangle 40"/>
          <p:cNvSpPr>
            <a:spLocks noChangeArrowheads="1"/>
          </p:cNvSpPr>
          <p:nvPr/>
        </p:nvSpPr>
        <p:spPr bwMode="auto">
          <a:xfrm>
            <a:off x="4461049" y="6122888"/>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12</a:t>
            </a:r>
          </a:p>
        </p:txBody>
      </p:sp>
      <p:sp>
        <p:nvSpPr>
          <p:cNvPr id="45" name="Freeform 41"/>
          <p:cNvSpPr>
            <a:spLocks/>
          </p:cNvSpPr>
          <p:nvPr/>
        </p:nvSpPr>
        <p:spPr bwMode="auto">
          <a:xfrm flipV="1">
            <a:off x="1187624" y="1465163"/>
            <a:ext cx="1588" cy="4556125"/>
          </a:xfrm>
          <a:custGeom>
            <a:avLst/>
            <a:gdLst>
              <a:gd name="T0" fmla="*/ 0 w 1588"/>
              <a:gd name="T1" fmla="*/ 2147483646 h 4000"/>
              <a:gd name="T2" fmla="*/ 0 w 1588"/>
              <a:gd name="T3" fmla="*/ 0 h 4000"/>
              <a:gd name="T4" fmla="*/ 0 w 1588"/>
              <a:gd name="T5" fmla="*/ 2147483646 h 4000"/>
              <a:gd name="T6" fmla="*/ 0 60000 65536"/>
              <a:gd name="T7" fmla="*/ 0 60000 65536"/>
              <a:gd name="T8" fmla="*/ 0 60000 65536"/>
              <a:gd name="T9" fmla="*/ 0 w 1588"/>
              <a:gd name="T10" fmla="*/ 0 h 4000"/>
              <a:gd name="T11" fmla="*/ 1588 w 1588"/>
              <a:gd name="T12" fmla="*/ 4000 h 4000"/>
            </a:gdLst>
            <a:ahLst/>
            <a:cxnLst>
              <a:cxn ang="T6">
                <a:pos x="T0" y="T1"/>
              </a:cxn>
              <a:cxn ang="T7">
                <a:pos x="T2" y="T3"/>
              </a:cxn>
              <a:cxn ang="T8">
                <a:pos x="T4" y="T5"/>
              </a:cxn>
            </a:cxnLst>
            <a:rect l="T9" t="T10" r="T11" b="T12"/>
            <a:pathLst>
              <a:path w="1588" h="4000">
                <a:moveTo>
                  <a:pt x="0" y="4000"/>
                </a:moveTo>
                <a:lnTo>
                  <a:pt x="0" y="0"/>
                </a:lnTo>
                <a:lnTo>
                  <a:pt x="0" y="400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6" name="Line 43"/>
          <p:cNvSpPr>
            <a:spLocks noChangeShapeType="1"/>
          </p:cNvSpPr>
          <p:nvPr/>
        </p:nvSpPr>
        <p:spPr bwMode="auto">
          <a:xfrm>
            <a:off x="1060624" y="4881463"/>
            <a:ext cx="1270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7" name="Line 46"/>
          <p:cNvSpPr>
            <a:spLocks noChangeShapeType="1"/>
          </p:cNvSpPr>
          <p:nvPr/>
        </p:nvSpPr>
        <p:spPr bwMode="auto">
          <a:xfrm>
            <a:off x="1124124" y="5165626"/>
            <a:ext cx="635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8" name="Line 47"/>
          <p:cNvSpPr>
            <a:spLocks noChangeShapeType="1"/>
          </p:cNvSpPr>
          <p:nvPr/>
        </p:nvSpPr>
        <p:spPr bwMode="auto">
          <a:xfrm>
            <a:off x="1060624" y="3743226"/>
            <a:ext cx="1270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9" name="Line 48"/>
          <p:cNvSpPr>
            <a:spLocks noChangeShapeType="1"/>
          </p:cNvSpPr>
          <p:nvPr/>
        </p:nvSpPr>
        <p:spPr bwMode="auto">
          <a:xfrm>
            <a:off x="1124124" y="4595713"/>
            <a:ext cx="635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0" name="Line 49"/>
          <p:cNvSpPr>
            <a:spLocks noChangeShapeType="1"/>
          </p:cNvSpPr>
          <p:nvPr/>
        </p:nvSpPr>
        <p:spPr bwMode="auto">
          <a:xfrm>
            <a:off x="1124124" y="4311551"/>
            <a:ext cx="635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1" name="Line 50"/>
          <p:cNvSpPr>
            <a:spLocks noChangeShapeType="1"/>
          </p:cNvSpPr>
          <p:nvPr/>
        </p:nvSpPr>
        <p:spPr bwMode="auto">
          <a:xfrm>
            <a:off x="1124124" y="4027388"/>
            <a:ext cx="635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2" name="Line 51"/>
          <p:cNvSpPr>
            <a:spLocks noChangeShapeType="1"/>
          </p:cNvSpPr>
          <p:nvPr/>
        </p:nvSpPr>
        <p:spPr bwMode="auto">
          <a:xfrm>
            <a:off x="1060624" y="2603401"/>
            <a:ext cx="1270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3" name="Line 52"/>
          <p:cNvSpPr>
            <a:spLocks noChangeShapeType="1"/>
          </p:cNvSpPr>
          <p:nvPr/>
        </p:nvSpPr>
        <p:spPr bwMode="auto">
          <a:xfrm>
            <a:off x="1124124" y="3457476"/>
            <a:ext cx="635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4" name="Line 53"/>
          <p:cNvSpPr>
            <a:spLocks noChangeShapeType="1"/>
          </p:cNvSpPr>
          <p:nvPr/>
        </p:nvSpPr>
        <p:spPr bwMode="auto">
          <a:xfrm>
            <a:off x="1124124" y="3173313"/>
            <a:ext cx="635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5" name="Line 54"/>
          <p:cNvSpPr>
            <a:spLocks noChangeShapeType="1"/>
          </p:cNvSpPr>
          <p:nvPr/>
        </p:nvSpPr>
        <p:spPr bwMode="auto">
          <a:xfrm>
            <a:off x="1124124" y="2889151"/>
            <a:ext cx="635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6" name="Line 55"/>
          <p:cNvSpPr>
            <a:spLocks noChangeShapeType="1"/>
          </p:cNvSpPr>
          <p:nvPr/>
        </p:nvSpPr>
        <p:spPr bwMode="auto">
          <a:xfrm>
            <a:off x="1060624" y="1465163"/>
            <a:ext cx="1270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7" name="Line 56"/>
          <p:cNvSpPr>
            <a:spLocks noChangeShapeType="1"/>
          </p:cNvSpPr>
          <p:nvPr/>
        </p:nvSpPr>
        <p:spPr bwMode="auto">
          <a:xfrm>
            <a:off x="1124124" y="2317651"/>
            <a:ext cx="635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8" name="Line 57"/>
          <p:cNvSpPr>
            <a:spLocks noChangeShapeType="1"/>
          </p:cNvSpPr>
          <p:nvPr/>
        </p:nvSpPr>
        <p:spPr bwMode="auto">
          <a:xfrm>
            <a:off x="1124124" y="2033488"/>
            <a:ext cx="635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9" name="Line 58"/>
          <p:cNvSpPr>
            <a:spLocks noChangeShapeType="1"/>
          </p:cNvSpPr>
          <p:nvPr/>
        </p:nvSpPr>
        <p:spPr bwMode="auto">
          <a:xfrm>
            <a:off x="1124124" y="1749326"/>
            <a:ext cx="635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0" name="Rectangle 59"/>
          <p:cNvSpPr>
            <a:spLocks noChangeArrowheads="1"/>
          </p:cNvSpPr>
          <p:nvPr/>
        </p:nvSpPr>
        <p:spPr bwMode="auto">
          <a:xfrm rot="-5400000">
            <a:off x="-441807" y="3630623"/>
            <a:ext cx="21672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Concentration (mg/L)</a:t>
            </a:r>
          </a:p>
        </p:txBody>
      </p:sp>
      <p:sp>
        <p:nvSpPr>
          <p:cNvPr id="61" name="Text Box 60" descr="70%"/>
          <p:cNvSpPr txBox="1">
            <a:spLocks noChangeArrowheads="1"/>
          </p:cNvSpPr>
          <p:nvPr/>
        </p:nvSpPr>
        <p:spPr bwMode="auto">
          <a:xfrm>
            <a:off x="7540799" y="4098826"/>
            <a:ext cx="936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233438"/>
                </a:solidFill>
                <a:effectLst/>
                <a:uLnTx/>
                <a:uFillTx/>
                <a:latin typeface="Arial" panose="020B0604020202020204" pitchFamily="34" charset="0"/>
                <a:ea typeface="+mn-ea"/>
                <a:cs typeface="+mn-cs"/>
              </a:rPr>
              <a:t>CMI</a:t>
            </a:r>
          </a:p>
        </p:txBody>
      </p:sp>
      <p:grpSp>
        <p:nvGrpSpPr>
          <p:cNvPr id="62" name="Group 62"/>
          <p:cNvGrpSpPr>
            <a:grpSpLocks/>
          </p:cNvGrpSpPr>
          <p:nvPr/>
        </p:nvGrpSpPr>
        <p:grpSpPr bwMode="auto">
          <a:xfrm>
            <a:off x="1368599" y="2193826"/>
            <a:ext cx="3886200" cy="1905000"/>
            <a:chOff x="1056" y="1200"/>
            <a:chExt cx="2448" cy="1200"/>
          </a:xfrm>
        </p:grpSpPr>
        <p:sp>
          <p:nvSpPr>
            <p:cNvPr id="63" name="Freeform 63" descr="Wide upward diagonal"/>
            <p:cNvSpPr>
              <a:spLocks/>
            </p:cNvSpPr>
            <p:nvPr/>
          </p:nvSpPr>
          <p:spPr bwMode="auto">
            <a:xfrm>
              <a:off x="1056" y="1200"/>
              <a:ext cx="2448" cy="1200"/>
            </a:xfrm>
            <a:custGeom>
              <a:avLst/>
              <a:gdLst>
                <a:gd name="T0" fmla="*/ 0 w 2448"/>
                <a:gd name="T1" fmla="*/ 1200 h 1200"/>
                <a:gd name="T2" fmla="*/ 48 w 2448"/>
                <a:gd name="T3" fmla="*/ 1008 h 1200"/>
                <a:gd name="T4" fmla="*/ 96 w 2448"/>
                <a:gd name="T5" fmla="*/ 720 h 1200"/>
                <a:gd name="T6" fmla="*/ 192 w 2448"/>
                <a:gd name="T7" fmla="*/ 480 h 1200"/>
                <a:gd name="T8" fmla="*/ 288 w 2448"/>
                <a:gd name="T9" fmla="*/ 192 h 1200"/>
                <a:gd name="T10" fmla="*/ 528 w 2448"/>
                <a:gd name="T11" fmla="*/ 0 h 1200"/>
                <a:gd name="T12" fmla="*/ 720 w 2448"/>
                <a:gd name="T13" fmla="*/ 0 h 1200"/>
                <a:gd name="T14" fmla="*/ 960 w 2448"/>
                <a:gd name="T15" fmla="*/ 144 h 1200"/>
                <a:gd name="T16" fmla="*/ 1200 w 2448"/>
                <a:gd name="T17" fmla="*/ 336 h 1200"/>
                <a:gd name="T18" fmla="*/ 1440 w 2448"/>
                <a:gd name="T19" fmla="*/ 528 h 1200"/>
                <a:gd name="T20" fmla="*/ 1728 w 2448"/>
                <a:gd name="T21" fmla="*/ 720 h 1200"/>
                <a:gd name="T22" fmla="*/ 2016 w 2448"/>
                <a:gd name="T23" fmla="*/ 960 h 1200"/>
                <a:gd name="T24" fmla="*/ 2448 w 2448"/>
                <a:gd name="T25" fmla="*/ 1200 h 1200"/>
                <a:gd name="T26" fmla="*/ 0 w 2448"/>
                <a:gd name="T27" fmla="*/ 1200 h 1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8"/>
                <a:gd name="T43" fmla="*/ 0 h 1200"/>
                <a:gd name="T44" fmla="*/ 2448 w 2448"/>
                <a:gd name="T45" fmla="*/ 1200 h 1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8" h="1200">
                  <a:moveTo>
                    <a:pt x="0" y="1200"/>
                  </a:moveTo>
                  <a:lnTo>
                    <a:pt x="48" y="1008"/>
                  </a:lnTo>
                  <a:lnTo>
                    <a:pt x="96" y="720"/>
                  </a:lnTo>
                  <a:lnTo>
                    <a:pt x="192" y="480"/>
                  </a:lnTo>
                  <a:lnTo>
                    <a:pt x="288" y="192"/>
                  </a:lnTo>
                  <a:lnTo>
                    <a:pt x="528" y="0"/>
                  </a:lnTo>
                  <a:lnTo>
                    <a:pt x="720" y="0"/>
                  </a:lnTo>
                  <a:lnTo>
                    <a:pt x="960" y="144"/>
                  </a:lnTo>
                  <a:lnTo>
                    <a:pt x="1200" y="336"/>
                  </a:lnTo>
                  <a:lnTo>
                    <a:pt x="1440" y="528"/>
                  </a:lnTo>
                  <a:lnTo>
                    <a:pt x="1728" y="720"/>
                  </a:lnTo>
                  <a:lnTo>
                    <a:pt x="2016" y="960"/>
                  </a:lnTo>
                  <a:lnTo>
                    <a:pt x="2448" y="1200"/>
                  </a:lnTo>
                  <a:lnTo>
                    <a:pt x="0" y="1200"/>
                  </a:lnTo>
                  <a:close/>
                </a:path>
              </a:pathLst>
            </a:custGeom>
            <a:pattFill prst="wdUpDiag">
              <a:fgClr>
                <a:srgbClr val="FFFF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4" name="Text Box 64"/>
            <p:cNvSpPr txBox="1">
              <a:spLocks noChangeArrowheads="1"/>
            </p:cNvSpPr>
            <p:nvPr/>
          </p:nvSpPr>
          <p:spPr bwMode="auto">
            <a:xfrm>
              <a:off x="1248" y="1824"/>
              <a:ext cx="1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996633"/>
                  </a:solidFill>
                  <a:effectLst/>
                  <a:uLnTx/>
                  <a:uFillTx/>
                  <a:latin typeface="Arial" panose="020B0604020202020204" pitchFamily="34" charset="0"/>
                  <a:ea typeface="+mn-ea"/>
                  <a:cs typeface="+mn-cs"/>
                </a:rPr>
                <a:t>AUC &gt; MIC</a:t>
              </a:r>
              <a:endParaRPr kumimoji="0" lang="en-US" altLang="en-US" sz="3200" b="1" i="0" u="none" strike="noStrike" kern="1200" cap="none" spc="0" normalizeH="0" baseline="0" noProof="0" dirty="0">
                <a:ln>
                  <a:noFill/>
                </a:ln>
                <a:solidFill>
                  <a:srgbClr val="233438"/>
                </a:solidFill>
                <a:effectLst/>
                <a:uLnTx/>
                <a:uFillTx/>
                <a:latin typeface="Arial" panose="020B0604020202020204" pitchFamily="34" charset="0"/>
                <a:ea typeface="+mn-ea"/>
                <a:cs typeface="+mn-cs"/>
              </a:endParaRPr>
            </a:p>
          </p:txBody>
        </p:sp>
      </p:grpSp>
      <p:sp>
        <p:nvSpPr>
          <p:cNvPr id="65" name="Text Box 65"/>
          <p:cNvSpPr txBox="1">
            <a:spLocks noChangeArrowheads="1"/>
          </p:cNvSpPr>
          <p:nvPr/>
        </p:nvSpPr>
        <p:spPr bwMode="auto">
          <a:xfrm>
            <a:off x="4283968" y="2234208"/>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ASC / MIC</a:t>
            </a:r>
          </a:p>
        </p:txBody>
      </p:sp>
      <p:sp>
        <p:nvSpPr>
          <p:cNvPr id="66" name="Freeform 66"/>
          <p:cNvSpPr>
            <a:spLocks/>
          </p:cNvSpPr>
          <p:nvPr/>
        </p:nvSpPr>
        <p:spPr bwMode="auto">
          <a:xfrm flipV="1">
            <a:off x="1187624" y="2195413"/>
            <a:ext cx="6965950" cy="3013075"/>
          </a:xfrm>
          <a:custGeom>
            <a:avLst/>
            <a:gdLst>
              <a:gd name="T0" fmla="*/ 2147483646 w 5500"/>
              <a:gd name="T1" fmla="*/ 2147483646 h 2645"/>
              <a:gd name="T2" fmla="*/ 2147483646 w 5500"/>
              <a:gd name="T3" fmla="*/ 2147483646 h 2645"/>
              <a:gd name="T4" fmla="*/ 2147483646 w 5500"/>
              <a:gd name="T5" fmla="*/ 2147483646 h 2645"/>
              <a:gd name="T6" fmla="*/ 2147483646 w 5500"/>
              <a:gd name="T7" fmla="*/ 2147483646 h 2645"/>
              <a:gd name="T8" fmla="*/ 2147483646 w 5500"/>
              <a:gd name="T9" fmla="*/ 2147483646 h 2645"/>
              <a:gd name="T10" fmla="*/ 2147483646 w 5500"/>
              <a:gd name="T11" fmla="*/ 2147483646 h 2645"/>
              <a:gd name="T12" fmla="*/ 2147483646 w 5500"/>
              <a:gd name="T13" fmla="*/ 2147483646 h 2645"/>
              <a:gd name="T14" fmla="*/ 2147483646 w 5500"/>
              <a:gd name="T15" fmla="*/ 2147483646 h 2645"/>
              <a:gd name="T16" fmla="*/ 2147483646 w 5500"/>
              <a:gd name="T17" fmla="*/ 2147483646 h 2645"/>
              <a:gd name="T18" fmla="*/ 2147483646 w 5500"/>
              <a:gd name="T19" fmla="*/ 2147483646 h 2645"/>
              <a:gd name="T20" fmla="*/ 2147483646 w 5500"/>
              <a:gd name="T21" fmla="*/ 2147483646 h 2645"/>
              <a:gd name="T22" fmla="*/ 2147483646 w 5500"/>
              <a:gd name="T23" fmla="*/ 2147483646 h 2645"/>
              <a:gd name="T24" fmla="*/ 2147483646 w 5500"/>
              <a:gd name="T25" fmla="*/ 2147483646 h 2645"/>
              <a:gd name="T26" fmla="*/ 2147483646 w 5500"/>
              <a:gd name="T27" fmla="*/ 2147483646 h 2645"/>
              <a:gd name="T28" fmla="*/ 2147483646 w 5500"/>
              <a:gd name="T29" fmla="*/ 2147483646 h 2645"/>
              <a:gd name="T30" fmla="*/ 2147483646 w 5500"/>
              <a:gd name="T31" fmla="*/ 2147483646 h 2645"/>
              <a:gd name="T32" fmla="*/ 2147483646 w 5500"/>
              <a:gd name="T33" fmla="*/ 2147483646 h 2645"/>
              <a:gd name="T34" fmla="*/ 2147483646 w 5500"/>
              <a:gd name="T35" fmla="*/ 2147483646 h 2645"/>
              <a:gd name="T36" fmla="*/ 2147483646 w 5500"/>
              <a:gd name="T37" fmla="*/ 2147483646 h 2645"/>
              <a:gd name="T38" fmla="*/ 2147483646 w 5500"/>
              <a:gd name="T39" fmla="*/ 2147483646 h 2645"/>
              <a:gd name="T40" fmla="*/ 2147483646 w 5500"/>
              <a:gd name="T41" fmla="*/ 2147483646 h 2645"/>
              <a:gd name="T42" fmla="*/ 2147483646 w 5500"/>
              <a:gd name="T43" fmla="*/ 2147483646 h 2645"/>
              <a:gd name="T44" fmla="*/ 2147483646 w 5500"/>
              <a:gd name="T45" fmla="*/ 2147483646 h 2645"/>
              <a:gd name="T46" fmla="*/ 2147483646 w 5500"/>
              <a:gd name="T47" fmla="*/ 2147483646 h 2645"/>
              <a:gd name="T48" fmla="*/ 2147483646 w 5500"/>
              <a:gd name="T49" fmla="*/ 2147483646 h 2645"/>
              <a:gd name="T50" fmla="*/ 2147483646 w 5500"/>
              <a:gd name="T51" fmla="*/ 2147483646 h 2645"/>
              <a:gd name="T52" fmla="*/ 2147483646 w 5500"/>
              <a:gd name="T53" fmla="*/ 2147483646 h 2645"/>
              <a:gd name="T54" fmla="*/ 2147483646 w 5500"/>
              <a:gd name="T55" fmla="*/ 2147483646 h 2645"/>
              <a:gd name="T56" fmla="*/ 2147483646 w 5500"/>
              <a:gd name="T57" fmla="*/ 2147483646 h 2645"/>
              <a:gd name="T58" fmla="*/ 2147483646 w 5500"/>
              <a:gd name="T59" fmla="*/ 2147483646 h 2645"/>
              <a:gd name="T60" fmla="*/ 2147483646 w 5500"/>
              <a:gd name="T61" fmla="*/ 2147483646 h 2645"/>
              <a:gd name="T62" fmla="*/ 2147483646 w 5500"/>
              <a:gd name="T63" fmla="*/ 2147483646 h 2645"/>
              <a:gd name="T64" fmla="*/ 2147483646 w 5500"/>
              <a:gd name="T65" fmla="*/ 2147483646 h 2645"/>
              <a:gd name="T66" fmla="*/ 2147483646 w 5500"/>
              <a:gd name="T67" fmla="*/ 2147483646 h 2645"/>
              <a:gd name="T68" fmla="*/ 2147483646 w 5500"/>
              <a:gd name="T69" fmla="*/ 2147483646 h 2645"/>
              <a:gd name="T70" fmla="*/ 2147483646 w 5500"/>
              <a:gd name="T71" fmla="*/ 2147483646 h 2645"/>
              <a:gd name="T72" fmla="*/ 2147483646 w 5500"/>
              <a:gd name="T73" fmla="*/ 2147483646 h 2645"/>
              <a:gd name="T74" fmla="*/ 2147483646 w 5500"/>
              <a:gd name="T75" fmla="*/ 2147483646 h 2645"/>
              <a:gd name="T76" fmla="*/ 2147483646 w 5500"/>
              <a:gd name="T77" fmla="*/ 2147483646 h 2645"/>
              <a:gd name="T78" fmla="*/ 2147483646 w 5500"/>
              <a:gd name="T79" fmla="*/ 2147483646 h 2645"/>
              <a:gd name="T80" fmla="*/ 2147483646 w 5500"/>
              <a:gd name="T81" fmla="*/ 2147483646 h 2645"/>
              <a:gd name="T82" fmla="*/ 2147483646 w 5500"/>
              <a:gd name="T83" fmla="*/ 2147483646 h 2645"/>
              <a:gd name="T84" fmla="*/ 2147483646 w 5500"/>
              <a:gd name="T85" fmla="*/ 2147483646 h 2645"/>
              <a:gd name="T86" fmla="*/ 2147483646 w 5500"/>
              <a:gd name="T87" fmla="*/ 2147483646 h 2645"/>
              <a:gd name="T88" fmla="*/ 2147483646 w 5500"/>
              <a:gd name="T89" fmla="*/ 2147483646 h 2645"/>
              <a:gd name="T90" fmla="*/ 2147483646 w 5500"/>
              <a:gd name="T91" fmla="*/ 2147483646 h 2645"/>
              <a:gd name="T92" fmla="*/ 2147483646 w 5500"/>
              <a:gd name="T93" fmla="*/ 0 h 26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00"/>
              <a:gd name="T142" fmla="*/ 0 h 2645"/>
              <a:gd name="T143" fmla="*/ 5500 w 5500"/>
              <a:gd name="T144" fmla="*/ 2645 h 26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00" h="2645">
                <a:moveTo>
                  <a:pt x="0" y="0"/>
                </a:moveTo>
                <a:lnTo>
                  <a:pt x="8" y="70"/>
                </a:lnTo>
                <a:lnTo>
                  <a:pt x="16" y="140"/>
                </a:lnTo>
                <a:lnTo>
                  <a:pt x="25" y="208"/>
                </a:lnTo>
                <a:lnTo>
                  <a:pt x="30" y="252"/>
                </a:lnTo>
                <a:lnTo>
                  <a:pt x="35" y="293"/>
                </a:lnTo>
                <a:lnTo>
                  <a:pt x="42" y="348"/>
                </a:lnTo>
                <a:lnTo>
                  <a:pt x="50" y="409"/>
                </a:lnTo>
                <a:lnTo>
                  <a:pt x="56" y="454"/>
                </a:lnTo>
                <a:lnTo>
                  <a:pt x="60" y="485"/>
                </a:lnTo>
                <a:lnTo>
                  <a:pt x="67" y="537"/>
                </a:lnTo>
                <a:lnTo>
                  <a:pt x="74" y="586"/>
                </a:lnTo>
                <a:lnTo>
                  <a:pt x="81" y="635"/>
                </a:lnTo>
                <a:lnTo>
                  <a:pt x="88" y="685"/>
                </a:lnTo>
                <a:lnTo>
                  <a:pt x="93" y="723"/>
                </a:lnTo>
                <a:lnTo>
                  <a:pt x="101" y="773"/>
                </a:lnTo>
                <a:lnTo>
                  <a:pt x="112" y="844"/>
                </a:lnTo>
                <a:lnTo>
                  <a:pt x="119" y="889"/>
                </a:lnTo>
                <a:lnTo>
                  <a:pt x="124" y="925"/>
                </a:lnTo>
                <a:lnTo>
                  <a:pt x="135" y="989"/>
                </a:lnTo>
                <a:lnTo>
                  <a:pt x="141" y="1027"/>
                </a:lnTo>
                <a:lnTo>
                  <a:pt x="149" y="1073"/>
                </a:lnTo>
                <a:lnTo>
                  <a:pt x="157" y="1120"/>
                </a:lnTo>
                <a:lnTo>
                  <a:pt x="163" y="1152"/>
                </a:lnTo>
                <a:lnTo>
                  <a:pt x="176" y="1223"/>
                </a:lnTo>
                <a:lnTo>
                  <a:pt x="184" y="1269"/>
                </a:lnTo>
                <a:lnTo>
                  <a:pt x="197" y="1333"/>
                </a:lnTo>
                <a:lnTo>
                  <a:pt x="211" y="1403"/>
                </a:lnTo>
                <a:lnTo>
                  <a:pt x="225" y="1469"/>
                </a:lnTo>
                <a:lnTo>
                  <a:pt x="234" y="1513"/>
                </a:lnTo>
                <a:lnTo>
                  <a:pt x="246" y="1565"/>
                </a:lnTo>
                <a:lnTo>
                  <a:pt x="255" y="1607"/>
                </a:lnTo>
                <a:lnTo>
                  <a:pt x="269" y="1664"/>
                </a:lnTo>
                <a:lnTo>
                  <a:pt x="280" y="1709"/>
                </a:lnTo>
                <a:lnTo>
                  <a:pt x="297" y="1775"/>
                </a:lnTo>
                <a:lnTo>
                  <a:pt x="317" y="1847"/>
                </a:lnTo>
                <a:lnTo>
                  <a:pt x="330" y="1891"/>
                </a:lnTo>
                <a:lnTo>
                  <a:pt x="344" y="1939"/>
                </a:lnTo>
                <a:lnTo>
                  <a:pt x="367" y="2011"/>
                </a:lnTo>
                <a:lnTo>
                  <a:pt x="385" y="2063"/>
                </a:lnTo>
                <a:lnTo>
                  <a:pt x="401" y="2108"/>
                </a:lnTo>
                <a:lnTo>
                  <a:pt x="421" y="2160"/>
                </a:lnTo>
                <a:lnTo>
                  <a:pt x="449" y="2226"/>
                </a:lnTo>
                <a:lnTo>
                  <a:pt x="466" y="2264"/>
                </a:lnTo>
                <a:lnTo>
                  <a:pt x="482" y="2297"/>
                </a:lnTo>
                <a:lnTo>
                  <a:pt x="509" y="2348"/>
                </a:lnTo>
                <a:lnTo>
                  <a:pt x="542" y="2404"/>
                </a:lnTo>
                <a:lnTo>
                  <a:pt x="583" y="2463"/>
                </a:lnTo>
                <a:lnTo>
                  <a:pt x="618" y="2506"/>
                </a:lnTo>
                <a:lnTo>
                  <a:pt x="653" y="2542"/>
                </a:lnTo>
                <a:lnTo>
                  <a:pt x="694" y="2576"/>
                </a:lnTo>
                <a:lnTo>
                  <a:pt x="732" y="2601"/>
                </a:lnTo>
                <a:lnTo>
                  <a:pt x="769" y="2619"/>
                </a:lnTo>
                <a:lnTo>
                  <a:pt x="806" y="2632"/>
                </a:lnTo>
                <a:lnTo>
                  <a:pt x="850" y="2642"/>
                </a:lnTo>
                <a:lnTo>
                  <a:pt x="904" y="2645"/>
                </a:lnTo>
                <a:lnTo>
                  <a:pt x="935" y="2643"/>
                </a:lnTo>
                <a:lnTo>
                  <a:pt x="974" y="2637"/>
                </a:lnTo>
                <a:lnTo>
                  <a:pt x="1003" y="2631"/>
                </a:lnTo>
                <a:lnTo>
                  <a:pt x="1045" y="2618"/>
                </a:lnTo>
                <a:lnTo>
                  <a:pt x="1115" y="2590"/>
                </a:lnTo>
                <a:lnTo>
                  <a:pt x="1188" y="2553"/>
                </a:lnTo>
                <a:lnTo>
                  <a:pt x="1243" y="2520"/>
                </a:lnTo>
                <a:lnTo>
                  <a:pt x="1300" y="2483"/>
                </a:lnTo>
                <a:lnTo>
                  <a:pt x="1354" y="2445"/>
                </a:lnTo>
                <a:lnTo>
                  <a:pt x="1399" y="2412"/>
                </a:lnTo>
                <a:lnTo>
                  <a:pt x="1441" y="2379"/>
                </a:lnTo>
                <a:lnTo>
                  <a:pt x="1485" y="2345"/>
                </a:lnTo>
                <a:lnTo>
                  <a:pt x="1548" y="2293"/>
                </a:lnTo>
                <a:lnTo>
                  <a:pt x="1602" y="2248"/>
                </a:lnTo>
                <a:lnTo>
                  <a:pt x="1640" y="2215"/>
                </a:lnTo>
                <a:lnTo>
                  <a:pt x="1672" y="2188"/>
                </a:lnTo>
                <a:lnTo>
                  <a:pt x="1725" y="2142"/>
                </a:lnTo>
                <a:lnTo>
                  <a:pt x="1770" y="2103"/>
                </a:lnTo>
                <a:lnTo>
                  <a:pt x="1808" y="2069"/>
                </a:lnTo>
                <a:lnTo>
                  <a:pt x="1854" y="2029"/>
                </a:lnTo>
                <a:lnTo>
                  <a:pt x="1902" y="1987"/>
                </a:lnTo>
                <a:lnTo>
                  <a:pt x="1941" y="1953"/>
                </a:lnTo>
                <a:lnTo>
                  <a:pt x="1981" y="1918"/>
                </a:lnTo>
                <a:lnTo>
                  <a:pt x="2013" y="1890"/>
                </a:lnTo>
                <a:lnTo>
                  <a:pt x="2065" y="1845"/>
                </a:lnTo>
                <a:lnTo>
                  <a:pt x="2125" y="1793"/>
                </a:lnTo>
                <a:lnTo>
                  <a:pt x="2181" y="1745"/>
                </a:lnTo>
                <a:lnTo>
                  <a:pt x="2222" y="1710"/>
                </a:lnTo>
                <a:lnTo>
                  <a:pt x="2265" y="1674"/>
                </a:lnTo>
                <a:lnTo>
                  <a:pt x="2295" y="1649"/>
                </a:lnTo>
                <a:lnTo>
                  <a:pt x="2340" y="1612"/>
                </a:lnTo>
                <a:lnTo>
                  <a:pt x="2387" y="1573"/>
                </a:lnTo>
                <a:lnTo>
                  <a:pt x="2426" y="1541"/>
                </a:lnTo>
                <a:lnTo>
                  <a:pt x="2493" y="1487"/>
                </a:lnTo>
                <a:lnTo>
                  <a:pt x="2527" y="1461"/>
                </a:lnTo>
                <a:lnTo>
                  <a:pt x="2570" y="1427"/>
                </a:lnTo>
                <a:lnTo>
                  <a:pt x="2631" y="1380"/>
                </a:lnTo>
                <a:lnTo>
                  <a:pt x="2692" y="1334"/>
                </a:lnTo>
                <a:lnTo>
                  <a:pt x="2760" y="1284"/>
                </a:lnTo>
                <a:lnTo>
                  <a:pt x="2812" y="1246"/>
                </a:lnTo>
                <a:lnTo>
                  <a:pt x="2850" y="1219"/>
                </a:lnTo>
                <a:lnTo>
                  <a:pt x="2901" y="1183"/>
                </a:lnTo>
                <a:lnTo>
                  <a:pt x="2939" y="1156"/>
                </a:lnTo>
                <a:lnTo>
                  <a:pt x="2996" y="1117"/>
                </a:lnTo>
                <a:lnTo>
                  <a:pt x="3064" y="1071"/>
                </a:lnTo>
                <a:lnTo>
                  <a:pt x="3126" y="1031"/>
                </a:lnTo>
                <a:lnTo>
                  <a:pt x="3169" y="1003"/>
                </a:lnTo>
                <a:lnTo>
                  <a:pt x="3226" y="967"/>
                </a:lnTo>
                <a:lnTo>
                  <a:pt x="3288" y="929"/>
                </a:lnTo>
                <a:lnTo>
                  <a:pt x="3333" y="901"/>
                </a:lnTo>
                <a:lnTo>
                  <a:pt x="3393" y="865"/>
                </a:lnTo>
                <a:lnTo>
                  <a:pt x="3433" y="842"/>
                </a:lnTo>
                <a:lnTo>
                  <a:pt x="3484" y="813"/>
                </a:lnTo>
                <a:lnTo>
                  <a:pt x="3537" y="782"/>
                </a:lnTo>
                <a:lnTo>
                  <a:pt x="3574" y="762"/>
                </a:lnTo>
                <a:lnTo>
                  <a:pt x="3633" y="729"/>
                </a:lnTo>
                <a:lnTo>
                  <a:pt x="3692" y="698"/>
                </a:lnTo>
                <a:lnTo>
                  <a:pt x="3736" y="675"/>
                </a:lnTo>
                <a:lnTo>
                  <a:pt x="3797" y="643"/>
                </a:lnTo>
                <a:lnTo>
                  <a:pt x="3850" y="617"/>
                </a:lnTo>
                <a:lnTo>
                  <a:pt x="3906" y="589"/>
                </a:lnTo>
                <a:lnTo>
                  <a:pt x="3975" y="556"/>
                </a:lnTo>
                <a:lnTo>
                  <a:pt x="4015" y="536"/>
                </a:lnTo>
                <a:lnTo>
                  <a:pt x="4066" y="513"/>
                </a:lnTo>
                <a:lnTo>
                  <a:pt x="4117" y="489"/>
                </a:lnTo>
                <a:lnTo>
                  <a:pt x="4158" y="471"/>
                </a:lnTo>
                <a:lnTo>
                  <a:pt x="4208" y="449"/>
                </a:lnTo>
                <a:lnTo>
                  <a:pt x="4265" y="424"/>
                </a:lnTo>
                <a:lnTo>
                  <a:pt x="4323" y="399"/>
                </a:lnTo>
                <a:lnTo>
                  <a:pt x="4398" y="368"/>
                </a:lnTo>
                <a:lnTo>
                  <a:pt x="4492" y="331"/>
                </a:lnTo>
                <a:lnTo>
                  <a:pt x="4560" y="304"/>
                </a:lnTo>
                <a:lnTo>
                  <a:pt x="4622" y="280"/>
                </a:lnTo>
                <a:lnTo>
                  <a:pt x="4717" y="246"/>
                </a:lnTo>
                <a:lnTo>
                  <a:pt x="4809" y="213"/>
                </a:lnTo>
                <a:lnTo>
                  <a:pt x="4882" y="188"/>
                </a:lnTo>
                <a:lnTo>
                  <a:pt x="4927" y="172"/>
                </a:lnTo>
                <a:lnTo>
                  <a:pt x="4987" y="153"/>
                </a:lnTo>
                <a:lnTo>
                  <a:pt x="5069" y="126"/>
                </a:lnTo>
                <a:lnTo>
                  <a:pt x="5141" y="104"/>
                </a:lnTo>
                <a:lnTo>
                  <a:pt x="5199" y="86"/>
                </a:lnTo>
                <a:lnTo>
                  <a:pt x="5281" y="62"/>
                </a:lnTo>
                <a:lnTo>
                  <a:pt x="5345" y="43"/>
                </a:lnTo>
                <a:lnTo>
                  <a:pt x="5435" y="18"/>
                </a:lnTo>
                <a:lnTo>
                  <a:pt x="5500" y="0"/>
                </a:lnTo>
              </a:path>
            </a:pathLst>
          </a:custGeom>
          <a:solidFill>
            <a:srgbClr val="FFFFCC"/>
          </a:solidFill>
          <a:ln w="39688">
            <a:solidFill>
              <a:srgbClr val="FF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7" name="Text Box 71"/>
          <p:cNvSpPr txBox="1">
            <a:spLocks noChangeArrowheads="1"/>
          </p:cNvSpPr>
          <p:nvPr/>
        </p:nvSpPr>
        <p:spPr bwMode="auto">
          <a:xfrm>
            <a:off x="4283968" y="2767608"/>
            <a:ext cx="2206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Time ~ </a:t>
            </a:r>
            <a:r>
              <a:rPr kumimoji="0" lang="en-US" altLang="en-US" sz="1800" b="1" i="0" u="none" strike="noStrike" kern="1200" cap="none" spc="0" normalizeH="0" baseline="0" noProof="0" dirty="0" err="1">
                <a:ln>
                  <a:noFill/>
                </a:ln>
                <a:solidFill>
                  <a:srgbClr val="0070C0"/>
                </a:solidFill>
                <a:effectLst/>
                <a:uLnTx/>
                <a:uFillTx/>
                <a:latin typeface="Arial" panose="020B0604020202020204" pitchFamily="34" charset="0"/>
                <a:ea typeface="+mn-ea"/>
                <a:cs typeface="+mn-cs"/>
              </a:rPr>
              <a:t>conc</a:t>
            </a:r>
            <a:r>
              <a:rPr kumimoji="0" lang="en-US" altLang="en-US" sz="18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 &gt; CMI</a:t>
            </a:r>
          </a:p>
        </p:txBody>
      </p:sp>
      <p:sp>
        <p:nvSpPr>
          <p:cNvPr id="68" name="Oval 72"/>
          <p:cNvSpPr>
            <a:spLocks noChangeArrowheads="1"/>
          </p:cNvSpPr>
          <p:nvPr/>
        </p:nvSpPr>
        <p:spPr bwMode="auto">
          <a:xfrm>
            <a:off x="1225724" y="4041676"/>
            <a:ext cx="222250" cy="209550"/>
          </a:xfrm>
          <a:prstGeom prst="ellipse">
            <a:avLst/>
          </a:prstGeom>
          <a:solidFill>
            <a:srgbClr val="0070C0"/>
          </a:solidFill>
          <a:ln w="25400">
            <a:solidFill>
              <a:srgbClr val="0070C0"/>
            </a:solidFill>
            <a:round/>
            <a:headEnd type="none" w="sm" len="sm"/>
            <a:tailEnd type="none" w="med" len="lg"/>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233438"/>
              </a:solidFill>
              <a:effectLst/>
              <a:uLnTx/>
              <a:uFillTx/>
              <a:latin typeface="Arial" panose="020B0604020202020204" pitchFamily="34" charset="0"/>
              <a:ea typeface="+mn-ea"/>
              <a:cs typeface="+mn-cs"/>
            </a:endParaRPr>
          </a:p>
        </p:txBody>
      </p:sp>
      <p:sp>
        <p:nvSpPr>
          <p:cNvPr id="69" name="Oval 73"/>
          <p:cNvSpPr>
            <a:spLocks noChangeArrowheads="1"/>
          </p:cNvSpPr>
          <p:nvPr/>
        </p:nvSpPr>
        <p:spPr bwMode="auto">
          <a:xfrm>
            <a:off x="5203999" y="4022626"/>
            <a:ext cx="222250" cy="222250"/>
          </a:xfrm>
          <a:prstGeom prst="ellipse">
            <a:avLst/>
          </a:prstGeom>
          <a:solidFill>
            <a:srgbClr val="0070C0"/>
          </a:solidFill>
          <a:ln w="25400">
            <a:solidFill>
              <a:srgbClr val="0070C0"/>
            </a:solidFill>
            <a:round/>
            <a:headEnd type="none" w="sm" len="sm"/>
            <a:tailEnd type="none" w="med" len="lg"/>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797027"/>
              </a:solidFill>
              <a:effectLst/>
              <a:uLnTx/>
              <a:uFillTx/>
              <a:latin typeface="Arial" panose="020B0604020202020204" pitchFamily="34" charset="0"/>
              <a:ea typeface="+mn-ea"/>
              <a:cs typeface="+mn-cs"/>
            </a:endParaRPr>
          </a:p>
        </p:txBody>
      </p:sp>
      <p:sp>
        <p:nvSpPr>
          <p:cNvPr id="70" name="Text Box 76" descr="70%"/>
          <p:cNvSpPr txBox="1">
            <a:spLocks noChangeArrowheads="1"/>
          </p:cNvSpPr>
          <p:nvPr/>
        </p:nvSpPr>
        <p:spPr bwMode="auto">
          <a:xfrm>
            <a:off x="1597199" y="1431826"/>
            <a:ext cx="10294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C</a:t>
            </a:r>
            <a:r>
              <a:rPr kumimoji="0" lang="en-US" altLang="en-US" sz="3200" b="1" i="0" u="none" strike="noStrike" kern="1200" cap="none" spc="0" normalizeH="0" baseline="-25000" noProof="0" dirty="0" err="1">
                <a:ln>
                  <a:noFill/>
                </a:ln>
                <a:solidFill>
                  <a:srgbClr val="C00000"/>
                </a:solidFill>
                <a:effectLst/>
                <a:uLnTx/>
                <a:uFillTx/>
                <a:latin typeface="Arial" panose="020B0604020202020204" pitchFamily="34" charset="0"/>
                <a:ea typeface="+mn-ea"/>
                <a:cs typeface="+mn-cs"/>
              </a:rPr>
              <a:t>max</a:t>
            </a:r>
            <a:endParaRPr kumimoji="0" lang="en-US" alt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71" name="Text Box 77"/>
          <p:cNvSpPr txBox="1">
            <a:spLocks noChangeArrowheads="1"/>
          </p:cNvSpPr>
          <p:nvPr/>
        </p:nvSpPr>
        <p:spPr bwMode="auto">
          <a:xfrm>
            <a:off x="4283968" y="1700808"/>
            <a:ext cx="1428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Cmax</a:t>
            </a:r>
            <a:r>
              <a:rPr kumimoji="0" lang="en-US" altLang="en-US" sz="18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 CMI</a:t>
            </a:r>
          </a:p>
        </p:txBody>
      </p:sp>
      <p:sp>
        <p:nvSpPr>
          <p:cNvPr id="72" name="Oval 78"/>
          <p:cNvSpPr>
            <a:spLocks noChangeArrowheads="1"/>
          </p:cNvSpPr>
          <p:nvPr/>
        </p:nvSpPr>
        <p:spPr bwMode="auto">
          <a:xfrm>
            <a:off x="2246487" y="2068413"/>
            <a:ext cx="222250" cy="222250"/>
          </a:xfrm>
          <a:prstGeom prst="ellipse">
            <a:avLst/>
          </a:prstGeom>
          <a:solidFill>
            <a:srgbClr val="C00000"/>
          </a:solidFill>
          <a:ln w="25400">
            <a:solidFill>
              <a:srgbClr val="C00000"/>
            </a:solidFill>
            <a:round/>
            <a:headEnd type="none" w="sm" len="sm"/>
            <a:tailEnd type="none" w="med" len="lg"/>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233438"/>
              </a:solidFill>
              <a:effectLst/>
              <a:uLnTx/>
              <a:uFillTx/>
              <a:latin typeface="Arial" panose="020B0604020202020204" pitchFamily="34" charset="0"/>
              <a:ea typeface="+mn-ea"/>
              <a:cs typeface="+mn-cs"/>
            </a:endParaRPr>
          </a:p>
        </p:txBody>
      </p:sp>
      <p:sp>
        <p:nvSpPr>
          <p:cNvPr id="73" name="Text Box 79" descr="70%"/>
          <p:cNvSpPr txBox="1">
            <a:spLocks noChangeArrowheads="1"/>
          </p:cNvSpPr>
          <p:nvPr/>
        </p:nvSpPr>
        <p:spPr bwMode="auto">
          <a:xfrm>
            <a:off x="3960887" y="6370290"/>
            <a:ext cx="164092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Temps (h)</a:t>
            </a:r>
          </a:p>
        </p:txBody>
      </p:sp>
      <p:sp>
        <p:nvSpPr>
          <p:cNvPr id="74" name="Text Box 70" descr="70%"/>
          <p:cNvSpPr txBox="1">
            <a:spLocks noChangeArrowheads="1"/>
          </p:cNvSpPr>
          <p:nvPr/>
        </p:nvSpPr>
        <p:spPr bwMode="auto">
          <a:xfrm>
            <a:off x="2808759" y="4858122"/>
            <a:ext cx="1200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t &gt; CMI</a:t>
            </a:r>
          </a:p>
        </p:txBody>
      </p:sp>
      <p:sp>
        <p:nvSpPr>
          <p:cNvPr id="75" name="Freeform 39"/>
          <p:cNvSpPr>
            <a:spLocks/>
          </p:cNvSpPr>
          <p:nvPr/>
        </p:nvSpPr>
        <p:spPr bwMode="auto">
          <a:xfrm>
            <a:off x="1224583" y="4138042"/>
            <a:ext cx="6965950" cy="1588"/>
          </a:xfrm>
          <a:custGeom>
            <a:avLst/>
            <a:gdLst>
              <a:gd name="T0" fmla="*/ 0 w 5500"/>
              <a:gd name="T1" fmla="*/ 0 h 1588"/>
              <a:gd name="T2" fmla="*/ 2147483646 w 5500"/>
              <a:gd name="T3" fmla="*/ 0 h 1588"/>
              <a:gd name="T4" fmla="*/ 2147483646 w 5500"/>
              <a:gd name="T5" fmla="*/ 0 h 1588"/>
              <a:gd name="T6" fmla="*/ 2147483646 w 5500"/>
              <a:gd name="T7" fmla="*/ 0 h 1588"/>
              <a:gd name="T8" fmla="*/ 2147483646 w 5500"/>
              <a:gd name="T9" fmla="*/ 0 h 1588"/>
              <a:gd name="T10" fmla="*/ 2147483646 w 5500"/>
              <a:gd name="T11" fmla="*/ 0 h 1588"/>
              <a:gd name="T12" fmla="*/ 2147483646 w 5500"/>
              <a:gd name="T13" fmla="*/ 0 h 1588"/>
              <a:gd name="T14" fmla="*/ 2147483646 w 5500"/>
              <a:gd name="T15" fmla="*/ 0 h 1588"/>
              <a:gd name="T16" fmla="*/ 2147483646 w 5500"/>
              <a:gd name="T17" fmla="*/ 0 h 1588"/>
              <a:gd name="T18" fmla="*/ 2147483646 w 5500"/>
              <a:gd name="T19" fmla="*/ 0 h 1588"/>
              <a:gd name="T20" fmla="*/ 2147483646 w 5500"/>
              <a:gd name="T21" fmla="*/ 0 h 1588"/>
              <a:gd name="T22" fmla="*/ 2147483646 w 5500"/>
              <a:gd name="T23" fmla="*/ 0 h 1588"/>
              <a:gd name="T24" fmla="*/ 2147483646 w 5500"/>
              <a:gd name="T25" fmla="*/ 0 h 1588"/>
              <a:gd name="T26" fmla="*/ 2147483646 w 5500"/>
              <a:gd name="T27" fmla="*/ 0 h 1588"/>
              <a:gd name="T28" fmla="*/ 2147483646 w 5500"/>
              <a:gd name="T29" fmla="*/ 0 h 1588"/>
              <a:gd name="T30" fmla="*/ 2147483646 w 5500"/>
              <a:gd name="T31" fmla="*/ 0 h 1588"/>
              <a:gd name="T32" fmla="*/ 2147483646 w 5500"/>
              <a:gd name="T33" fmla="*/ 0 h 1588"/>
              <a:gd name="T34" fmla="*/ 2147483646 w 5500"/>
              <a:gd name="T35" fmla="*/ 0 h 1588"/>
              <a:gd name="T36" fmla="*/ 2147483646 w 5500"/>
              <a:gd name="T37" fmla="*/ 0 h 1588"/>
              <a:gd name="T38" fmla="*/ 2147483646 w 5500"/>
              <a:gd name="T39" fmla="*/ 0 h 1588"/>
              <a:gd name="T40" fmla="*/ 2147483646 w 5500"/>
              <a:gd name="T41" fmla="*/ 0 h 15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00"/>
              <a:gd name="T64" fmla="*/ 0 h 1588"/>
              <a:gd name="T65" fmla="*/ 5500 w 5500"/>
              <a:gd name="T66" fmla="*/ 1588 h 15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00" h="1588">
                <a:moveTo>
                  <a:pt x="0" y="0"/>
                </a:moveTo>
                <a:lnTo>
                  <a:pt x="275" y="0"/>
                </a:lnTo>
                <a:lnTo>
                  <a:pt x="550" y="0"/>
                </a:lnTo>
                <a:lnTo>
                  <a:pt x="825" y="0"/>
                </a:lnTo>
                <a:lnTo>
                  <a:pt x="1100" y="0"/>
                </a:lnTo>
                <a:lnTo>
                  <a:pt x="1375" y="0"/>
                </a:lnTo>
                <a:lnTo>
                  <a:pt x="1650" y="0"/>
                </a:lnTo>
                <a:lnTo>
                  <a:pt x="1925" y="0"/>
                </a:lnTo>
                <a:lnTo>
                  <a:pt x="2200" y="0"/>
                </a:lnTo>
                <a:lnTo>
                  <a:pt x="2475" y="0"/>
                </a:lnTo>
                <a:lnTo>
                  <a:pt x="2750" y="0"/>
                </a:lnTo>
                <a:lnTo>
                  <a:pt x="3025" y="0"/>
                </a:lnTo>
                <a:lnTo>
                  <a:pt x="3300" y="0"/>
                </a:lnTo>
                <a:lnTo>
                  <a:pt x="3575" y="0"/>
                </a:lnTo>
                <a:lnTo>
                  <a:pt x="3850" y="0"/>
                </a:lnTo>
                <a:lnTo>
                  <a:pt x="4125" y="0"/>
                </a:lnTo>
                <a:lnTo>
                  <a:pt x="4400" y="0"/>
                </a:lnTo>
                <a:lnTo>
                  <a:pt x="4675" y="0"/>
                </a:lnTo>
                <a:lnTo>
                  <a:pt x="4950" y="0"/>
                </a:lnTo>
                <a:lnTo>
                  <a:pt x="5225" y="0"/>
                </a:lnTo>
                <a:lnTo>
                  <a:pt x="5500" y="0"/>
                </a:lnTo>
              </a:path>
            </a:pathLst>
          </a:custGeom>
          <a:noFill/>
          <a:ln w="39688">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6" name="Line 42"/>
          <p:cNvSpPr>
            <a:spLocks noChangeShapeType="1"/>
          </p:cNvSpPr>
          <p:nvPr/>
        </p:nvSpPr>
        <p:spPr bwMode="auto">
          <a:xfrm>
            <a:off x="1060624" y="6021288"/>
            <a:ext cx="1270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7" name="Line 44"/>
          <p:cNvSpPr>
            <a:spLocks noChangeShapeType="1"/>
          </p:cNvSpPr>
          <p:nvPr/>
        </p:nvSpPr>
        <p:spPr bwMode="auto">
          <a:xfrm>
            <a:off x="1124124" y="5735538"/>
            <a:ext cx="635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8" name="Line 45"/>
          <p:cNvSpPr>
            <a:spLocks noChangeShapeType="1"/>
          </p:cNvSpPr>
          <p:nvPr/>
        </p:nvSpPr>
        <p:spPr bwMode="auto">
          <a:xfrm>
            <a:off x="1124124" y="5451376"/>
            <a:ext cx="6350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9" name="AutoShape 69" descr="70%"/>
          <p:cNvSpPr>
            <a:spLocks/>
          </p:cNvSpPr>
          <p:nvPr/>
        </p:nvSpPr>
        <p:spPr bwMode="auto">
          <a:xfrm rot="5400000" flipV="1">
            <a:off x="3021981" y="3664644"/>
            <a:ext cx="685800" cy="3992563"/>
          </a:xfrm>
          <a:prstGeom prst="leftBrace">
            <a:avLst>
              <a:gd name="adj1" fmla="val 48515"/>
              <a:gd name="adj2" fmla="val 50000"/>
            </a:avLst>
          </a:prstGeom>
          <a:noFill/>
          <a:ln w="25400">
            <a:solidFill>
              <a:srgbClr val="0070C0"/>
            </a:solidFill>
            <a:round/>
            <a:headEnd type="triangle" w="med" len="lg"/>
            <a:tailEnd type="triangle" w="med" len="lg"/>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srgbClr val="797027"/>
              </a:solidFill>
              <a:effectLst/>
              <a:uLnTx/>
              <a:uFillTx/>
              <a:latin typeface="Arial" panose="020B0604020202020204" pitchFamily="34" charset="0"/>
              <a:ea typeface="+mn-ea"/>
              <a:cs typeface="+mn-cs"/>
            </a:endParaRPr>
          </a:p>
        </p:txBody>
      </p:sp>
      <p:sp>
        <p:nvSpPr>
          <p:cNvPr id="80" name="Text Box 70" descr="70%"/>
          <p:cNvSpPr txBox="1">
            <a:spLocks noChangeArrowheads="1"/>
          </p:cNvSpPr>
          <p:nvPr/>
        </p:nvSpPr>
        <p:spPr bwMode="auto">
          <a:xfrm>
            <a:off x="2511599" y="3335238"/>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ASC</a:t>
            </a:r>
          </a:p>
        </p:txBody>
      </p:sp>
      <p:sp>
        <p:nvSpPr>
          <p:cNvPr id="7" name="TextBox 6"/>
          <p:cNvSpPr txBox="1"/>
          <p:nvPr/>
        </p:nvSpPr>
        <p:spPr>
          <a:xfrm>
            <a:off x="6948264" y="2780928"/>
            <a:ext cx="13756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a:t>
            </a:r>
            <a:r>
              <a:rPr kumimoji="0" lang="en-US" sz="1800" b="1" i="0" u="none" strike="noStrike" kern="1200" cap="none" spc="0" normalizeH="0" baseline="0" noProof="0" dirty="0" err="1">
                <a:ln>
                  <a:noFill/>
                </a:ln>
                <a:solidFill>
                  <a:prstClr val="black"/>
                </a:solidFill>
                <a:effectLst/>
                <a:uLnTx/>
                <a:uFillTx/>
                <a:latin typeface="Corbel" panose="020B0503020204020204"/>
                <a:ea typeface="+mn-ea"/>
                <a:cs typeface="+mn-cs"/>
                <a:sym typeface="Symbol" panose="05050102010706020507" pitchFamily="18" charset="2"/>
              </a:rPr>
              <a:t>lactames</a:t>
            </a:r>
            <a:endPar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81" name="TextBox 80"/>
          <p:cNvSpPr txBox="1"/>
          <p:nvPr/>
        </p:nvSpPr>
        <p:spPr>
          <a:xfrm>
            <a:off x="6948264" y="2204864"/>
            <a:ext cx="14029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macrolides</a:t>
            </a:r>
            <a:endPar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82" name="TextBox 81"/>
          <p:cNvSpPr txBox="1"/>
          <p:nvPr/>
        </p:nvSpPr>
        <p:spPr>
          <a:xfrm>
            <a:off x="6948264" y="1700808"/>
            <a:ext cx="20697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fluoroquinolones</a:t>
            </a:r>
            <a:endPar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cxnSp>
        <p:nvCxnSpPr>
          <p:cNvPr id="10" name="Straight Connector 9"/>
          <p:cNvCxnSpPr/>
          <p:nvPr/>
        </p:nvCxnSpPr>
        <p:spPr bwMode="auto">
          <a:xfrm flipH="1">
            <a:off x="6012160" y="1916832"/>
            <a:ext cx="936104" cy="0"/>
          </a:xfrm>
          <a:prstGeom prst="line">
            <a:avLst/>
          </a:prstGeom>
          <a:noFill/>
          <a:ln w="28575" cap="flat" cmpd="sng" algn="ctr">
            <a:solidFill>
              <a:schemeClr val="tx1"/>
            </a:solidFill>
            <a:prstDash val="solid"/>
            <a:round/>
            <a:headEnd type="triangle" w="med" len="med"/>
            <a:tailEnd type="none" w="med" len="med"/>
          </a:ln>
          <a:effectLst/>
        </p:spPr>
      </p:cxnSp>
      <p:cxnSp>
        <p:nvCxnSpPr>
          <p:cNvPr id="83" name="Straight Connector 82"/>
          <p:cNvCxnSpPr/>
          <p:nvPr/>
        </p:nvCxnSpPr>
        <p:spPr bwMode="auto">
          <a:xfrm flipH="1">
            <a:off x="6012160" y="1916832"/>
            <a:ext cx="603224" cy="360040"/>
          </a:xfrm>
          <a:prstGeom prst="line">
            <a:avLst/>
          </a:prstGeom>
          <a:noFill/>
          <a:ln w="2857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flipH="1">
            <a:off x="6012160" y="2420888"/>
            <a:ext cx="936104" cy="0"/>
          </a:xfrm>
          <a:prstGeom prst="line">
            <a:avLst/>
          </a:prstGeom>
          <a:noFill/>
          <a:ln w="28575" cap="flat" cmpd="sng" algn="ctr">
            <a:solidFill>
              <a:schemeClr val="tx1"/>
            </a:solidFill>
            <a:prstDash val="solid"/>
            <a:round/>
            <a:headEnd type="triangle" w="med" len="med"/>
            <a:tailEnd type="none" w="med" len="med"/>
          </a:ln>
          <a:effectLst/>
        </p:spPr>
      </p:cxnSp>
      <p:cxnSp>
        <p:nvCxnSpPr>
          <p:cNvPr id="88" name="Straight Connector 87"/>
          <p:cNvCxnSpPr>
            <a:stCxn id="7" idx="1"/>
            <a:endCxn id="67" idx="3"/>
          </p:cNvCxnSpPr>
          <p:nvPr/>
        </p:nvCxnSpPr>
        <p:spPr bwMode="auto">
          <a:xfrm flipH="1" flipV="1">
            <a:off x="6490662" y="2952274"/>
            <a:ext cx="457602" cy="13320"/>
          </a:xfrm>
          <a:prstGeom prst="line">
            <a:avLst/>
          </a:prstGeom>
          <a:noFill/>
          <a:ln w="28575" cap="flat" cmpd="sng" algn="ctr">
            <a:solidFill>
              <a:schemeClr val="tx1"/>
            </a:solidFill>
            <a:prstDash val="solid"/>
            <a:round/>
            <a:headEnd type="triangle" w="med" len="med"/>
            <a:tailEnd type="none" w="med" len="med"/>
          </a:ln>
          <a:effectLst/>
        </p:spPr>
      </p:cxnSp>
      <p:cxnSp>
        <p:nvCxnSpPr>
          <p:cNvPr id="91" name="Straight Connector 90"/>
          <p:cNvCxnSpPr/>
          <p:nvPr/>
        </p:nvCxnSpPr>
        <p:spPr bwMode="auto">
          <a:xfrm flipH="1">
            <a:off x="6069088" y="2420888"/>
            <a:ext cx="603224" cy="360040"/>
          </a:xfrm>
          <a:prstGeom prst="line">
            <a:avLst/>
          </a:prstGeom>
          <a:no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0984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542" y="1556792"/>
            <a:ext cx="6425406" cy="5140325"/>
          </a:xfrm>
        </p:spPr>
      </p:pic>
      <p:sp>
        <p:nvSpPr>
          <p:cNvPr id="2" name="Title 1"/>
          <p:cNvSpPr>
            <a:spLocks noGrp="1"/>
          </p:cNvSpPr>
          <p:nvPr>
            <p:ph type="title"/>
          </p:nvPr>
        </p:nvSpPr>
        <p:spPr>
          <a:xfrm>
            <a:off x="179512" y="260648"/>
            <a:ext cx="8697144" cy="706090"/>
          </a:xfrm>
        </p:spPr>
        <p:txBody>
          <a:bodyPr>
            <a:noAutofit/>
          </a:bodyPr>
          <a:lstStyle/>
          <a:p>
            <a:r>
              <a:rPr lang="fr-BE" altLang="en-US" sz="3600" dirty="0">
                <a:solidFill>
                  <a:schemeClr val="tx1"/>
                </a:solidFill>
              </a:rPr>
              <a:t>Sensibilité à un antibiotique: </a:t>
            </a:r>
            <a:br>
              <a:rPr lang="fr-BE" altLang="en-US" sz="3600" dirty="0">
                <a:solidFill>
                  <a:schemeClr val="tx1"/>
                </a:solidFill>
              </a:rPr>
            </a:br>
            <a:r>
              <a:rPr lang="fr-BE" altLang="en-US" sz="3600" dirty="0">
                <a:solidFill>
                  <a:schemeClr val="tx1"/>
                </a:solidFill>
              </a:rPr>
              <a:t>distributions de </a:t>
            </a:r>
            <a:r>
              <a:rPr lang="fr-BE" altLang="en-US" sz="3600" dirty="0" err="1">
                <a:solidFill>
                  <a:schemeClr val="tx1"/>
                </a:solidFill>
              </a:rPr>
              <a:t>CMIs</a:t>
            </a:r>
            <a:r>
              <a:rPr lang="fr-BE" altLang="en-US" sz="3600" dirty="0">
                <a:solidFill>
                  <a:schemeClr val="tx1"/>
                </a:solidFill>
              </a:rPr>
              <a:t> selon l’EUCAST</a:t>
            </a:r>
          </a:p>
        </p:txBody>
      </p:sp>
      <p:sp>
        <p:nvSpPr>
          <p:cNvPr id="6" name="Slide Number Placeholder 5"/>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1"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8" name="Rectangle 3"/>
          <p:cNvSpPr>
            <a:spLocks noChangeArrowheads="1"/>
          </p:cNvSpPr>
          <p:nvPr/>
        </p:nvSpPr>
        <p:spPr bwMode="auto">
          <a:xfrm>
            <a:off x="744538"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TextBox 2"/>
          <p:cNvSpPr txBox="1"/>
          <p:nvPr/>
        </p:nvSpPr>
        <p:spPr>
          <a:xfrm>
            <a:off x="4716016" y="2578122"/>
            <a:ext cx="142539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S: </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 0.5 mg/L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I: 1 mg/L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R: &gt; 1 mg/L</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nvGrpSpPr>
          <p:cNvPr id="13" name="Group 12"/>
          <p:cNvGrpSpPr/>
          <p:nvPr/>
        </p:nvGrpSpPr>
        <p:grpSpPr>
          <a:xfrm>
            <a:off x="4211960" y="3874266"/>
            <a:ext cx="3124065" cy="1656184"/>
            <a:chOff x="4211960" y="3717032"/>
            <a:chExt cx="3124065" cy="1656184"/>
          </a:xfrm>
        </p:grpSpPr>
        <p:sp>
          <p:nvSpPr>
            <p:cNvPr id="9" name="TextBox 8"/>
            <p:cNvSpPr txBox="1"/>
            <p:nvPr/>
          </p:nvSpPr>
          <p:spPr>
            <a:xfrm>
              <a:off x="4499992" y="3717032"/>
              <a:ext cx="2836033" cy="1077218"/>
            </a:xfrm>
            <a:prstGeom prst="rect">
              <a:avLst/>
            </a:prstGeom>
            <a:noFill/>
            <a:ln w="19050">
              <a:solidFill>
                <a:srgbClr val="FF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CMI </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sym typeface="Symbol" panose="05050102010706020507" pitchFamily="18" charset="2"/>
                </a:rPr>
                <a:t></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0.5 mg/L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associée</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a:t>
              </a:r>
              <a:b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à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une</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forte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probabilité</a:t>
              </a:r>
              <a:b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de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succès</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thérapeutique</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a:t>
              </a:r>
              <a:b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avec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une</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dose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conventionnelle</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a:t>
              </a:r>
            </a:p>
          </p:txBody>
        </p:sp>
        <p:cxnSp>
          <p:nvCxnSpPr>
            <p:cNvPr id="11" name="Elbow Connector 10"/>
            <p:cNvCxnSpPr/>
            <p:nvPr/>
          </p:nvCxnSpPr>
          <p:spPr>
            <a:xfrm rot="5400000">
              <a:off x="3779912" y="4653136"/>
              <a:ext cx="1152128" cy="288032"/>
            </a:xfrm>
            <a:prstGeom prst="bentConnector3">
              <a:avLst>
                <a:gd name="adj1" fmla="val -24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807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542" y="1556792"/>
            <a:ext cx="6425406" cy="5140325"/>
          </a:xfrm>
        </p:spPr>
      </p:pic>
      <p:sp>
        <p:nvSpPr>
          <p:cNvPr id="2" name="Title 1"/>
          <p:cNvSpPr>
            <a:spLocks noGrp="1"/>
          </p:cNvSpPr>
          <p:nvPr>
            <p:ph type="title"/>
          </p:nvPr>
        </p:nvSpPr>
        <p:spPr>
          <a:xfrm>
            <a:off x="179512" y="260648"/>
            <a:ext cx="8697144" cy="706090"/>
          </a:xfrm>
        </p:spPr>
        <p:txBody>
          <a:bodyPr>
            <a:noAutofit/>
          </a:bodyPr>
          <a:lstStyle/>
          <a:p>
            <a:r>
              <a:rPr lang="en-US" altLang="en-US" sz="3600" dirty="0" err="1">
                <a:solidFill>
                  <a:schemeClr val="tx1"/>
                </a:solidFill>
              </a:rPr>
              <a:t>Sensibilité</a:t>
            </a:r>
            <a:r>
              <a:rPr lang="en-US" altLang="en-US" sz="3600" dirty="0">
                <a:solidFill>
                  <a:schemeClr val="tx1"/>
                </a:solidFill>
              </a:rPr>
              <a:t> à un </a:t>
            </a:r>
            <a:r>
              <a:rPr lang="en-US" altLang="en-US" sz="3600" dirty="0" err="1">
                <a:solidFill>
                  <a:schemeClr val="tx1"/>
                </a:solidFill>
              </a:rPr>
              <a:t>antibiotique</a:t>
            </a:r>
            <a:r>
              <a:rPr lang="en-US" altLang="en-US" sz="3600" dirty="0">
                <a:solidFill>
                  <a:schemeClr val="tx1"/>
                </a:solidFill>
              </a:rPr>
              <a:t>: </a:t>
            </a:r>
            <a:br>
              <a:rPr lang="en-US" altLang="en-US" sz="3600" dirty="0">
                <a:solidFill>
                  <a:schemeClr val="tx1"/>
                </a:solidFill>
              </a:rPr>
            </a:br>
            <a:r>
              <a:rPr lang="en-US" altLang="en-US" sz="3600" dirty="0">
                <a:solidFill>
                  <a:schemeClr val="tx1"/>
                </a:solidFill>
              </a:rPr>
              <a:t>distributions de CMIs </a:t>
            </a:r>
            <a:r>
              <a:rPr lang="en-US" altLang="en-US" sz="3600" dirty="0" err="1">
                <a:solidFill>
                  <a:schemeClr val="tx1"/>
                </a:solidFill>
              </a:rPr>
              <a:t>selon</a:t>
            </a:r>
            <a:r>
              <a:rPr lang="en-US" altLang="en-US" sz="3600" dirty="0">
                <a:solidFill>
                  <a:schemeClr val="tx1"/>
                </a:solidFill>
              </a:rPr>
              <a:t> </a:t>
            </a:r>
            <a:r>
              <a:rPr lang="en-US" altLang="en-US" sz="3600" dirty="0" err="1">
                <a:solidFill>
                  <a:schemeClr val="tx1"/>
                </a:solidFill>
              </a:rPr>
              <a:t>l’EUCAST</a:t>
            </a:r>
            <a:endParaRPr lang="en-US" altLang="en-US" sz="3600" dirty="0">
              <a:solidFill>
                <a:schemeClr val="tx1"/>
              </a:solidFill>
            </a:endParaRPr>
          </a:p>
        </p:txBody>
      </p:sp>
      <p:sp>
        <p:nvSpPr>
          <p:cNvPr id="6" name="Slide Number Placeholder 5"/>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1"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8" name="Rectangle 3"/>
          <p:cNvSpPr>
            <a:spLocks noChangeArrowheads="1"/>
          </p:cNvSpPr>
          <p:nvPr/>
        </p:nvSpPr>
        <p:spPr bwMode="auto">
          <a:xfrm>
            <a:off x="744538"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TextBox 2"/>
          <p:cNvSpPr txBox="1"/>
          <p:nvPr/>
        </p:nvSpPr>
        <p:spPr>
          <a:xfrm>
            <a:off x="4716016" y="2578122"/>
            <a:ext cx="142539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S: </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 0.5 mg/L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I: 1 mg/L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R: &gt; 1 mg/L</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nvGrpSpPr>
          <p:cNvPr id="13" name="Group 12"/>
          <p:cNvGrpSpPr/>
          <p:nvPr/>
        </p:nvGrpSpPr>
        <p:grpSpPr>
          <a:xfrm>
            <a:off x="4499992" y="3861048"/>
            <a:ext cx="2492900" cy="1570957"/>
            <a:chOff x="4564298" y="3717032"/>
            <a:chExt cx="2492900" cy="1570957"/>
          </a:xfrm>
        </p:grpSpPr>
        <p:sp>
          <p:nvSpPr>
            <p:cNvPr id="9" name="TextBox 8"/>
            <p:cNvSpPr txBox="1"/>
            <p:nvPr/>
          </p:nvSpPr>
          <p:spPr>
            <a:xfrm>
              <a:off x="4778818" y="3717032"/>
              <a:ext cx="2278380" cy="1077218"/>
            </a:xfrm>
            <a:prstGeom prst="rect">
              <a:avLst/>
            </a:prstGeom>
            <a:noFill/>
            <a:ln w="19050">
              <a:solidFill>
                <a:srgbClr val="FF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CMI </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sym typeface="Symbol" panose="05050102010706020507" pitchFamily="18" charset="2"/>
                </a:rPr>
                <a:t>1 </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mg/L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associée</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a:t>
              </a:r>
              <a:b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à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une</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forte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probabilité</a:t>
              </a:r>
              <a:b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de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succès</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thérapeutique</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a:t>
              </a:r>
              <a:b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avec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une</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dose ELEVEE !</a:t>
              </a:r>
            </a:p>
          </p:txBody>
        </p:sp>
        <p:cxnSp>
          <p:nvCxnSpPr>
            <p:cNvPr id="11" name="Elbow Connector 10"/>
            <p:cNvCxnSpPr>
              <a:stCxn id="9" idx="1"/>
            </p:cNvCxnSpPr>
            <p:nvPr/>
          </p:nvCxnSpPr>
          <p:spPr>
            <a:xfrm rot="10800000" flipV="1">
              <a:off x="4564298" y="4255640"/>
              <a:ext cx="214520" cy="1032349"/>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3614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697144" cy="706090"/>
          </a:xfrm>
        </p:spPr>
        <p:txBody>
          <a:bodyPr>
            <a:noAutofit/>
          </a:bodyPr>
          <a:lstStyle/>
          <a:p>
            <a:r>
              <a:rPr lang="fr-BE" sz="3600" dirty="0">
                <a:solidFill>
                  <a:schemeClr val="tx1"/>
                </a:solidFill>
              </a:rPr>
              <a:t>Les </a:t>
            </a:r>
            <a:r>
              <a:rPr lang="fr-BE" sz="3600" dirty="0">
                <a:solidFill>
                  <a:schemeClr val="tx1"/>
                </a:solidFill>
                <a:sym typeface="Symbol" panose="05050102010706020507" pitchFamily="18" charset="2"/>
              </a:rPr>
              <a:t>-lactames, </a:t>
            </a:r>
            <a:br>
              <a:rPr lang="fr-BE" sz="3600" dirty="0">
                <a:solidFill>
                  <a:schemeClr val="tx1"/>
                </a:solidFill>
                <a:sym typeface="Symbol" panose="05050102010706020507" pitchFamily="18" charset="2"/>
              </a:rPr>
            </a:br>
            <a:r>
              <a:rPr lang="fr-BE" sz="3600" dirty="0">
                <a:solidFill>
                  <a:schemeClr val="tx1"/>
                </a:solidFill>
                <a:sym typeface="Symbol" panose="05050102010706020507" pitchFamily="18" charset="2"/>
              </a:rPr>
              <a:t>des antibiotiques temps-dépendants</a:t>
            </a:r>
            <a:endParaRPr lang="fr-BE" sz="3600" dirty="0">
              <a:solidFill>
                <a:schemeClr val="tx1"/>
              </a:solidFill>
            </a:endParaRPr>
          </a:p>
        </p:txBody>
      </p:sp>
      <p:grpSp>
        <p:nvGrpSpPr>
          <p:cNvPr id="9" name="Group 8"/>
          <p:cNvGrpSpPr/>
          <p:nvPr/>
        </p:nvGrpSpPr>
        <p:grpSpPr>
          <a:xfrm>
            <a:off x="-4645024" y="2564904"/>
            <a:ext cx="7323187" cy="4248472"/>
            <a:chOff x="1835696" y="1556792"/>
            <a:chExt cx="6531099" cy="3744416"/>
          </a:xfrm>
        </p:grpSpPr>
        <p:pic>
          <p:nvPicPr>
            <p:cNvPr id="8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97050"/>
              <a:ext cx="6315075"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835696" y="1556792"/>
              <a:ext cx="4464496" cy="331236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108" charset="0"/>
                <a:ea typeface="+mn-ea"/>
                <a:cs typeface="+mn-cs"/>
              </a:endParaRPr>
            </a:p>
          </p:txBody>
        </p:sp>
        <p:sp>
          <p:nvSpPr>
            <p:cNvPr id="8" name="Rectangle 7"/>
            <p:cNvSpPr/>
            <p:nvPr/>
          </p:nvSpPr>
          <p:spPr bwMode="auto">
            <a:xfrm>
              <a:off x="2915816" y="4869160"/>
              <a:ext cx="4608512" cy="43204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108" charset="0"/>
                <a:ea typeface="+mn-ea"/>
                <a:cs typeface="+mn-cs"/>
              </a:endParaRPr>
            </a:p>
          </p:txBody>
        </p:sp>
      </p:grpSp>
      <p:sp>
        <p:nvSpPr>
          <p:cNvPr id="11" name="TextBox 10"/>
          <p:cNvSpPr txBox="1"/>
          <p:nvPr/>
        </p:nvSpPr>
        <p:spPr>
          <a:xfrm>
            <a:off x="179512" y="1628800"/>
            <a:ext cx="3377271"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IN VITRO</a:t>
            </a:r>
            <a:b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L’effet</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maximal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est</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atteint</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a:t>
            </a:r>
            <a:b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dès</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que la concentration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est</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 4 X CMI</a:t>
            </a:r>
          </a:p>
        </p:txBody>
      </p:sp>
      <p:grpSp>
        <p:nvGrpSpPr>
          <p:cNvPr id="7" name="Group 6"/>
          <p:cNvGrpSpPr/>
          <p:nvPr/>
        </p:nvGrpSpPr>
        <p:grpSpPr>
          <a:xfrm>
            <a:off x="3419872" y="1628800"/>
            <a:ext cx="4896544" cy="5472608"/>
            <a:chOff x="3419872" y="1628800"/>
            <a:chExt cx="4896544" cy="5472608"/>
          </a:xfrm>
        </p:grpSpPr>
        <p:grpSp>
          <p:nvGrpSpPr>
            <p:cNvPr id="104" name="Group 103"/>
            <p:cNvGrpSpPr/>
            <p:nvPr/>
          </p:nvGrpSpPr>
          <p:grpSpPr>
            <a:xfrm>
              <a:off x="3419872" y="1628800"/>
              <a:ext cx="4374063" cy="5472608"/>
              <a:chOff x="3419872" y="1052736"/>
              <a:chExt cx="4374063" cy="5472608"/>
            </a:xfrm>
          </p:grpSpPr>
          <p:pic>
            <p:nvPicPr>
              <p:cNvPr id="9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276872"/>
                <a:ext cx="4374063"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Box 102"/>
              <p:cNvSpPr txBox="1"/>
              <p:nvPr/>
            </p:nvSpPr>
            <p:spPr>
              <a:xfrm>
                <a:off x="4144602" y="1052736"/>
                <a:ext cx="3544560"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IN VIVO</a:t>
                </a:r>
                <a:b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Un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effet</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est</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obtenu</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si</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la conc. </a:t>
                </a:r>
                <a:r>
                  <a:rPr kumimoji="0" 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est</a:t>
                </a: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 &gt; CMI </a:t>
                </a:r>
                <a:b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600" b="0" i="0" u="none" strike="noStrike" kern="1200" cap="none" spc="0" normalizeH="0" baseline="0" noProof="0" dirty="0">
                    <a:ln>
                      <a:noFill/>
                    </a:ln>
                    <a:solidFill>
                      <a:srgbClr val="FF0000"/>
                    </a:solidFill>
                    <a:effectLst/>
                    <a:uLnTx/>
                    <a:uFillTx/>
                    <a:latin typeface="Corbel" panose="020B0503020204020204"/>
                    <a:ea typeface="+mn-ea"/>
                    <a:cs typeface="+mn-cs"/>
                  </a:rPr>
                  <a:t>pendant 40-100 % du temps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4941168"/>
                <a:ext cx="792088" cy="412599"/>
              </a:xfrm>
              <a:prstGeom prst="rect">
                <a:avLst/>
              </a:prstGeom>
            </p:spPr>
          </p:pic>
        </p:grpSp>
        <p:sp>
          <p:nvSpPr>
            <p:cNvPr id="91" name="Text Box 11"/>
            <p:cNvSpPr txBox="1">
              <a:spLocks noChangeArrowheads="1"/>
            </p:cNvSpPr>
            <p:nvPr/>
          </p:nvSpPr>
          <p:spPr bwMode="auto">
            <a:xfrm>
              <a:off x="6084168" y="3432107"/>
              <a:ext cx="2232248" cy="1277273"/>
            </a:xfrm>
            <a:prstGeom prst="rect">
              <a:avLst/>
            </a:prstGeom>
            <a:solidFill>
              <a:schemeClr val="bg1"/>
            </a:solidFill>
            <a:ln>
              <a:noFill/>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1400" b="0" i="0" u="none" strike="noStrike" kern="1200" cap="none" spc="0" normalizeH="0" baseline="0" noProof="0" dirty="0">
                  <a:ln>
                    <a:noFill/>
                  </a:ln>
                  <a:solidFill>
                    <a:prstClr val="black"/>
                  </a:solidFill>
                  <a:effectLst/>
                  <a:uLnTx/>
                  <a:uFillTx/>
                  <a:latin typeface="Corbel" panose="020B0503020204020204"/>
                  <a:ea typeface="+mn-ea"/>
                  <a:cs typeface="+mn-cs"/>
                </a:rPr>
                <a:t> cefotaxime</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14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altLang="en-US" sz="1400" b="0" i="0" u="none" strike="noStrike" kern="1200" cap="none" spc="0" normalizeH="0" baseline="0" noProof="0" dirty="0" err="1">
                  <a:ln>
                    <a:noFill/>
                  </a:ln>
                  <a:solidFill>
                    <a:prstClr val="black"/>
                  </a:solidFill>
                  <a:effectLst/>
                  <a:uLnTx/>
                  <a:uFillTx/>
                  <a:latin typeface="Corbel" panose="020B0503020204020204"/>
                  <a:ea typeface="+mn-ea"/>
                  <a:cs typeface="+mn-cs"/>
                </a:rPr>
                <a:t>souris</a:t>
              </a:r>
              <a:r>
                <a:rPr kumimoji="0" lang="en-US" altLang="en-US" sz="14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altLang="en-US" sz="1400" b="0" i="0" u="none" strike="noStrike" kern="1200" cap="none" spc="0" normalizeH="0" baseline="0" noProof="0" dirty="0" err="1">
                  <a:ln>
                    <a:noFill/>
                  </a:ln>
                  <a:solidFill>
                    <a:prstClr val="black"/>
                  </a:solidFill>
                  <a:effectLst/>
                  <a:uLnTx/>
                  <a:uFillTx/>
                  <a:latin typeface="Corbel" panose="020B0503020204020204"/>
                  <a:ea typeface="+mn-ea"/>
                  <a:cs typeface="+mn-cs"/>
                </a:rPr>
                <a:t>neutropénique</a:t>
              </a:r>
              <a:endParaRPr kumimoji="0" lang="en-US" alt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14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altLang="en-US" sz="1400" b="0" i="1" u="none" strike="noStrike" kern="1200" cap="none" spc="0" normalizeH="0" baseline="0" noProof="0" dirty="0">
                  <a:ln>
                    <a:noFill/>
                  </a:ln>
                  <a:solidFill>
                    <a:prstClr val="black"/>
                  </a:solidFill>
                  <a:effectLst/>
                  <a:uLnTx/>
                  <a:uFillTx/>
                  <a:latin typeface="Corbel" panose="020B0503020204020204"/>
                  <a:ea typeface="+mn-ea"/>
                  <a:cs typeface="+mn-cs"/>
                </a:rPr>
                <a:t>K. pneumoniae</a:t>
              </a:r>
              <a:endParaRPr kumimoji="0" lang="en-US" alt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1400" b="0" i="0" u="none" strike="noStrike" kern="1200" cap="none" spc="0" normalizeH="0" baseline="0" noProof="0" dirty="0">
                  <a:ln>
                    <a:noFill/>
                  </a:ln>
                  <a:solidFill>
                    <a:prstClr val="black"/>
                  </a:solidFill>
                  <a:effectLst/>
                  <a:uLnTx/>
                  <a:uFillTx/>
                  <a:latin typeface="Corbel" panose="020B0503020204020204"/>
                  <a:ea typeface="+mn-ea"/>
                  <a:cs typeface="+mn-cs"/>
                </a:rPr>
                <a:t> infection </a:t>
              </a:r>
              <a:r>
                <a:rPr kumimoji="0" lang="en-US" altLang="en-US" sz="1400" b="0" i="0" u="none" strike="noStrike" kern="1200" cap="none" spc="0" normalizeH="0" baseline="0" noProof="0" dirty="0" err="1">
                  <a:ln>
                    <a:noFill/>
                  </a:ln>
                  <a:solidFill>
                    <a:prstClr val="black"/>
                  </a:solidFill>
                  <a:effectLst/>
                  <a:uLnTx/>
                  <a:uFillTx/>
                  <a:latin typeface="Corbel" panose="020B0503020204020204"/>
                  <a:ea typeface="+mn-ea"/>
                  <a:cs typeface="+mn-cs"/>
                </a:rPr>
                <a:t>pulmonaire</a:t>
              </a:r>
              <a:endParaRPr kumimoji="0" lang="en-US" altLang="en-US"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grpSp>
        <p:nvGrpSpPr>
          <p:cNvPr id="95" name="Group 15"/>
          <p:cNvGrpSpPr>
            <a:grpSpLocks/>
          </p:cNvGrpSpPr>
          <p:nvPr/>
        </p:nvGrpSpPr>
        <p:grpSpPr bwMode="auto">
          <a:xfrm>
            <a:off x="5148064" y="2565549"/>
            <a:ext cx="2959101" cy="2262188"/>
            <a:chOff x="2566" y="1492"/>
            <a:chExt cx="1864" cy="1425"/>
          </a:xfrm>
        </p:grpSpPr>
        <p:grpSp>
          <p:nvGrpSpPr>
            <p:cNvPr id="96" name="Group 16"/>
            <p:cNvGrpSpPr>
              <a:grpSpLocks/>
            </p:cNvGrpSpPr>
            <p:nvPr/>
          </p:nvGrpSpPr>
          <p:grpSpPr bwMode="auto">
            <a:xfrm>
              <a:off x="2566" y="1537"/>
              <a:ext cx="445" cy="1380"/>
              <a:chOff x="2746" y="1729"/>
              <a:chExt cx="445" cy="1380"/>
            </a:xfrm>
          </p:grpSpPr>
          <p:grpSp>
            <p:nvGrpSpPr>
              <p:cNvPr id="98" name="Group 17"/>
              <p:cNvGrpSpPr>
                <a:grpSpLocks/>
              </p:cNvGrpSpPr>
              <p:nvPr/>
            </p:nvGrpSpPr>
            <p:grpSpPr bwMode="auto">
              <a:xfrm>
                <a:off x="2746" y="1729"/>
                <a:ext cx="445" cy="671"/>
                <a:chOff x="2746" y="1729"/>
                <a:chExt cx="445" cy="671"/>
              </a:xfrm>
            </p:grpSpPr>
            <p:sp>
              <p:nvSpPr>
                <p:cNvPr id="100" name="Line 18"/>
                <p:cNvSpPr>
                  <a:spLocks noChangeShapeType="1"/>
                </p:cNvSpPr>
                <p:nvPr/>
              </p:nvSpPr>
              <p:spPr bwMode="auto">
                <a:xfrm>
                  <a:off x="2973" y="1956"/>
                  <a:ext cx="3" cy="444"/>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1" name="Text Box 19"/>
                <p:cNvSpPr txBox="1">
                  <a:spLocks noChangeArrowheads="1"/>
                </p:cNvSpPr>
                <p:nvPr/>
              </p:nvSpPr>
              <p:spPr bwMode="auto">
                <a:xfrm>
                  <a:off x="2746" y="1729"/>
                  <a:ext cx="445" cy="233"/>
                </a:xfrm>
                <a:prstGeom prst="rect">
                  <a:avLst/>
                </a:prstGeom>
                <a:noFill/>
                <a:ln w="38100">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9933"/>
                      </a:solidFill>
                      <a:effectLst/>
                      <a:uLnTx/>
                      <a:uFillTx/>
                      <a:latin typeface="Corbel" panose="020B0503020204020204"/>
                      <a:ea typeface="+mn-ea"/>
                      <a:cs typeface="+mn-cs"/>
                    </a:rPr>
                    <a:t>40 %</a:t>
                  </a:r>
                  <a:endParaRPr kumimoji="0" lang="en-US" altLang="en-US" sz="1800" b="0" i="0" u="none" strike="noStrike" kern="1200" cap="none" spc="0" normalizeH="0" baseline="0" noProof="0" dirty="0">
                    <a:ln>
                      <a:noFill/>
                    </a:ln>
                    <a:solidFill>
                      <a:srgbClr val="233438"/>
                    </a:solidFill>
                    <a:effectLst/>
                    <a:uLnTx/>
                    <a:uFillTx/>
                    <a:latin typeface="Corbel" panose="020B0503020204020204"/>
                    <a:ea typeface="+mn-ea"/>
                    <a:cs typeface="+mn-cs"/>
                  </a:endParaRPr>
                </a:p>
              </p:txBody>
            </p:sp>
          </p:grpSp>
          <p:sp>
            <p:nvSpPr>
              <p:cNvPr id="99" name="Line 20"/>
              <p:cNvSpPr>
                <a:spLocks noChangeShapeType="1"/>
              </p:cNvSpPr>
              <p:nvPr/>
            </p:nvSpPr>
            <p:spPr bwMode="auto">
              <a:xfrm flipH="1">
                <a:off x="2958" y="2448"/>
                <a:ext cx="18" cy="661"/>
              </a:xfrm>
              <a:prstGeom prst="line">
                <a:avLst/>
              </a:prstGeom>
              <a:noFill/>
              <a:ln w="38100">
                <a:solidFill>
                  <a:srgbClr val="FF99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97" name="AutoShape 21"/>
            <p:cNvSpPr>
              <a:spLocks noChangeArrowheads="1"/>
            </p:cNvSpPr>
            <p:nvPr/>
          </p:nvSpPr>
          <p:spPr bwMode="auto">
            <a:xfrm>
              <a:off x="3609" y="1492"/>
              <a:ext cx="821" cy="432"/>
            </a:xfrm>
            <a:prstGeom prst="wedgeRoundRectCallout">
              <a:avLst>
                <a:gd name="adj1" fmla="val -121108"/>
                <a:gd name="adj2" fmla="val 15125"/>
                <a:gd name="adj3" fmla="val 16667"/>
              </a:avLst>
            </a:prstGeom>
            <a:solidFill>
              <a:schemeClr val="bg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9933"/>
                  </a:solidFill>
                  <a:effectLst/>
                  <a:uLnTx/>
                  <a:uFillTx/>
                  <a:latin typeface="Corbel" panose="020B0503020204020204"/>
                  <a:ea typeface="+mn-ea"/>
                  <a:cs typeface="+mn-cs"/>
                </a:rPr>
                <a:t>Infections </a:t>
              </a:r>
              <a:br>
                <a:rPr kumimoji="0" lang="en-US" altLang="en-US" sz="1600" b="0" i="0" u="none" strike="noStrike" kern="1200" cap="none" spc="0" normalizeH="0" baseline="0" noProof="0" dirty="0">
                  <a:ln>
                    <a:noFill/>
                  </a:ln>
                  <a:solidFill>
                    <a:srgbClr val="FF9933"/>
                  </a:solidFill>
                  <a:effectLst/>
                  <a:uLnTx/>
                  <a:uFillTx/>
                  <a:latin typeface="Corbel" panose="020B0503020204020204"/>
                  <a:ea typeface="+mn-ea"/>
                  <a:cs typeface="+mn-cs"/>
                </a:rPr>
              </a:br>
              <a:r>
                <a:rPr kumimoji="0" lang="en-US" altLang="en-US" sz="1600" b="0" i="0" u="none" strike="noStrike" kern="1200" cap="none" spc="0" normalizeH="0" baseline="0" noProof="0" dirty="0" err="1">
                  <a:ln>
                    <a:noFill/>
                  </a:ln>
                  <a:solidFill>
                    <a:srgbClr val="FF9933"/>
                  </a:solidFill>
                  <a:effectLst/>
                  <a:uLnTx/>
                  <a:uFillTx/>
                  <a:latin typeface="Corbel" panose="020B0503020204020204"/>
                  <a:ea typeface="+mn-ea"/>
                  <a:cs typeface="+mn-cs"/>
                </a:rPr>
                <a:t>modérées</a:t>
              </a:r>
              <a:endParaRPr kumimoji="0" lang="en-US" altLang="en-US" sz="4000" b="0" i="0" u="none" strike="noStrike" kern="1200" cap="none" spc="0" normalizeH="0" baseline="0" noProof="0" dirty="0">
                <a:ln>
                  <a:noFill/>
                </a:ln>
                <a:solidFill>
                  <a:srgbClr val="FF9933"/>
                </a:solidFill>
                <a:effectLst/>
                <a:uLnTx/>
                <a:uFillTx/>
                <a:latin typeface="Corbel" panose="020B0503020204020204"/>
                <a:ea typeface="+mn-ea"/>
                <a:cs typeface="+mn-cs"/>
              </a:endParaRPr>
            </a:p>
          </p:txBody>
        </p:sp>
      </p:grpSp>
      <p:grpSp>
        <p:nvGrpSpPr>
          <p:cNvPr id="19" name="Group 18"/>
          <p:cNvGrpSpPr/>
          <p:nvPr/>
        </p:nvGrpSpPr>
        <p:grpSpPr>
          <a:xfrm>
            <a:off x="6659662" y="5013176"/>
            <a:ext cx="2232818" cy="1665861"/>
            <a:chOff x="6660434" y="4765706"/>
            <a:chExt cx="2232818" cy="1665861"/>
          </a:xfrm>
        </p:grpSpPr>
        <p:grpSp>
          <p:nvGrpSpPr>
            <p:cNvPr id="92" name="Group 12"/>
            <p:cNvGrpSpPr>
              <a:grpSpLocks/>
            </p:cNvGrpSpPr>
            <p:nvPr/>
          </p:nvGrpSpPr>
          <p:grpSpPr bwMode="auto">
            <a:xfrm>
              <a:off x="6660434" y="5413979"/>
              <a:ext cx="903288" cy="1017588"/>
              <a:chOff x="3675" y="3147"/>
              <a:chExt cx="569" cy="641"/>
            </a:xfrm>
          </p:grpSpPr>
          <p:sp>
            <p:nvSpPr>
              <p:cNvPr id="93" name="Line 13"/>
              <p:cNvSpPr>
                <a:spLocks noChangeShapeType="1"/>
              </p:cNvSpPr>
              <p:nvPr/>
            </p:nvSpPr>
            <p:spPr bwMode="auto">
              <a:xfrm flipH="1" flipV="1">
                <a:off x="3902" y="3147"/>
                <a:ext cx="0" cy="408"/>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4" name="Text Box 14"/>
              <p:cNvSpPr txBox="1">
                <a:spLocks noChangeArrowheads="1"/>
              </p:cNvSpPr>
              <p:nvPr/>
            </p:nvSpPr>
            <p:spPr bwMode="auto">
              <a:xfrm>
                <a:off x="3675" y="3555"/>
                <a:ext cx="569" cy="233"/>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rbel" panose="020B0503020204020204"/>
                    <a:ea typeface="+mn-ea"/>
                    <a:cs typeface="+mn-cs"/>
                  </a:rPr>
                  <a:t>100 % </a:t>
                </a:r>
              </a:p>
            </p:txBody>
          </p:sp>
        </p:grpSp>
        <p:sp>
          <p:nvSpPr>
            <p:cNvPr id="102" name="AutoShape 22"/>
            <p:cNvSpPr>
              <a:spLocks noChangeArrowheads="1"/>
            </p:cNvSpPr>
            <p:nvPr/>
          </p:nvSpPr>
          <p:spPr bwMode="auto">
            <a:xfrm>
              <a:off x="7597108" y="4765706"/>
              <a:ext cx="1296144" cy="685800"/>
            </a:xfrm>
            <a:prstGeom prst="wedgeRoundRectCallout">
              <a:avLst>
                <a:gd name="adj1" fmla="val -89668"/>
                <a:gd name="adj2" fmla="val -2983"/>
                <a:gd name="adj3" fmla="val 16667"/>
              </a:avLst>
            </a:prstGeom>
            <a:solidFill>
              <a:schemeClr val="bg1"/>
            </a:solidFill>
            <a:ln w="9525">
              <a:solidFill>
                <a:srgbClr val="FF1F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Corbel" panose="020B0503020204020204"/>
                  <a:ea typeface="+mn-ea"/>
                  <a:cs typeface="+mn-cs"/>
                </a:rPr>
                <a:t>Infections </a:t>
              </a:r>
              <a:br>
                <a:rPr kumimoji="0" lang="en-US" altLang="en-US" sz="16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altLang="en-US" sz="1600" b="0" i="0" u="none" strike="noStrike" kern="1200" cap="none" spc="0" normalizeH="0" baseline="0" noProof="0" dirty="0" err="1">
                  <a:ln>
                    <a:noFill/>
                  </a:ln>
                  <a:solidFill>
                    <a:srgbClr val="FF0000"/>
                  </a:solidFill>
                  <a:effectLst/>
                  <a:uLnTx/>
                  <a:uFillTx/>
                  <a:latin typeface="Corbel" panose="020B0503020204020204"/>
                  <a:ea typeface="+mn-ea"/>
                  <a:cs typeface="+mn-cs"/>
                </a:rPr>
                <a:t>sévères</a:t>
              </a:r>
              <a:r>
                <a:rPr kumimoji="0" lang="en-US" altLang="en-US" sz="1600" b="0" i="0" u="none" strike="noStrike" kern="1200" cap="none" spc="0" normalizeH="0" baseline="0" noProof="0" dirty="0">
                  <a:ln>
                    <a:noFill/>
                  </a:ln>
                  <a:solidFill>
                    <a:srgbClr val="FF0000"/>
                  </a:solidFill>
                  <a:effectLst/>
                  <a:uLnTx/>
                  <a:uFillTx/>
                  <a:latin typeface="Corbel" panose="020B0503020204020204"/>
                  <a:ea typeface="+mn-ea"/>
                  <a:cs typeface="+mn-cs"/>
                </a:rPr>
                <a:t> </a:t>
              </a:r>
              <a:endParaRPr kumimoji="0" lang="en-US" altLang="en-US" sz="4000" b="0" i="0" u="none" strike="noStrike" kern="1200" cap="none" spc="0" normalizeH="0" baseline="0" noProof="0" dirty="0">
                <a:ln>
                  <a:noFill/>
                </a:ln>
                <a:solidFill>
                  <a:srgbClr val="FF0000"/>
                </a:solidFill>
                <a:effectLst/>
                <a:uLnTx/>
                <a:uFillTx/>
                <a:latin typeface="Corbel" panose="020B0503020204020204"/>
                <a:ea typeface="+mn-ea"/>
                <a:cs typeface="+mn-cs"/>
              </a:endParaRPr>
            </a:p>
          </p:txBody>
        </p:sp>
      </p:grpSp>
      <p:sp>
        <p:nvSpPr>
          <p:cNvPr id="12" name="Rectangle 11"/>
          <p:cNvSpPr/>
          <p:nvPr/>
        </p:nvSpPr>
        <p:spPr bwMode="auto">
          <a:xfrm>
            <a:off x="4253163" y="2101410"/>
            <a:ext cx="288032"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108" charset="0"/>
              <a:ea typeface="+mn-ea"/>
              <a:cs typeface="+mn-cs"/>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5736" y="5013176"/>
            <a:ext cx="438151" cy="794535"/>
          </a:xfrm>
          <a:prstGeom prst="rect">
            <a:avLst/>
          </a:prstGeom>
        </p:spPr>
      </p:pic>
    </p:spTree>
    <p:extLst>
      <p:ext uri="{BB962C8B-B14F-4D97-AF65-F5344CB8AC3E}">
        <p14:creationId xmlns:p14="http://schemas.microsoft.com/office/powerpoint/2010/main" val="178112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BANQUE DE CAS</a:t>
            </a:r>
          </a:p>
        </p:txBody>
      </p:sp>
      <p:sp>
        <p:nvSpPr>
          <p:cNvPr id="3" name="Tijdelijke aanduiding voor tekst 2"/>
          <p:cNvSpPr>
            <a:spLocks noGrp="1"/>
          </p:cNvSpPr>
          <p:nvPr>
            <p:ph type="body" sz="quarter" idx="13"/>
          </p:nvPr>
        </p:nvSpPr>
        <p:spPr/>
        <p:txBody>
          <a:bodyPr/>
          <a:lstStyle/>
          <a:p>
            <a:endParaRPr lang="nl-BE" dirty="0"/>
          </a:p>
        </p:txBody>
      </p:sp>
      <p:sp>
        <p:nvSpPr>
          <p:cNvPr id="4" name="Tijdelijke aanduiding voor tekst 3"/>
          <p:cNvSpPr>
            <a:spLocks noGrp="1"/>
          </p:cNvSpPr>
          <p:nvPr>
            <p:ph type="body" sz="quarter" idx="16"/>
          </p:nvPr>
        </p:nvSpPr>
        <p:spPr>
          <a:xfrm>
            <a:off x="2339752" y="1772816"/>
            <a:ext cx="6804248" cy="4101352"/>
          </a:xfrm>
        </p:spPr>
        <p:txBody>
          <a:bodyPr/>
          <a:lstStyle/>
          <a:p>
            <a:pPr marL="581025" lvl="2" indent="-476250">
              <a:defRPr/>
            </a:pPr>
            <a:r>
              <a:rPr lang="fr-BE" sz="2400" b="1" dirty="0"/>
              <a:t>Prostatite </a:t>
            </a:r>
            <a:r>
              <a:rPr lang="fr-BE" sz="2400" dirty="0"/>
              <a:t>– Pierre, 56 ans</a:t>
            </a:r>
          </a:p>
          <a:p>
            <a:pPr marL="1188720" lvl="3" indent="-457200">
              <a:defRPr/>
            </a:pPr>
            <a:r>
              <a:rPr lang="fr-BE" sz="2100" dirty="0"/>
              <a:t>Objectifs : Indication et remboursement des quinolones </a:t>
            </a:r>
          </a:p>
          <a:p>
            <a:pPr marL="1188720" lvl="3" indent="-457200">
              <a:defRPr/>
            </a:pPr>
            <a:endParaRPr lang="fr-BE" sz="1200" dirty="0"/>
          </a:p>
          <a:p>
            <a:pPr marL="1188720" lvl="3" indent="-457200">
              <a:defRPr/>
            </a:pPr>
            <a:endParaRPr lang="fr-BE" sz="1200" dirty="0"/>
          </a:p>
          <a:p>
            <a:pPr marL="581025" lvl="2" indent="-476250">
              <a:defRPr/>
            </a:pPr>
            <a:r>
              <a:rPr lang="fr-BE" sz="2400" b="1" dirty="0"/>
              <a:t>Mal de gorge aigu </a:t>
            </a:r>
            <a:r>
              <a:rPr lang="fr-BE" sz="2400" dirty="0"/>
              <a:t>– Frédéric, 34 ans</a:t>
            </a:r>
          </a:p>
          <a:p>
            <a:pPr marL="1188720" lvl="3" indent="-457200">
              <a:defRPr/>
            </a:pPr>
            <a:r>
              <a:rPr lang="fr-BE" sz="2100" dirty="0"/>
              <a:t>Objectifs : AB à spectre étroit, nouvelle recommandation liée au pari épidémiologique</a:t>
            </a:r>
            <a:endParaRPr lang="fr-BE" sz="1400" dirty="0"/>
          </a:p>
          <a:p>
            <a:pPr marL="493713" lvl="2" indent="-476250">
              <a:defRPr/>
            </a:pPr>
            <a:r>
              <a:rPr lang="fr-BE" sz="2400" b="1" dirty="0"/>
              <a:t>Pneumonie</a:t>
            </a:r>
            <a:r>
              <a:rPr lang="fr-BE" sz="2400" dirty="0"/>
              <a:t> – Henri, 68 ans - </a:t>
            </a:r>
            <a:r>
              <a:rPr lang="fr-BE" sz="2400" dirty="0" err="1"/>
              <a:t>wooclap</a:t>
            </a:r>
            <a:r>
              <a:rPr lang="fr-BE" sz="2400" dirty="0"/>
              <a:t> : YXMJQB</a:t>
            </a:r>
          </a:p>
          <a:p>
            <a:pPr marL="1188720" lvl="3" indent="-457200">
              <a:defRPr/>
            </a:pPr>
            <a:r>
              <a:rPr lang="fr-BE" sz="2100" dirty="0"/>
              <a:t>Objectifs : Schéma posologique, interactions médicamenteuses</a:t>
            </a:r>
            <a:endParaRPr lang="fr-BE" sz="2400" dirty="0"/>
          </a:p>
          <a:p>
            <a:endParaRPr lang="nl-BE" b="1" u="sng" dirty="0"/>
          </a:p>
        </p:txBody>
      </p:sp>
      <p:sp>
        <p:nvSpPr>
          <p:cNvPr id="5" name="Slide Number Placeholder 4"/>
          <p:cNvSpPr>
            <a:spLocks noGrp="1"/>
          </p:cNvSpPr>
          <p:nvPr>
            <p:ph type="sldNum" sz="quarter" idx="12"/>
          </p:nvPr>
        </p:nvSpPr>
        <p:spPr/>
        <p:txBody>
          <a:bodyPr>
            <a:normAutofit fontScale="85000" lnSpcReduction="20000"/>
          </a:bodyPr>
          <a:lstStyle/>
          <a:p>
            <a:r>
              <a:rPr lang="en-US" dirty="0">
                <a:solidFill>
                  <a:srgbClr val="FFFFFF"/>
                </a:solidFill>
              </a:rPr>
              <a:t>2</a:t>
            </a:r>
          </a:p>
        </p:txBody>
      </p:sp>
    </p:spTree>
    <p:extLst>
      <p:ext uri="{BB962C8B-B14F-4D97-AF65-F5344CB8AC3E}">
        <p14:creationId xmlns:p14="http://schemas.microsoft.com/office/powerpoint/2010/main" val="3039050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88900" y="2060848"/>
          <a:ext cx="7029450" cy="4379912"/>
        </p:xfrm>
        <a:graphic>
          <a:graphicData uri="http://schemas.openxmlformats.org/presentationml/2006/ole">
            <mc:AlternateContent xmlns:mc="http://schemas.openxmlformats.org/markup-compatibility/2006">
              <mc:Choice xmlns:v="urn:schemas-microsoft-com:vml" Requires="v">
                <p:oleObj spid="_x0000_s2060" name="Worksheet" r:id="rId3" imgW="4677032" imgH="2914909" progId="Excel.Sheet.8">
                  <p:embed/>
                </p:oleObj>
              </mc:Choice>
              <mc:Fallback>
                <p:oleObj name="Worksheet" r:id="rId3" imgW="4677032" imgH="2914909" progId="Excel.Sheet.8">
                  <p:embed/>
                  <p:pic>
                    <p:nvPicPr>
                      <p:cNvPr id="276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2060848"/>
                        <a:ext cx="7029450" cy="437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1" name="Rectangle 3"/>
          <p:cNvSpPr>
            <a:spLocks noGrp="1" noChangeArrowheads="1"/>
          </p:cNvSpPr>
          <p:nvPr>
            <p:ph type="title"/>
          </p:nvPr>
        </p:nvSpPr>
        <p:spPr>
          <a:xfrm>
            <a:off x="295275" y="-19050"/>
            <a:ext cx="8534400" cy="685800"/>
          </a:xfrm>
          <a:extLst>
            <a:ext uri="{91240B29-F687-4F45-9708-019B960494DF}">
              <a14:hiddenLine xmlns:a14="http://schemas.microsoft.com/office/drawing/2010/main" w="9525">
                <a:solidFill>
                  <a:schemeClr val="tx2"/>
                </a:solidFill>
                <a:miter lim="800000"/>
                <a:headEnd/>
                <a:tailEnd/>
              </a14:hiddenLine>
            </a:ext>
          </a:extLst>
        </p:spPr>
        <p:txBody>
          <a:bodyPr>
            <a:noAutofit/>
          </a:bodyPr>
          <a:lstStyle/>
          <a:p>
            <a:br>
              <a:rPr lang="en-US" altLang="en-US" sz="3600" noProof="1">
                <a:sym typeface="Symbol" panose="05050102010706020507" pitchFamily="18" charset="2"/>
              </a:rPr>
            </a:br>
            <a:r>
              <a:rPr lang="en-US" altLang="en-US" sz="3600" noProof="1">
                <a:sym typeface="Symbol" panose="05050102010706020507" pitchFamily="18" charset="2"/>
              </a:rPr>
              <a:t></a:t>
            </a:r>
            <a:r>
              <a:rPr lang="en-US" altLang="en-US" sz="3600" noProof="1"/>
              <a:t> - lactames* : comment optimiser la dose ?</a:t>
            </a:r>
            <a:br>
              <a:rPr lang="en-US" altLang="en-US" sz="3600" noProof="1"/>
            </a:br>
            <a:r>
              <a:rPr lang="en-US" altLang="en-US" sz="3600" noProof="1"/>
              <a:t>Un exemple …</a:t>
            </a:r>
            <a:endParaRPr lang="en-US" altLang="en-US" sz="3600" b="1" noProof="1"/>
          </a:p>
        </p:txBody>
      </p:sp>
      <p:sp>
        <p:nvSpPr>
          <p:cNvPr id="27652" name="Text Box 4"/>
          <p:cNvSpPr txBox="1">
            <a:spLocks noChangeArrowheads="1"/>
          </p:cNvSpPr>
          <p:nvPr/>
        </p:nvSpPr>
        <p:spPr bwMode="auto">
          <a:xfrm>
            <a:off x="304800" y="6516960"/>
            <a:ext cx="7045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1">
                <a:ln>
                  <a:noFill/>
                </a:ln>
                <a:solidFill>
                  <a:prstClr val="black"/>
                </a:solidFill>
                <a:effectLst/>
                <a:uLnTx/>
                <a:uFillTx/>
                <a:latin typeface="Arial" panose="020B0604020202020204" pitchFamily="34" charset="0"/>
                <a:ea typeface="+mn-ea"/>
                <a:cs typeface="+mn-cs"/>
              </a:rPr>
              <a:t>*  </a:t>
            </a:r>
            <a:r>
              <a:rPr kumimoji="0" lang="en-US" altLang="en-US" sz="1600" b="0" i="0" u="none" strike="noStrike" kern="1200" cap="none" spc="0" normalizeH="0" baseline="0" noProof="1">
                <a:ln>
                  <a:noFill/>
                </a:ln>
                <a:solidFill>
                  <a:prstClr val="black"/>
                </a:solidFill>
                <a:effectLst/>
                <a:uLnTx/>
                <a:uFillTx/>
                <a:latin typeface="Arial" panose="020B0604020202020204" pitchFamily="34" charset="0"/>
                <a:ea typeface="+mn-ea"/>
                <a:cs typeface="+mn-cs"/>
                <a:sym typeface="Symbol" panose="05050102010706020507" pitchFamily="18" charset="2"/>
              </a:rPr>
              <a:t></a:t>
            </a:r>
            <a:r>
              <a:rPr kumimoji="0" lang="en-US" altLang="en-US" sz="1600" b="0" i="0" u="none" strike="noStrike" kern="1200" cap="none" spc="0" normalizeH="0" baseline="0" noProof="1">
                <a:ln>
                  <a:noFill/>
                </a:ln>
                <a:solidFill>
                  <a:prstClr val="black"/>
                </a:solidFill>
                <a:effectLst/>
                <a:uLnTx/>
                <a:uFillTx/>
                <a:latin typeface="Arial" panose="020B0604020202020204" pitchFamily="34" charset="0"/>
                <a:ea typeface="+mn-ea"/>
                <a:cs typeface="+mn-cs"/>
              </a:rPr>
              <a:t> -lactame avec une demi-vie de 2 h et un V</a:t>
            </a:r>
            <a:r>
              <a:rPr kumimoji="0" lang="en-US" altLang="en-US" sz="1600" b="0" i="0" u="none" strike="noStrike" kern="1200" cap="none" spc="0" normalizeH="0" baseline="-25000" noProof="1">
                <a:ln>
                  <a:noFill/>
                </a:ln>
                <a:solidFill>
                  <a:prstClr val="black"/>
                </a:solidFill>
                <a:effectLst/>
                <a:uLnTx/>
                <a:uFillTx/>
                <a:latin typeface="Arial" panose="020B0604020202020204" pitchFamily="34" charset="0"/>
                <a:ea typeface="+mn-ea"/>
                <a:cs typeface="+mn-cs"/>
              </a:rPr>
              <a:t>d</a:t>
            </a:r>
            <a:r>
              <a:rPr kumimoji="0" lang="en-US" altLang="en-US" sz="1600" b="0" i="0" u="none" strike="noStrike" kern="1200" cap="none" spc="0" normalizeH="0" baseline="0" noProof="1">
                <a:ln>
                  <a:noFill/>
                </a:ln>
                <a:solidFill>
                  <a:prstClr val="black"/>
                </a:solidFill>
                <a:effectLst/>
                <a:uLnTx/>
                <a:uFillTx/>
                <a:latin typeface="Arial" panose="020B0604020202020204" pitchFamily="34" charset="0"/>
                <a:ea typeface="+mn-ea"/>
                <a:cs typeface="+mn-cs"/>
              </a:rPr>
              <a:t> = 0.2 l/kg</a:t>
            </a:r>
          </a:p>
        </p:txBody>
      </p:sp>
      <p:sp>
        <p:nvSpPr>
          <p:cNvPr id="27653" name="Text Box 5"/>
          <p:cNvSpPr txBox="1">
            <a:spLocks noChangeArrowheads="1"/>
          </p:cNvSpPr>
          <p:nvPr/>
        </p:nvSpPr>
        <p:spPr bwMode="auto">
          <a:xfrm>
            <a:off x="179512" y="1628800"/>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1">
                <a:ln>
                  <a:noFill/>
                </a:ln>
                <a:solidFill>
                  <a:srgbClr val="233438"/>
                </a:solidFill>
                <a:effectLst/>
                <a:uLnTx/>
                <a:uFillTx/>
                <a:latin typeface="Arial" panose="020B0604020202020204" pitchFamily="34" charset="0"/>
                <a:ea typeface="+mn-ea"/>
                <a:cs typeface="+mn-cs"/>
              </a:rPr>
              <a:t>1 g  toutes les 12 h - dose  totale: 2 g/jour</a:t>
            </a:r>
          </a:p>
        </p:txBody>
      </p:sp>
      <p:grpSp>
        <p:nvGrpSpPr>
          <p:cNvPr id="31750" name="Group 6"/>
          <p:cNvGrpSpPr>
            <a:grpSpLocks/>
          </p:cNvGrpSpPr>
          <p:nvPr/>
        </p:nvGrpSpPr>
        <p:grpSpPr bwMode="auto">
          <a:xfrm>
            <a:off x="1155700" y="5240610"/>
            <a:ext cx="7542213" cy="858838"/>
            <a:chOff x="728" y="3084"/>
            <a:chExt cx="4751" cy="541"/>
          </a:xfrm>
        </p:grpSpPr>
        <p:sp>
          <p:nvSpPr>
            <p:cNvPr id="27666" name="Line 7"/>
            <p:cNvSpPr>
              <a:spLocks noChangeShapeType="1"/>
            </p:cNvSpPr>
            <p:nvPr/>
          </p:nvSpPr>
          <p:spPr bwMode="auto">
            <a:xfrm>
              <a:off x="728" y="3084"/>
              <a:ext cx="3408" cy="0"/>
            </a:xfrm>
            <a:prstGeom prst="line">
              <a:avLst/>
            </a:prstGeom>
            <a:noFill/>
            <a:ln w="38100">
              <a:solidFill>
                <a:srgbClr val="00CC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7667" name="Text Box 8"/>
            <p:cNvSpPr txBox="1">
              <a:spLocks noChangeArrowheads="1"/>
            </p:cNvSpPr>
            <p:nvPr/>
          </p:nvSpPr>
          <p:spPr bwMode="auto">
            <a:xfrm>
              <a:off x="4464" y="3259"/>
              <a:ext cx="101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00CC00"/>
                  </a:solidFill>
                  <a:effectLst/>
                  <a:uLnTx/>
                  <a:uFillTx/>
                  <a:latin typeface="Arial" panose="020B0604020202020204" pitchFamily="34" charset="0"/>
                  <a:ea typeface="+mn-ea"/>
                  <a:cs typeface="+mn-cs"/>
                </a:rPr>
                <a:t>CMI = 8</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00CC00"/>
                  </a:solidFill>
                  <a:effectLst/>
                  <a:uLnTx/>
                  <a:uFillTx/>
                  <a:latin typeface="Arial" panose="020B0604020202020204" pitchFamily="34" charset="0"/>
                  <a:ea typeface="+mn-ea"/>
                  <a:cs typeface="+mn-cs"/>
                </a:rPr>
                <a:t>T &gt; CMI ~ 65 %</a:t>
              </a:r>
              <a:endParaRPr kumimoji="0" lang="en-US" altLang="en-US" sz="1800" b="0" i="0" u="none" strike="noStrike" kern="1200" cap="none" spc="0" normalizeH="0" baseline="0" noProof="0" dirty="0">
                <a:ln>
                  <a:noFill/>
                </a:ln>
                <a:solidFill>
                  <a:srgbClr val="00CC00"/>
                </a:solidFill>
                <a:effectLst/>
                <a:uLnTx/>
                <a:uFillTx/>
                <a:latin typeface="Arial" panose="020B0604020202020204" pitchFamily="34" charset="0"/>
                <a:ea typeface="+mn-ea"/>
                <a:cs typeface="+mn-cs"/>
              </a:endParaRPr>
            </a:p>
          </p:txBody>
        </p:sp>
      </p:grpSp>
      <p:grpSp>
        <p:nvGrpSpPr>
          <p:cNvPr id="31753" name="Group 9"/>
          <p:cNvGrpSpPr>
            <a:grpSpLocks/>
          </p:cNvGrpSpPr>
          <p:nvPr/>
        </p:nvGrpSpPr>
        <p:grpSpPr bwMode="auto">
          <a:xfrm>
            <a:off x="1143000" y="4819923"/>
            <a:ext cx="7554913" cy="581025"/>
            <a:chOff x="720" y="2867"/>
            <a:chExt cx="4759" cy="366"/>
          </a:xfrm>
        </p:grpSpPr>
        <p:sp>
          <p:nvSpPr>
            <p:cNvPr id="27664" name="Line 10"/>
            <p:cNvSpPr>
              <a:spLocks noChangeShapeType="1"/>
            </p:cNvSpPr>
            <p:nvPr/>
          </p:nvSpPr>
          <p:spPr bwMode="auto">
            <a:xfrm>
              <a:off x="720" y="3020"/>
              <a:ext cx="3408" cy="0"/>
            </a:xfrm>
            <a:prstGeom prst="line">
              <a:avLst/>
            </a:prstGeom>
            <a:noFill/>
            <a:ln w="381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7665" name="Text Box 11"/>
            <p:cNvSpPr txBox="1">
              <a:spLocks noChangeArrowheads="1"/>
            </p:cNvSpPr>
            <p:nvPr/>
          </p:nvSpPr>
          <p:spPr bwMode="auto">
            <a:xfrm>
              <a:off x="4464" y="2867"/>
              <a:ext cx="101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FF6600"/>
                  </a:solidFill>
                  <a:effectLst/>
                  <a:uLnTx/>
                  <a:uFillTx/>
                  <a:latin typeface="Arial" panose="020B0604020202020204" pitchFamily="34" charset="0"/>
                  <a:ea typeface="+mn-ea"/>
                  <a:cs typeface="+mn-cs"/>
                </a:rPr>
                <a:t>CMI = 16</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FF6600"/>
                  </a:solidFill>
                  <a:effectLst/>
                  <a:uLnTx/>
                  <a:uFillTx/>
                  <a:latin typeface="Arial" panose="020B0604020202020204" pitchFamily="34" charset="0"/>
                  <a:ea typeface="+mn-ea"/>
                  <a:cs typeface="+mn-cs"/>
                </a:rPr>
                <a:t>T &gt; CMI ~ 50 %</a:t>
              </a:r>
              <a:endParaRPr kumimoji="0" lang="en-US" altLang="en-US" sz="1800" b="0" i="0" u="none" strike="noStrike" kern="1200" cap="none" spc="0" normalizeH="0" baseline="0" noProof="0" dirty="0">
                <a:ln>
                  <a:noFill/>
                </a:ln>
                <a:solidFill>
                  <a:srgbClr val="FF6600"/>
                </a:solidFill>
                <a:effectLst/>
                <a:uLnTx/>
                <a:uFillTx/>
                <a:latin typeface="Arial" panose="020B0604020202020204" pitchFamily="34" charset="0"/>
                <a:ea typeface="+mn-ea"/>
                <a:cs typeface="+mn-cs"/>
              </a:endParaRPr>
            </a:p>
          </p:txBody>
        </p:sp>
      </p:grpSp>
      <p:grpSp>
        <p:nvGrpSpPr>
          <p:cNvPr id="31756" name="Group 12"/>
          <p:cNvGrpSpPr>
            <a:grpSpLocks/>
          </p:cNvGrpSpPr>
          <p:nvPr/>
        </p:nvGrpSpPr>
        <p:grpSpPr bwMode="auto">
          <a:xfrm>
            <a:off x="1123950" y="4064273"/>
            <a:ext cx="7554913" cy="581025"/>
            <a:chOff x="720" y="2463"/>
            <a:chExt cx="4759" cy="366"/>
          </a:xfrm>
        </p:grpSpPr>
        <p:sp>
          <p:nvSpPr>
            <p:cNvPr id="27662" name="Line 13"/>
            <p:cNvSpPr>
              <a:spLocks noChangeShapeType="1"/>
            </p:cNvSpPr>
            <p:nvPr/>
          </p:nvSpPr>
          <p:spPr bwMode="auto">
            <a:xfrm>
              <a:off x="720" y="2816"/>
              <a:ext cx="3408" cy="0"/>
            </a:xfrm>
            <a:prstGeom prst="line">
              <a:avLst/>
            </a:prstGeom>
            <a:noFill/>
            <a:ln w="38100">
              <a:solidFill>
                <a:srgbClr val="D6009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7663" name="Text Box 14"/>
            <p:cNvSpPr txBox="1">
              <a:spLocks noChangeArrowheads="1"/>
            </p:cNvSpPr>
            <p:nvPr/>
          </p:nvSpPr>
          <p:spPr bwMode="auto">
            <a:xfrm>
              <a:off x="4464" y="2463"/>
              <a:ext cx="101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D60093"/>
                  </a:solidFill>
                  <a:effectLst/>
                  <a:uLnTx/>
                  <a:uFillTx/>
                  <a:latin typeface="Arial" panose="020B0604020202020204" pitchFamily="34" charset="0"/>
                  <a:ea typeface="+mn-ea"/>
                  <a:cs typeface="+mn-cs"/>
                </a:rPr>
                <a:t>CMI = 32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D60093"/>
                  </a:solidFill>
                  <a:effectLst/>
                  <a:uLnTx/>
                  <a:uFillTx/>
                  <a:latin typeface="Arial" panose="020B0604020202020204" pitchFamily="34" charset="0"/>
                  <a:ea typeface="+mn-ea"/>
                  <a:cs typeface="+mn-cs"/>
                </a:rPr>
                <a:t>T &gt; CMI ~ 30 %</a:t>
              </a:r>
              <a:endParaRPr kumimoji="0" lang="en-US" altLang="en-US" sz="1800" b="0" i="0" u="none" strike="noStrike" kern="1200" cap="none" spc="0" normalizeH="0" baseline="0" noProof="0" dirty="0">
                <a:ln>
                  <a:noFill/>
                </a:ln>
                <a:solidFill>
                  <a:srgbClr val="D60093"/>
                </a:solidFill>
                <a:effectLst/>
                <a:uLnTx/>
                <a:uFillTx/>
                <a:latin typeface="Arial" panose="020B0604020202020204" pitchFamily="34" charset="0"/>
                <a:ea typeface="+mn-ea"/>
                <a:cs typeface="+mn-cs"/>
              </a:endParaRPr>
            </a:p>
          </p:txBody>
        </p:sp>
      </p:grpSp>
      <p:sp>
        <p:nvSpPr>
          <p:cNvPr id="31759" name="AutoShape 15"/>
          <p:cNvSpPr>
            <a:spLocks noChangeArrowheads="1"/>
          </p:cNvSpPr>
          <p:nvPr/>
        </p:nvSpPr>
        <p:spPr bwMode="auto">
          <a:xfrm>
            <a:off x="8702675" y="5526360"/>
            <a:ext cx="365125" cy="365125"/>
          </a:xfrm>
          <a:prstGeom prst="smileyFace">
            <a:avLst>
              <a:gd name="adj" fmla="val 4653"/>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60" name="AutoShape 16"/>
          <p:cNvSpPr>
            <a:spLocks noChangeArrowheads="1"/>
          </p:cNvSpPr>
          <p:nvPr/>
        </p:nvSpPr>
        <p:spPr bwMode="auto">
          <a:xfrm>
            <a:off x="8686800" y="4135710"/>
            <a:ext cx="365125" cy="365125"/>
          </a:xfrm>
          <a:prstGeom prst="smileyFace">
            <a:avLst>
              <a:gd name="adj" fmla="val -4653"/>
            </a:avLst>
          </a:prstGeom>
          <a:solidFill>
            <a:srgbClr val="FF0000"/>
          </a:solidFill>
          <a:ln w="9525">
            <a:solidFill>
              <a:schemeClr val="tx1"/>
            </a:solidFill>
            <a:round/>
            <a:headEnd/>
            <a:tailEnd/>
          </a:ln>
          <a:effec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8879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17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17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17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9" grpId="0" animBg="1"/>
      <p:bldP spid="317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107504" y="2492896"/>
          <a:ext cx="7038975" cy="3905250"/>
        </p:xfrm>
        <a:graphic>
          <a:graphicData uri="http://schemas.openxmlformats.org/presentationml/2006/ole">
            <mc:AlternateContent xmlns:mc="http://schemas.openxmlformats.org/markup-compatibility/2006">
              <mc:Choice xmlns:v="urn:schemas-microsoft-com:vml" Requires="v">
                <p:oleObj spid="_x0000_s3084" name="Worksheet" r:id="rId3" imgW="4686785" imgH="2600680" progId="Excel.Sheet.8">
                  <p:embed/>
                </p:oleObj>
              </mc:Choice>
              <mc:Fallback>
                <p:oleObj name="Worksheet" r:id="rId3" imgW="4686785" imgH="2600680" progId="Excel.Sheet.8">
                  <p:embed/>
                  <p:pic>
                    <p:nvPicPr>
                      <p:cNvPr id="286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492896"/>
                        <a:ext cx="703897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1" name="Text Box 3"/>
          <p:cNvSpPr txBox="1">
            <a:spLocks noChangeArrowheads="1"/>
          </p:cNvSpPr>
          <p:nvPr/>
        </p:nvSpPr>
        <p:spPr bwMode="auto">
          <a:xfrm>
            <a:off x="179512" y="1988840"/>
            <a:ext cx="480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1">
                <a:ln>
                  <a:noFill/>
                </a:ln>
                <a:solidFill>
                  <a:srgbClr val="233438"/>
                </a:solidFill>
                <a:effectLst/>
                <a:uLnTx/>
                <a:uFillTx/>
                <a:latin typeface="Arial" panose="020B0604020202020204" pitchFamily="34" charset="0"/>
                <a:ea typeface="+mn-ea"/>
                <a:cs typeface="+mn-cs"/>
              </a:rPr>
              <a:t>de 1 g à 2 g -  dose totale: 4 g/jour</a:t>
            </a:r>
          </a:p>
        </p:txBody>
      </p:sp>
      <p:sp>
        <p:nvSpPr>
          <p:cNvPr id="28677" name="Text Box 5"/>
          <p:cNvSpPr txBox="1">
            <a:spLocks noChangeArrowheads="1"/>
          </p:cNvSpPr>
          <p:nvPr/>
        </p:nvSpPr>
        <p:spPr bwMode="auto">
          <a:xfrm>
            <a:off x="179512" y="1628800"/>
            <a:ext cx="3672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augmenter la dose </a:t>
            </a:r>
            <a:r>
              <a:rPr kumimoji="0" lang="en-US" alt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unitaire</a:t>
            </a: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28678" name="Text Box 6"/>
          <p:cNvSpPr txBox="1">
            <a:spLocks noChangeArrowheads="1"/>
          </p:cNvSpPr>
          <p:nvPr/>
        </p:nvSpPr>
        <p:spPr bwMode="auto">
          <a:xfrm>
            <a:off x="304800" y="6476826"/>
            <a:ext cx="7045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1">
                <a:ln>
                  <a:noFill/>
                </a:ln>
                <a:solidFill>
                  <a:prstClr val="black"/>
                </a:solidFill>
                <a:effectLst/>
                <a:uLnTx/>
                <a:uFillTx/>
                <a:latin typeface="Arial" panose="020B0604020202020204" pitchFamily="34" charset="0"/>
                <a:ea typeface="+mn-ea"/>
                <a:cs typeface="+mn-cs"/>
              </a:rPr>
              <a:t>*  </a:t>
            </a:r>
            <a:r>
              <a:rPr kumimoji="0" lang="en-US" altLang="en-US" sz="1600" b="0" i="0" u="none" strike="noStrike" kern="1200" cap="none" spc="0" normalizeH="0" baseline="0" noProof="1">
                <a:ln>
                  <a:noFill/>
                </a:ln>
                <a:solidFill>
                  <a:prstClr val="black"/>
                </a:solidFill>
                <a:effectLst/>
                <a:uLnTx/>
                <a:uFillTx/>
                <a:latin typeface="Arial" panose="020B0604020202020204" pitchFamily="34" charset="0"/>
                <a:ea typeface="+mn-ea"/>
                <a:cs typeface="+mn-cs"/>
                <a:sym typeface="Symbol" panose="05050102010706020507" pitchFamily="18" charset="2"/>
              </a:rPr>
              <a:t></a:t>
            </a:r>
            <a:r>
              <a:rPr kumimoji="0" lang="en-US" altLang="en-US" sz="1600" b="0" i="0" u="none" strike="noStrike" kern="1200" cap="none" spc="0" normalizeH="0" baseline="0" noProof="1">
                <a:ln>
                  <a:noFill/>
                </a:ln>
                <a:solidFill>
                  <a:prstClr val="black"/>
                </a:solidFill>
                <a:effectLst/>
                <a:uLnTx/>
                <a:uFillTx/>
                <a:latin typeface="Arial" panose="020B0604020202020204" pitchFamily="34" charset="0"/>
                <a:ea typeface="+mn-ea"/>
                <a:cs typeface="+mn-cs"/>
              </a:rPr>
              <a:t> -lactame avec une demi-vie de 2 h et un V</a:t>
            </a:r>
            <a:r>
              <a:rPr kumimoji="0" lang="en-US" altLang="en-US" sz="1600" b="0" i="0" u="none" strike="noStrike" kern="1200" cap="none" spc="0" normalizeH="0" baseline="-25000" noProof="1">
                <a:ln>
                  <a:noFill/>
                </a:ln>
                <a:solidFill>
                  <a:prstClr val="black"/>
                </a:solidFill>
                <a:effectLst/>
                <a:uLnTx/>
                <a:uFillTx/>
                <a:latin typeface="Arial" panose="020B0604020202020204" pitchFamily="34" charset="0"/>
                <a:ea typeface="+mn-ea"/>
                <a:cs typeface="+mn-cs"/>
              </a:rPr>
              <a:t>d</a:t>
            </a:r>
            <a:r>
              <a:rPr kumimoji="0" lang="en-US" altLang="en-US" sz="1600" b="0" i="0" u="none" strike="noStrike" kern="1200" cap="none" spc="0" normalizeH="0" baseline="0" noProof="1">
                <a:ln>
                  <a:noFill/>
                </a:ln>
                <a:solidFill>
                  <a:prstClr val="black"/>
                </a:solidFill>
                <a:effectLst/>
                <a:uLnTx/>
                <a:uFillTx/>
                <a:latin typeface="Arial" panose="020B0604020202020204" pitchFamily="34" charset="0"/>
                <a:ea typeface="+mn-ea"/>
                <a:cs typeface="+mn-cs"/>
              </a:rPr>
              <a:t> = 0.2 l/kg</a:t>
            </a:r>
          </a:p>
        </p:txBody>
      </p:sp>
      <p:grpSp>
        <p:nvGrpSpPr>
          <p:cNvPr id="32775" name="Group 7"/>
          <p:cNvGrpSpPr>
            <a:grpSpLocks/>
          </p:cNvGrpSpPr>
          <p:nvPr/>
        </p:nvGrpSpPr>
        <p:grpSpPr bwMode="auto">
          <a:xfrm>
            <a:off x="1155254" y="5302771"/>
            <a:ext cx="7542213" cy="858838"/>
            <a:chOff x="728" y="3084"/>
            <a:chExt cx="4751" cy="541"/>
          </a:xfrm>
        </p:grpSpPr>
        <p:sp>
          <p:nvSpPr>
            <p:cNvPr id="28706" name="Line 8"/>
            <p:cNvSpPr>
              <a:spLocks noChangeShapeType="1"/>
            </p:cNvSpPr>
            <p:nvPr/>
          </p:nvSpPr>
          <p:spPr bwMode="auto">
            <a:xfrm>
              <a:off x="728" y="3084"/>
              <a:ext cx="3408" cy="0"/>
            </a:xfrm>
            <a:prstGeom prst="line">
              <a:avLst/>
            </a:prstGeom>
            <a:noFill/>
            <a:ln w="38100">
              <a:solidFill>
                <a:srgbClr val="00CC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707" name="Text Box 9"/>
            <p:cNvSpPr txBox="1">
              <a:spLocks noChangeArrowheads="1"/>
            </p:cNvSpPr>
            <p:nvPr/>
          </p:nvSpPr>
          <p:spPr bwMode="auto">
            <a:xfrm>
              <a:off x="4464" y="3259"/>
              <a:ext cx="101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00CC00"/>
                  </a:solidFill>
                  <a:effectLst/>
                  <a:uLnTx/>
                  <a:uFillTx/>
                  <a:latin typeface="Arial" panose="020B0604020202020204" pitchFamily="34" charset="0"/>
                  <a:ea typeface="+mn-ea"/>
                  <a:cs typeface="+mn-cs"/>
                </a:rPr>
                <a:t>CMI = 8</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00CC00"/>
                  </a:solidFill>
                  <a:effectLst/>
                  <a:uLnTx/>
                  <a:uFillTx/>
                  <a:latin typeface="Arial" panose="020B0604020202020204" pitchFamily="34" charset="0"/>
                  <a:ea typeface="+mn-ea"/>
                  <a:cs typeface="+mn-cs"/>
                </a:rPr>
                <a:t>T &gt; CMI ~ 75 %</a:t>
              </a:r>
              <a:endParaRPr kumimoji="0" lang="en-US" altLang="en-US" sz="1800" b="0" i="0" u="none" strike="noStrike" kern="1200" cap="none" spc="0" normalizeH="0" baseline="0" noProof="0" dirty="0">
                <a:ln>
                  <a:noFill/>
                </a:ln>
                <a:solidFill>
                  <a:srgbClr val="00CC00"/>
                </a:solidFill>
                <a:effectLst/>
                <a:uLnTx/>
                <a:uFillTx/>
                <a:latin typeface="Arial" panose="020B0604020202020204" pitchFamily="34" charset="0"/>
                <a:ea typeface="+mn-ea"/>
                <a:cs typeface="+mn-cs"/>
              </a:endParaRPr>
            </a:p>
          </p:txBody>
        </p:sp>
      </p:grpSp>
      <p:grpSp>
        <p:nvGrpSpPr>
          <p:cNvPr id="32778" name="Group 10"/>
          <p:cNvGrpSpPr>
            <a:grpSpLocks/>
          </p:cNvGrpSpPr>
          <p:nvPr/>
        </p:nvGrpSpPr>
        <p:grpSpPr bwMode="auto">
          <a:xfrm>
            <a:off x="1155254" y="4980509"/>
            <a:ext cx="7554913" cy="581025"/>
            <a:chOff x="720" y="2867"/>
            <a:chExt cx="4759" cy="366"/>
          </a:xfrm>
        </p:grpSpPr>
        <p:sp>
          <p:nvSpPr>
            <p:cNvPr id="28704" name="Line 11"/>
            <p:cNvSpPr>
              <a:spLocks noChangeShapeType="1"/>
            </p:cNvSpPr>
            <p:nvPr/>
          </p:nvSpPr>
          <p:spPr bwMode="auto">
            <a:xfrm>
              <a:off x="720" y="3020"/>
              <a:ext cx="3408" cy="0"/>
            </a:xfrm>
            <a:prstGeom prst="line">
              <a:avLst/>
            </a:prstGeom>
            <a:noFill/>
            <a:ln w="381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705" name="Text Box 12"/>
            <p:cNvSpPr txBox="1">
              <a:spLocks noChangeArrowheads="1"/>
            </p:cNvSpPr>
            <p:nvPr/>
          </p:nvSpPr>
          <p:spPr bwMode="auto">
            <a:xfrm>
              <a:off x="4464" y="2867"/>
              <a:ext cx="101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FF6600"/>
                  </a:solidFill>
                  <a:effectLst/>
                  <a:uLnTx/>
                  <a:uFillTx/>
                  <a:latin typeface="Arial" panose="020B0604020202020204" pitchFamily="34" charset="0"/>
                  <a:ea typeface="+mn-ea"/>
                  <a:cs typeface="+mn-cs"/>
                </a:rPr>
                <a:t>CMI = 16</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FF6600"/>
                  </a:solidFill>
                  <a:effectLst/>
                  <a:uLnTx/>
                  <a:uFillTx/>
                  <a:latin typeface="Arial" panose="020B0604020202020204" pitchFamily="34" charset="0"/>
                  <a:ea typeface="+mn-ea"/>
                  <a:cs typeface="+mn-cs"/>
                </a:rPr>
                <a:t>T &gt; CMI ~ 60 %</a:t>
              </a:r>
              <a:endParaRPr kumimoji="0" lang="en-US" altLang="en-US" sz="1800" b="0" i="0" u="none" strike="noStrike" kern="1200" cap="none" spc="0" normalizeH="0" baseline="0" noProof="0" dirty="0">
                <a:ln>
                  <a:noFill/>
                </a:ln>
                <a:solidFill>
                  <a:srgbClr val="FF6600"/>
                </a:solidFill>
                <a:effectLst/>
                <a:uLnTx/>
                <a:uFillTx/>
                <a:latin typeface="Arial" panose="020B0604020202020204" pitchFamily="34" charset="0"/>
                <a:ea typeface="+mn-ea"/>
                <a:cs typeface="+mn-cs"/>
              </a:endParaRPr>
            </a:p>
          </p:txBody>
        </p:sp>
      </p:grpSp>
      <p:grpSp>
        <p:nvGrpSpPr>
          <p:cNvPr id="32781" name="Group 13"/>
          <p:cNvGrpSpPr>
            <a:grpSpLocks/>
          </p:cNvGrpSpPr>
          <p:nvPr/>
        </p:nvGrpSpPr>
        <p:grpSpPr bwMode="auto">
          <a:xfrm>
            <a:off x="1148904" y="4416946"/>
            <a:ext cx="7554913" cy="581025"/>
            <a:chOff x="720" y="2463"/>
            <a:chExt cx="4759" cy="366"/>
          </a:xfrm>
        </p:grpSpPr>
        <p:sp>
          <p:nvSpPr>
            <p:cNvPr id="28702" name="Line 14"/>
            <p:cNvSpPr>
              <a:spLocks noChangeShapeType="1"/>
            </p:cNvSpPr>
            <p:nvPr/>
          </p:nvSpPr>
          <p:spPr bwMode="auto">
            <a:xfrm>
              <a:off x="720" y="2816"/>
              <a:ext cx="3408" cy="0"/>
            </a:xfrm>
            <a:prstGeom prst="line">
              <a:avLst/>
            </a:prstGeom>
            <a:noFill/>
            <a:ln w="38100">
              <a:solidFill>
                <a:srgbClr val="D6009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703" name="Text Box 15"/>
            <p:cNvSpPr txBox="1">
              <a:spLocks noChangeArrowheads="1"/>
            </p:cNvSpPr>
            <p:nvPr/>
          </p:nvSpPr>
          <p:spPr bwMode="auto">
            <a:xfrm>
              <a:off x="4464" y="2463"/>
              <a:ext cx="101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D60093"/>
                  </a:solidFill>
                  <a:effectLst/>
                  <a:uLnTx/>
                  <a:uFillTx/>
                  <a:latin typeface="Arial" panose="020B0604020202020204" pitchFamily="34" charset="0"/>
                  <a:ea typeface="+mn-ea"/>
                  <a:cs typeface="+mn-cs"/>
                </a:rPr>
                <a:t>CMI = 32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D60093"/>
                  </a:solidFill>
                  <a:effectLst/>
                  <a:uLnTx/>
                  <a:uFillTx/>
                  <a:latin typeface="Arial" panose="020B0604020202020204" pitchFamily="34" charset="0"/>
                  <a:ea typeface="+mn-ea"/>
                  <a:cs typeface="+mn-cs"/>
                </a:rPr>
                <a:t>T &gt; CMI ~ 40 %</a:t>
              </a:r>
            </a:p>
          </p:txBody>
        </p:sp>
      </p:grpSp>
      <p:sp>
        <p:nvSpPr>
          <p:cNvPr id="32784" name="AutoShape 16"/>
          <p:cNvSpPr>
            <a:spLocks noChangeArrowheads="1"/>
          </p:cNvSpPr>
          <p:nvPr/>
        </p:nvSpPr>
        <p:spPr bwMode="auto">
          <a:xfrm>
            <a:off x="8695879" y="5645671"/>
            <a:ext cx="365125" cy="365125"/>
          </a:xfrm>
          <a:prstGeom prst="smileyFace">
            <a:avLst>
              <a:gd name="adj" fmla="val 4653"/>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785" name="AutoShape 17"/>
          <p:cNvSpPr>
            <a:spLocks noChangeArrowheads="1"/>
          </p:cNvSpPr>
          <p:nvPr/>
        </p:nvSpPr>
        <p:spPr bwMode="auto">
          <a:xfrm>
            <a:off x="8694292" y="5036071"/>
            <a:ext cx="365125" cy="365125"/>
          </a:xfrm>
          <a:prstGeom prst="smileyFace">
            <a:avLst>
              <a:gd name="adj" fmla="val 4653"/>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32786" name="Group 18"/>
          <p:cNvGrpSpPr>
            <a:grpSpLocks/>
          </p:cNvGrpSpPr>
          <p:nvPr/>
        </p:nvGrpSpPr>
        <p:grpSpPr bwMode="auto">
          <a:xfrm>
            <a:off x="1136204" y="2978671"/>
            <a:ext cx="5437188" cy="2374900"/>
            <a:chOff x="2052" y="1647"/>
            <a:chExt cx="3425" cy="1496"/>
          </a:xfrm>
        </p:grpSpPr>
        <p:sp>
          <p:nvSpPr>
            <p:cNvPr id="28689" name="Line 19"/>
            <p:cNvSpPr>
              <a:spLocks noChangeShapeType="1"/>
            </p:cNvSpPr>
            <p:nvPr/>
          </p:nvSpPr>
          <p:spPr bwMode="auto">
            <a:xfrm>
              <a:off x="2052" y="1647"/>
              <a:ext cx="288" cy="76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690" name="Line 20"/>
            <p:cNvSpPr>
              <a:spLocks noChangeShapeType="1"/>
            </p:cNvSpPr>
            <p:nvPr/>
          </p:nvSpPr>
          <p:spPr bwMode="auto">
            <a:xfrm>
              <a:off x="2340" y="2413"/>
              <a:ext cx="280" cy="37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691" name="Line 21"/>
            <p:cNvSpPr>
              <a:spLocks noChangeShapeType="1"/>
            </p:cNvSpPr>
            <p:nvPr/>
          </p:nvSpPr>
          <p:spPr bwMode="auto">
            <a:xfrm>
              <a:off x="2620" y="2792"/>
              <a:ext cx="288" cy="18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692" name="Line 22"/>
            <p:cNvSpPr>
              <a:spLocks noChangeShapeType="1"/>
            </p:cNvSpPr>
            <p:nvPr/>
          </p:nvSpPr>
          <p:spPr bwMode="auto">
            <a:xfrm>
              <a:off x="2908" y="2981"/>
              <a:ext cx="288" cy="9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693" name="Line 23"/>
            <p:cNvSpPr>
              <a:spLocks noChangeShapeType="1"/>
            </p:cNvSpPr>
            <p:nvPr/>
          </p:nvSpPr>
          <p:spPr bwMode="auto">
            <a:xfrm>
              <a:off x="3196" y="3071"/>
              <a:ext cx="280" cy="5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694" name="Line 24"/>
            <p:cNvSpPr>
              <a:spLocks noChangeShapeType="1"/>
            </p:cNvSpPr>
            <p:nvPr/>
          </p:nvSpPr>
          <p:spPr bwMode="auto">
            <a:xfrm>
              <a:off x="3476" y="3125"/>
              <a:ext cx="288" cy="1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695" name="Line 25"/>
            <p:cNvSpPr>
              <a:spLocks noChangeShapeType="1"/>
            </p:cNvSpPr>
            <p:nvPr/>
          </p:nvSpPr>
          <p:spPr bwMode="auto">
            <a:xfrm flipV="1">
              <a:off x="3764" y="1647"/>
              <a:ext cx="1" cy="14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696" name="Line 26"/>
            <p:cNvSpPr>
              <a:spLocks noChangeShapeType="1"/>
            </p:cNvSpPr>
            <p:nvPr/>
          </p:nvSpPr>
          <p:spPr bwMode="auto">
            <a:xfrm>
              <a:off x="3764" y="1647"/>
              <a:ext cx="289" cy="76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697" name="Line 27"/>
            <p:cNvSpPr>
              <a:spLocks noChangeShapeType="1"/>
            </p:cNvSpPr>
            <p:nvPr/>
          </p:nvSpPr>
          <p:spPr bwMode="auto">
            <a:xfrm>
              <a:off x="4053" y="2413"/>
              <a:ext cx="279" cy="37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698" name="Line 28"/>
            <p:cNvSpPr>
              <a:spLocks noChangeShapeType="1"/>
            </p:cNvSpPr>
            <p:nvPr/>
          </p:nvSpPr>
          <p:spPr bwMode="auto">
            <a:xfrm>
              <a:off x="4332" y="2792"/>
              <a:ext cx="288" cy="18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699" name="Line 29"/>
            <p:cNvSpPr>
              <a:spLocks noChangeShapeType="1"/>
            </p:cNvSpPr>
            <p:nvPr/>
          </p:nvSpPr>
          <p:spPr bwMode="auto">
            <a:xfrm>
              <a:off x="4620" y="2981"/>
              <a:ext cx="289" cy="9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700" name="Line 30"/>
            <p:cNvSpPr>
              <a:spLocks noChangeShapeType="1"/>
            </p:cNvSpPr>
            <p:nvPr/>
          </p:nvSpPr>
          <p:spPr bwMode="auto">
            <a:xfrm>
              <a:off x="4909" y="3071"/>
              <a:ext cx="279" cy="5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701" name="Line 31"/>
            <p:cNvSpPr>
              <a:spLocks noChangeShapeType="1"/>
            </p:cNvSpPr>
            <p:nvPr/>
          </p:nvSpPr>
          <p:spPr bwMode="auto">
            <a:xfrm>
              <a:off x="5188" y="3125"/>
              <a:ext cx="289" cy="1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32800" name="AutoShape 32"/>
          <p:cNvSpPr>
            <a:spLocks noChangeArrowheads="1"/>
          </p:cNvSpPr>
          <p:nvPr/>
        </p:nvSpPr>
        <p:spPr bwMode="auto">
          <a:xfrm>
            <a:off x="8660954" y="4455046"/>
            <a:ext cx="365125" cy="365125"/>
          </a:xfrm>
          <a:prstGeom prst="smileyFace">
            <a:avLst>
              <a:gd name="adj" fmla="val -4653"/>
            </a:avLst>
          </a:prstGeom>
          <a:solidFill>
            <a:srgbClr val="FF0000"/>
          </a:solidFill>
          <a:ln w="9525">
            <a:solidFill>
              <a:schemeClr val="tx1"/>
            </a:solidFill>
            <a:round/>
            <a:headEnd/>
            <a:tailEnd/>
          </a:ln>
          <a:effec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Rectangle 3"/>
          <p:cNvSpPr>
            <a:spLocks noGrp="1" noChangeArrowheads="1"/>
          </p:cNvSpPr>
          <p:nvPr>
            <p:ph type="title"/>
          </p:nvPr>
        </p:nvSpPr>
        <p:spPr>
          <a:xfrm>
            <a:off x="323528" y="25125"/>
            <a:ext cx="8686800" cy="1143000"/>
          </a:xfrm>
          <a:extLst>
            <a:ext uri="{91240B29-F687-4F45-9708-019B960494DF}">
              <a14:hiddenLine xmlns:a14="http://schemas.microsoft.com/office/drawing/2010/main" w="9525">
                <a:solidFill>
                  <a:schemeClr val="tx2"/>
                </a:solidFill>
                <a:miter lim="800000"/>
                <a:headEnd/>
                <a:tailEnd/>
              </a14:hiddenLine>
            </a:ext>
          </a:extLst>
        </p:spPr>
        <p:txBody>
          <a:bodyPr>
            <a:noAutofit/>
          </a:bodyPr>
          <a:lstStyle/>
          <a:p>
            <a:r>
              <a:rPr lang="en-US" altLang="en-US" sz="3600" noProof="1">
                <a:sym typeface="Symbol" panose="05050102010706020507" pitchFamily="18" charset="2"/>
              </a:rPr>
              <a:t></a:t>
            </a:r>
            <a:r>
              <a:rPr lang="en-US" altLang="en-US" sz="3600" noProof="1"/>
              <a:t> - lactames* : comment optimiser la dose ?</a:t>
            </a:r>
            <a:br>
              <a:rPr lang="en-US" altLang="en-US" sz="3600" noProof="1"/>
            </a:br>
            <a:r>
              <a:rPr lang="en-US" altLang="en-US" sz="3600" noProof="1"/>
              <a:t>Un exemple …</a:t>
            </a:r>
            <a:endParaRPr lang="en-US" altLang="en-US" sz="3600" b="1" noProof="1"/>
          </a:p>
        </p:txBody>
      </p:sp>
    </p:spTree>
    <p:extLst>
      <p:ext uri="{BB962C8B-B14F-4D97-AF65-F5344CB8AC3E}">
        <p14:creationId xmlns:p14="http://schemas.microsoft.com/office/powerpoint/2010/main" val="3908940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27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27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277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78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278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2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84" grpId="0" animBg="1"/>
      <p:bldP spid="32785" grpId="0" animBg="1"/>
      <p:bldP spid="328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88900" y="2145432"/>
          <a:ext cx="7029450" cy="4379912"/>
        </p:xfrm>
        <a:graphic>
          <a:graphicData uri="http://schemas.openxmlformats.org/presentationml/2006/ole">
            <mc:AlternateContent xmlns:mc="http://schemas.openxmlformats.org/markup-compatibility/2006">
              <mc:Choice xmlns:v="urn:schemas-microsoft-com:vml" Requires="v">
                <p:oleObj spid="_x0000_s4108" name="Worksheet" r:id="rId3" imgW="4677032" imgH="2914909" progId="Excel.Sheet.8">
                  <p:embed/>
                </p:oleObj>
              </mc:Choice>
              <mc:Fallback>
                <p:oleObj name="Worksheet" r:id="rId3" imgW="4677032" imgH="2914909" progId="Excel.Sheet.8">
                  <p:embed/>
                  <p:pic>
                    <p:nvPicPr>
                      <p:cNvPr id="296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2145432"/>
                        <a:ext cx="7029450" cy="437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3"/>
          <p:cNvSpPr txBox="1">
            <a:spLocks noChangeArrowheads="1"/>
          </p:cNvSpPr>
          <p:nvPr/>
        </p:nvSpPr>
        <p:spPr bwMode="auto">
          <a:xfrm>
            <a:off x="107504" y="1484784"/>
            <a:ext cx="50642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multiplier le </a:t>
            </a:r>
            <a:r>
              <a:rPr kumimoji="0" lang="en-US" alt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nombre</a:t>
            </a: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d’administrations</a:t>
            </a: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33796" name="Text Box 4"/>
          <p:cNvSpPr txBox="1">
            <a:spLocks noChangeArrowheads="1"/>
          </p:cNvSpPr>
          <p:nvPr/>
        </p:nvSpPr>
        <p:spPr bwMode="auto">
          <a:xfrm>
            <a:off x="107504" y="1772816"/>
            <a:ext cx="480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1">
                <a:ln>
                  <a:noFill/>
                </a:ln>
                <a:solidFill>
                  <a:srgbClr val="233438"/>
                </a:solidFill>
                <a:effectLst/>
                <a:uLnTx/>
                <a:uFillTx/>
                <a:latin typeface="Arial" panose="020B0604020202020204" pitchFamily="34" charset="0"/>
                <a:ea typeface="+mn-ea"/>
                <a:cs typeface="+mn-cs"/>
              </a:rPr>
              <a:t>de 2 X à 4 X -  dose totale: 4 g/jour</a:t>
            </a:r>
          </a:p>
        </p:txBody>
      </p:sp>
      <p:sp>
        <p:nvSpPr>
          <p:cNvPr id="29701" name="Rectangle 5"/>
          <p:cNvSpPr>
            <a:spLocks noGrp="1" noChangeArrowheads="1"/>
          </p:cNvSpPr>
          <p:nvPr>
            <p:ph type="title"/>
          </p:nvPr>
        </p:nvSpPr>
        <p:spPr>
          <a:xfrm>
            <a:off x="304800" y="-19050"/>
            <a:ext cx="8534400" cy="685800"/>
          </a:xfrm>
          <a:noFill/>
          <a:extLst>
            <a:ext uri="{91240B29-F687-4F45-9708-019B960494DF}">
              <a14:hiddenLine xmlns:a14="http://schemas.microsoft.com/office/drawing/2010/main" w="9525">
                <a:solidFill>
                  <a:schemeClr val="tx2"/>
                </a:solidFill>
                <a:miter lim="800000"/>
                <a:headEnd/>
                <a:tailEnd/>
              </a14:hiddenLine>
            </a:ext>
          </a:extLst>
        </p:spPr>
        <p:txBody>
          <a:bodyPr>
            <a:normAutofit fontScale="90000"/>
          </a:bodyPr>
          <a:lstStyle/>
          <a:p>
            <a:br>
              <a:rPr lang="en-US" altLang="en-US" noProof="1">
                <a:sym typeface="Symbol" panose="05050102010706020507" pitchFamily="18" charset="2"/>
              </a:rPr>
            </a:br>
            <a:br>
              <a:rPr lang="en-US" altLang="en-US" b="1" noProof="1"/>
            </a:br>
            <a:endParaRPr lang="en-US" altLang="en-US" b="1" noProof="1"/>
          </a:p>
        </p:txBody>
      </p:sp>
      <p:sp>
        <p:nvSpPr>
          <p:cNvPr id="29702" name="Text Box 6"/>
          <p:cNvSpPr txBox="1">
            <a:spLocks noChangeArrowheads="1"/>
          </p:cNvSpPr>
          <p:nvPr/>
        </p:nvSpPr>
        <p:spPr bwMode="auto">
          <a:xfrm>
            <a:off x="179512" y="6453336"/>
            <a:ext cx="7045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1">
                <a:ln>
                  <a:noFill/>
                </a:ln>
                <a:solidFill>
                  <a:prstClr val="black"/>
                </a:solidFill>
                <a:effectLst/>
                <a:uLnTx/>
                <a:uFillTx/>
                <a:latin typeface="Arial" panose="020B0604020202020204" pitchFamily="34" charset="0"/>
                <a:ea typeface="+mn-ea"/>
                <a:cs typeface="+mn-cs"/>
              </a:rPr>
              <a:t>*  </a:t>
            </a:r>
            <a:r>
              <a:rPr kumimoji="0" lang="en-US" altLang="en-US" sz="1600" b="0" i="0" u="none" strike="noStrike" kern="1200" cap="none" spc="0" normalizeH="0" baseline="0" noProof="1">
                <a:ln>
                  <a:noFill/>
                </a:ln>
                <a:solidFill>
                  <a:prstClr val="black"/>
                </a:solidFill>
                <a:effectLst/>
                <a:uLnTx/>
                <a:uFillTx/>
                <a:latin typeface="Arial" panose="020B0604020202020204" pitchFamily="34" charset="0"/>
                <a:ea typeface="+mn-ea"/>
                <a:cs typeface="+mn-cs"/>
                <a:sym typeface="Symbol" panose="05050102010706020507" pitchFamily="18" charset="2"/>
              </a:rPr>
              <a:t></a:t>
            </a:r>
            <a:r>
              <a:rPr kumimoji="0" lang="en-US" altLang="en-US" sz="1600" b="0" i="0" u="none" strike="noStrike" kern="1200" cap="none" spc="0" normalizeH="0" baseline="0" noProof="1">
                <a:ln>
                  <a:noFill/>
                </a:ln>
                <a:solidFill>
                  <a:prstClr val="black"/>
                </a:solidFill>
                <a:effectLst/>
                <a:uLnTx/>
                <a:uFillTx/>
                <a:latin typeface="Arial" panose="020B0604020202020204" pitchFamily="34" charset="0"/>
                <a:ea typeface="+mn-ea"/>
                <a:cs typeface="+mn-cs"/>
              </a:rPr>
              <a:t> -lactame avec une demi-vie de 2 h et un V</a:t>
            </a:r>
            <a:r>
              <a:rPr kumimoji="0" lang="en-US" altLang="en-US" sz="1600" b="0" i="0" u="none" strike="noStrike" kern="1200" cap="none" spc="0" normalizeH="0" baseline="-25000" noProof="1">
                <a:ln>
                  <a:noFill/>
                </a:ln>
                <a:solidFill>
                  <a:prstClr val="black"/>
                </a:solidFill>
                <a:effectLst/>
                <a:uLnTx/>
                <a:uFillTx/>
                <a:latin typeface="Arial" panose="020B0604020202020204" pitchFamily="34" charset="0"/>
                <a:ea typeface="+mn-ea"/>
                <a:cs typeface="+mn-cs"/>
              </a:rPr>
              <a:t>d</a:t>
            </a:r>
            <a:r>
              <a:rPr kumimoji="0" lang="en-US" altLang="en-US" sz="1600" b="0" i="0" u="none" strike="noStrike" kern="1200" cap="none" spc="0" normalizeH="0" baseline="0" noProof="1">
                <a:ln>
                  <a:noFill/>
                </a:ln>
                <a:solidFill>
                  <a:prstClr val="black"/>
                </a:solidFill>
                <a:effectLst/>
                <a:uLnTx/>
                <a:uFillTx/>
                <a:latin typeface="Arial" panose="020B0604020202020204" pitchFamily="34" charset="0"/>
                <a:ea typeface="+mn-ea"/>
                <a:cs typeface="+mn-cs"/>
              </a:rPr>
              <a:t> = 0.2 l/kg</a:t>
            </a:r>
          </a:p>
        </p:txBody>
      </p:sp>
      <p:grpSp>
        <p:nvGrpSpPr>
          <p:cNvPr id="33799" name="Group 7"/>
          <p:cNvGrpSpPr>
            <a:grpSpLocks/>
          </p:cNvGrpSpPr>
          <p:nvPr/>
        </p:nvGrpSpPr>
        <p:grpSpPr bwMode="auto">
          <a:xfrm>
            <a:off x="1130300" y="5109170"/>
            <a:ext cx="7654925" cy="858838"/>
            <a:chOff x="728" y="3084"/>
            <a:chExt cx="4822" cy="541"/>
          </a:xfrm>
        </p:grpSpPr>
        <p:sp>
          <p:nvSpPr>
            <p:cNvPr id="29732" name="Line 8"/>
            <p:cNvSpPr>
              <a:spLocks noChangeShapeType="1"/>
            </p:cNvSpPr>
            <p:nvPr/>
          </p:nvSpPr>
          <p:spPr bwMode="auto">
            <a:xfrm>
              <a:off x="728" y="3084"/>
              <a:ext cx="3408" cy="0"/>
            </a:xfrm>
            <a:prstGeom prst="line">
              <a:avLst/>
            </a:prstGeom>
            <a:noFill/>
            <a:ln w="38100">
              <a:solidFill>
                <a:srgbClr val="00CC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33" name="Text Box 9"/>
            <p:cNvSpPr txBox="1">
              <a:spLocks noChangeArrowheads="1"/>
            </p:cNvSpPr>
            <p:nvPr/>
          </p:nvSpPr>
          <p:spPr bwMode="auto">
            <a:xfrm>
              <a:off x="4464" y="3259"/>
              <a:ext cx="108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00CC00"/>
                  </a:solidFill>
                  <a:effectLst/>
                  <a:uLnTx/>
                  <a:uFillTx/>
                  <a:latin typeface="Arial" panose="020B0604020202020204" pitchFamily="34" charset="0"/>
                  <a:ea typeface="+mn-ea"/>
                  <a:cs typeface="+mn-cs"/>
                </a:rPr>
                <a:t>CMI = 8</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00CC00"/>
                  </a:solidFill>
                  <a:effectLst/>
                  <a:uLnTx/>
                  <a:uFillTx/>
                  <a:latin typeface="Arial" panose="020B0604020202020204" pitchFamily="34" charset="0"/>
                  <a:ea typeface="+mn-ea"/>
                  <a:cs typeface="+mn-cs"/>
                </a:rPr>
                <a:t>T &gt; CMI ~ 100 %</a:t>
              </a:r>
              <a:endParaRPr kumimoji="0" lang="en-US" altLang="en-US" sz="1800" b="0" i="0" u="none" strike="noStrike" kern="1200" cap="none" spc="0" normalizeH="0" baseline="0" noProof="0" dirty="0">
                <a:ln>
                  <a:noFill/>
                </a:ln>
                <a:solidFill>
                  <a:srgbClr val="00CC00"/>
                </a:solidFill>
                <a:effectLst/>
                <a:uLnTx/>
                <a:uFillTx/>
                <a:latin typeface="Arial" panose="020B0604020202020204" pitchFamily="34" charset="0"/>
                <a:ea typeface="+mn-ea"/>
                <a:cs typeface="+mn-cs"/>
              </a:endParaRPr>
            </a:p>
          </p:txBody>
        </p:sp>
      </p:grpSp>
      <p:grpSp>
        <p:nvGrpSpPr>
          <p:cNvPr id="33802" name="Group 10"/>
          <p:cNvGrpSpPr>
            <a:grpSpLocks/>
          </p:cNvGrpSpPr>
          <p:nvPr/>
        </p:nvGrpSpPr>
        <p:grpSpPr bwMode="auto">
          <a:xfrm>
            <a:off x="1130300" y="4709120"/>
            <a:ext cx="7667625" cy="581025"/>
            <a:chOff x="720" y="2867"/>
            <a:chExt cx="4830" cy="366"/>
          </a:xfrm>
        </p:grpSpPr>
        <p:sp>
          <p:nvSpPr>
            <p:cNvPr id="29730" name="Line 11"/>
            <p:cNvSpPr>
              <a:spLocks noChangeShapeType="1"/>
            </p:cNvSpPr>
            <p:nvPr/>
          </p:nvSpPr>
          <p:spPr bwMode="auto">
            <a:xfrm>
              <a:off x="720" y="3020"/>
              <a:ext cx="3408" cy="0"/>
            </a:xfrm>
            <a:prstGeom prst="line">
              <a:avLst/>
            </a:prstGeom>
            <a:noFill/>
            <a:ln w="381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31" name="Text Box 12"/>
            <p:cNvSpPr txBox="1">
              <a:spLocks noChangeArrowheads="1"/>
            </p:cNvSpPr>
            <p:nvPr/>
          </p:nvSpPr>
          <p:spPr bwMode="auto">
            <a:xfrm>
              <a:off x="4464" y="2867"/>
              <a:ext cx="108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FF6600"/>
                  </a:solidFill>
                  <a:effectLst/>
                  <a:uLnTx/>
                  <a:uFillTx/>
                  <a:latin typeface="Arial" panose="020B0604020202020204" pitchFamily="34" charset="0"/>
                  <a:ea typeface="+mn-ea"/>
                  <a:cs typeface="+mn-cs"/>
                </a:rPr>
                <a:t>CMI = 16</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FF6600"/>
                  </a:solidFill>
                  <a:effectLst/>
                  <a:uLnTx/>
                  <a:uFillTx/>
                  <a:latin typeface="Arial" panose="020B0604020202020204" pitchFamily="34" charset="0"/>
                  <a:ea typeface="+mn-ea"/>
                  <a:cs typeface="+mn-cs"/>
                </a:rPr>
                <a:t>T &gt; CMI ~ 100 %</a:t>
              </a:r>
              <a:endParaRPr kumimoji="0" lang="en-US" altLang="en-US" sz="1800" b="0" i="0" u="none" strike="noStrike" kern="1200" cap="none" spc="0" normalizeH="0" baseline="0" noProof="0" dirty="0">
                <a:ln>
                  <a:noFill/>
                </a:ln>
                <a:solidFill>
                  <a:srgbClr val="FF6600"/>
                </a:solidFill>
                <a:effectLst/>
                <a:uLnTx/>
                <a:uFillTx/>
                <a:latin typeface="Arial" panose="020B0604020202020204" pitchFamily="34" charset="0"/>
                <a:ea typeface="+mn-ea"/>
                <a:cs typeface="+mn-cs"/>
              </a:endParaRPr>
            </a:p>
          </p:txBody>
        </p:sp>
      </p:grpSp>
      <p:grpSp>
        <p:nvGrpSpPr>
          <p:cNvPr id="33805" name="Group 13"/>
          <p:cNvGrpSpPr>
            <a:grpSpLocks/>
          </p:cNvGrpSpPr>
          <p:nvPr/>
        </p:nvGrpSpPr>
        <p:grpSpPr bwMode="auto">
          <a:xfrm>
            <a:off x="1111250" y="3918545"/>
            <a:ext cx="7554913" cy="581025"/>
            <a:chOff x="720" y="2463"/>
            <a:chExt cx="4759" cy="366"/>
          </a:xfrm>
        </p:grpSpPr>
        <p:sp>
          <p:nvSpPr>
            <p:cNvPr id="29728" name="Line 14"/>
            <p:cNvSpPr>
              <a:spLocks noChangeShapeType="1"/>
            </p:cNvSpPr>
            <p:nvPr/>
          </p:nvSpPr>
          <p:spPr bwMode="auto">
            <a:xfrm>
              <a:off x="720" y="2816"/>
              <a:ext cx="3408" cy="0"/>
            </a:xfrm>
            <a:prstGeom prst="line">
              <a:avLst/>
            </a:prstGeom>
            <a:noFill/>
            <a:ln w="38100">
              <a:solidFill>
                <a:srgbClr val="D6009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29" name="Text Box 15"/>
            <p:cNvSpPr txBox="1">
              <a:spLocks noChangeArrowheads="1"/>
            </p:cNvSpPr>
            <p:nvPr/>
          </p:nvSpPr>
          <p:spPr bwMode="auto">
            <a:xfrm>
              <a:off x="4464" y="2463"/>
              <a:ext cx="101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D60093"/>
                  </a:solidFill>
                  <a:effectLst/>
                  <a:uLnTx/>
                  <a:uFillTx/>
                  <a:latin typeface="Arial" panose="020B0604020202020204" pitchFamily="34" charset="0"/>
                  <a:ea typeface="+mn-ea"/>
                  <a:cs typeface="+mn-cs"/>
                </a:rPr>
                <a:t>CMI 32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srgbClr val="D60093"/>
                  </a:solidFill>
                  <a:effectLst/>
                  <a:uLnTx/>
                  <a:uFillTx/>
                  <a:latin typeface="Arial" panose="020B0604020202020204" pitchFamily="34" charset="0"/>
                  <a:ea typeface="+mn-ea"/>
                  <a:cs typeface="+mn-cs"/>
                </a:rPr>
                <a:t>T &gt; CMI ~ 70 %</a:t>
              </a:r>
              <a:endParaRPr kumimoji="0" lang="en-US" altLang="en-US" sz="1800" b="0" i="0" u="none" strike="noStrike" kern="1200" cap="none" spc="0" normalizeH="0" baseline="0" noProof="0" dirty="0">
                <a:ln>
                  <a:noFill/>
                </a:ln>
                <a:solidFill>
                  <a:srgbClr val="D60093"/>
                </a:solidFill>
                <a:effectLst/>
                <a:uLnTx/>
                <a:uFillTx/>
                <a:latin typeface="Arial" panose="020B0604020202020204" pitchFamily="34" charset="0"/>
                <a:ea typeface="+mn-ea"/>
                <a:cs typeface="+mn-cs"/>
              </a:endParaRPr>
            </a:p>
          </p:txBody>
        </p:sp>
      </p:grpSp>
      <p:sp>
        <p:nvSpPr>
          <p:cNvPr id="33808" name="AutoShape 16"/>
          <p:cNvSpPr>
            <a:spLocks noChangeArrowheads="1"/>
          </p:cNvSpPr>
          <p:nvPr/>
        </p:nvSpPr>
        <p:spPr bwMode="auto">
          <a:xfrm>
            <a:off x="8712200" y="5363170"/>
            <a:ext cx="365125" cy="365125"/>
          </a:xfrm>
          <a:prstGeom prst="smileyFace">
            <a:avLst>
              <a:gd name="adj" fmla="val 4653"/>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809" name="AutoShape 17"/>
          <p:cNvSpPr>
            <a:spLocks noChangeArrowheads="1"/>
          </p:cNvSpPr>
          <p:nvPr/>
        </p:nvSpPr>
        <p:spPr bwMode="auto">
          <a:xfrm>
            <a:off x="8702675" y="4709120"/>
            <a:ext cx="365125" cy="365125"/>
          </a:xfrm>
          <a:prstGeom prst="smileyFace">
            <a:avLst>
              <a:gd name="adj" fmla="val 4653"/>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810" name="AutoShape 18"/>
          <p:cNvSpPr>
            <a:spLocks noChangeArrowheads="1"/>
          </p:cNvSpPr>
          <p:nvPr/>
        </p:nvSpPr>
        <p:spPr bwMode="auto">
          <a:xfrm>
            <a:off x="8702675" y="4023320"/>
            <a:ext cx="365125" cy="365125"/>
          </a:xfrm>
          <a:prstGeom prst="smileyFace">
            <a:avLst>
              <a:gd name="adj" fmla="val 4653"/>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33811" name="Group 19"/>
          <p:cNvGrpSpPr>
            <a:grpSpLocks/>
          </p:cNvGrpSpPr>
          <p:nvPr/>
        </p:nvGrpSpPr>
        <p:grpSpPr bwMode="auto">
          <a:xfrm>
            <a:off x="1114425" y="2753444"/>
            <a:ext cx="5448300" cy="2138363"/>
            <a:chOff x="2048" y="1663"/>
            <a:chExt cx="3432" cy="1347"/>
          </a:xfrm>
        </p:grpSpPr>
        <p:sp>
          <p:nvSpPr>
            <p:cNvPr id="29713" name="Line 20"/>
            <p:cNvSpPr>
              <a:spLocks noChangeShapeType="1"/>
            </p:cNvSpPr>
            <p:nvPr/>
          </p:nvSpPr>
          <p:spPr bwMode="auto">
            <a:xfrm>
              <a:off x="2048" y="1826"/>
              <a:ext cx="289" cy="67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14" name="Line 21"/>
            <p:cNvSpPr>
              <a:spLocks noChangeShapeType="1"/>
            </p:cNvSpPr>
            <p:nvPr/>
          </p:nvSpPr>
          <p:spPr bwMode="auto">
            <a:xfrm>
              <a:off x="2337" y="2504"/>
              <a:ext cx="288" cy="34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15" name="Line 22"/>
            <p:cNvSpPr>
              <a:spLocks noChangeShapeType="1"/>
            </p:cNvSpPr>
            <p:nvPr/>
          </p:nvSpPr>
          <p:spPr bwMode="auto">
            <a:xfrm>
              <a:off x="2625" y="2847"/>
              <a:ext cx="279" cy="1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16" name="Line 23"/>
            <p:cNvSpPr>
              <a:spLocks noChangeShapeType="1"/>
            </p:cNvSpPr>
            <p:nvPr/>
          </p:nvSpPr>
          <p:spPr bwMode="auto">
            <a:xfrm flipV="1">
              <a:off x="2904" y="1663"/>
              <a:ext cx="1" cy="134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17" name="Line 24"/>
            <p:cNvSpPr>
              <a:spLocks noChangeShapeType="1"/>
            </p:cNvSpPr>
            <p:nvPr/>
          </p:nvSpPr>
          <p:spPr bwMode="auto">
            <a:xfrm>
              <a:off x="2904" y="1663"/>
              <a:ext cx="288" cy="75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18" name="Line 25"/>
            <p:cNvSpPr>
              <a:spLocks noChangeShapeType="1"/>
            </p:cNvSpPr>
            <p:nvPr/>
          </p:nvSpPr>
          <p:spPr bwMode="auto">
            <a:xfrm>
              <a:off x="3192" y="2422"/>
              <a:ext cx="288" cy="38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19" name="Line 26"/>
            <p:cNvSpPr>
              <a:spLocks noChangeShapeType="1"/>
            </p:cNvSpPr>
            <p:nvPr/>
          </p:nvSpPr>
          <p:spPr bwMode="auto">
            <a:xfrm>
              <a:off x="3480" y="2802"/>
              <a:ext cx="289" cy="19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20" name="Line 27"/>
            <p:cNvSpPr>
              <a:spLocks noChangeShapeType="1"/>
            </p:cNvSpPr>
            <p:nvPr/>
          </p:nvSpPr>
          <p:spPr bwMode="auto">
            <a:xfrm flipV="1">
              <a:off x="3769" y="1663"/>
              <a:ext cx="1" cy="132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21" name="Line 28"/>
            <p:cNvSpPr>
              <a:spLocks noChangeShapeType="1"/>
            </p:cNvSpPr>
            <p:nvPr/>
          </p:nvSpPr>
          <p:spPr bwMode="auto">
            <a:xfrm>
              <a:off x="3769" y="1663"/>
              <a:ext cx="279" cy="75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22" name="Line 29"/>
            <p:cNvSpPr>
              <a:spLocks noChangeShapeType="1"/>
            </p:cNvSpPr>
            <p:nvPr/>
          </p:nvSpPr>
          <p:spPr bwMode="auto">
            <a:xfrm>
              <a:off x="4048" y="2422"/>
              <a:ext cx="288" cy="38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23" name="Line 30"/>
            <p:cNvSpPr>
              <a:spLocks noChangeShapeType="1"/>
            </p:cNvSpPr>
            <p:nvPr/>
          </p:nvSpPr>
          <p:spPr bwMode="auto">
            <a:xfrm>
              <a:off x="4336" y="2802"/>
              <a:ext cx="288" cy="19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24" name="Line 31"/>
            <p:cNvSpPr>
              <a:spLocks noChangeShapeType="1"/>
            </p:cNvSpPr>
            <p:nvPr/>
          </p:nvSpPr>
          <p:spPr bwMode="auto">
            <a:xfrm flipV="1">
              <a:off x="4624" y="1663"/>
              <a:ext cx="1" cy="132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25" name="Line 32"/>
            <p:cNvSpPr>
              <a:spLocks noChangeShapeType="1"/>
            </p:cNvSpPr>
            <p:nvPr/>
          </p:nvSpPr>
          <p:spPr bwMode="auto">
            <a:xfrm>
              <a:off x="4624" y="1663"/>
              <a:ext cx="288" cy="75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26" name="Line 33"/>
            <p:cNvSpPr>
              <a:spLocks noChangeShapeType="1"/>
            </p:cNvSpPr>
            <p:nvPr/>
          </p:nvSpPr>
          <p:spPr bwMode="auto">
            <a:xfrm>
              <a:off x="4912" y="2422"/>
              <a:ext cx="280" cy="38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727" name="Line 34"/>
            <p:cNvSpPr>
              <a:spLocks noChangeShapeType="1"/>
            </p:cNvSpPr>
            <p:nvPr/>
          </p:nvSpPr>
          <p:spPr bwMode="auto">
            <a:xfrm>
              <a:off x="5192" y="2802"/>
              <a:ext cx="288" cy="19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29712" name="Slide Number Placeholder 3"/>
          <p:cNvSpPr>
            <a:spLocks noGrp="1"/>
          </p:cNvSpPr>
          <p:nvPr>
            <p:ph type="sldNum" sz="quarter" idx="12"/>
          </p:nvPr>
        </p:nvSpPr>
        <p:spPr>
          <a:noFill/>
        </p:spPr>
        <p:txBody>
          <a:bodyPr>
            <a:no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en-US" sz="12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9" name="Rectangle 3"/>
          <p:cNvSpPr txBox="1">
            <a:spLocks noChangeArrowheads="1"/>
          </p:cNvSpPr>
          <p:nvPr/>
        </p:nvSpPr>
        <p:spPr bwMode="auto">
          <a:xfrm>
            <a:off x="107504" y="0"/>
            <a:ext cx="8650163" cy="8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S PGothic" panose="020B0600070205080204" pitchFamily="34" charset="-128"/>
                <a:cs typeface="+mj-cs"/>
              </a:defRPr>
            </a:lvl1pPr>
            <a:lvl2pPr algn="ctr" rtl="0" eaLnBrk="0" fontAlgn="base" hangingPunct="0">
              <a:spcBef>
                <a:spcPct val="0"/>
              </a:spcBef>
              <a:spcAft>
                <a:spcPct val="0"/>
              </a:spcAft>
              <a:defRPr sz="3600" b="1">
                <a:solidFill>
                  <a:schemeClr val="accent2"/>
                </a:solidFill>
                <a:latin typeface="Arial" pitchFamily="-108" charset="0"/>
                <a:ea typeface="MS PGothic" panose="020B0600070205080204" pitchFamily="34" charset="-128"/>
              </a:defRPr>
            </a:lvl2pPr>
            <a:lvl3pPr algn="ctr" rtl="0" eaLnBrk="0" fontAlgn="base" hangingPunct="0">
              <a:spcBef>
                <a:spcPct val="0"/>
              </a:spcBef>
              <a:spcAft>
                <a:spcPct val="0"/>
              </a:spcAft>
              <a:defRPr sz="3600" b="1">
                <a:solidFill>
                  <a:schemeClr val="accent2"/>
                </a:solidFill>
                <a:latin typeface="Arial" pitchFamily="-108" charset="0"/>
                <a:ea typeface="MS PGothic" panose="020B0600070205080204" pitchFamily="34" charset="-128"/>
              </a:defRPr>
            </a:lvl3pPr>
            <a:lvl4pPr algn="ctr" rtl="0" eaLnBrk="0" fontAlgn="base" hangingPunct="0">
              <a:spcBef>
                <a:spcPct val="0"/>
              </a:spcBef>
              <a:spcAft>
                <a:spcPct val="0"/>
              </a:spcAft>
              <a:defRPr sz="3600" b="1">
                <a:solidFill>
                  <a:schemeClr val="accent2"/>
                </a:solidFill>
                <a:latin typeface="Arial" pitchFamily="-108" charset="0"/>
                <a:ea typeface="MS PGothic" panose="020B0600070205080204" pitchFamily="34" charset="-128"/>
              </a:defRPr>
            </a:lvl4pPr>
            <a:lvl5pPr algn="ctr" rtl="0" eaLnBrk="0" fontAlgn="base" hangingPunct="0">
              <a:spcBef>
                <a:spcPct val="0"/>
              </a:spcBef>
              <a:spcAft>
                <a:spcPct val="0"/>
              </a:spcAft>
              <a:defRPr sz="3600" b="1">
                <a:solidFill>
                  <a:schemeClr val="accent2"/>
                </a:solidFill>
                <a:latin typeface="Arial" pitchFamily="-108" charset="0"/>
                <a:ea typeface="MS PGothic" panose="020B0600070205080204" pitchFamily="34" charset="-128"/>
              </a:defRPr>
            </a:lvl5pPr>
            <a:lvl6pPr marL="457200" algn="ctr" rtl="0" fontAlgn="base">
              <a:spcBef>
                <a:spcPct val="0"/>
              </a:spcBef>
              <a:spcAft>
                <a:spcPct val="0"/>
              </a:spcAft>
              <a:defRPr sz="3600" b="1">
                <a:solidFill>
                  <a:schemeClr val="accent2"/>
                </a:solidFill>
                <a:latin typeface="Arial" pitchFamily="-108" charset="0"/>
              </a:defRPr>
            </a:lvl6pPr>
            <a:lvl7pPr marL="914400" algn="ctr" rtl="0" fontAlgn="base">
              <a:spcBef>
                <a:spcPct val="0"/>
              </a:spcBef>
              <a:spcAft>
                <a:spcPct val="0"/>
              </a:spcAft>
              <a:defRPr sz="3600" b="1">
                <a:solidFill>
                  <a:schemeClr val="accent2"/>
                </a:solidFill>
                <a:latin typeface="Arial" pitchFamily="-108" charset="0"/>
              </a:defRPr>
            </a:lvl7pPr>
            <a:lvl8pPr marL="1371600" algn="ctr" rtl="0" fontAlgn="base">
              <a:spcBef>
                <a:spcPct val="0"/>
              </a:spcBef>
              <a:spcAft>
                <a:spcPct val="0"/>
              </a:spcAft>
              <a:defRPr sz="3600" b="1">
                <a:solidFill>
                  <a:schemeClr val="accent2"/>
                </a:solidFill>
                <a:latin typeface="Arial" pitchFamily="-108" charset="0"/>
              </a:defRPr>
            </a:lvl8pPr>
            <a:lvl9pPr marL="1828800" algn="ctr" rtl="0" fontAlgn="base">
              <a:spcBef>
                <a:spcPct val="0"/>
              </a:spcBef>
              <a:spcAft>
                <a:spcPct val="0"/>
              </a:spcAft>
              <a:defRPr sz="3600" b="1">
                <a:solidFill>
                  <a:schemeClr val="accent2"/>
                </a:solidFill>
                <a:latin typeface="Arial" pitchFamily="-10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3600" b="0" i="0" u="none" strike="noStrike" kern="0" cap="none" spc="0" normalizeH="0" baseline="0" noProof="1">
                <a:ln>
                  <a:noFill/>
                </a:ln>
                <a:solidFill>
                  <a:srgbClr val="233438"/>
                </a:solidFill>
                <a:effectLst/>
                <a:uLnTx/>
                <a:uFillTx/>
                <a:latin typeface="Corbel" panose="020B0503020204020204"/>
                <a:ea typeface="MS PGothic" panose="020B0600070205080204" pitchFamily="34" charset="-128"/>
                <a:cs typeface="+mj-cs"/>
                <a:sym typeface="Symbol" panose="05050102010706020507" pitchFamily="18" charset="2"/>
              </a:rPr>
            </a:br>
            <a:r>
              <a:rPr kumimoji="0" lang="en-US" altLang="en-US" sz="3600" b="0" i="0" u="none" strike="noStrike" kern="0" cap="none" spc="0" normalizeH="0" baseline="0" noProof="1">
                <a:ln>
                  <a:noFill/>
                </a:ln>
                <a:solidFill>
                  <a:srgbClr val="233438"/>
                </a:solidFill>
                <a:effectLst/>
                <a:uLnTx/>
                <a:uFillTx/>
                <a:latin typeface="Corbel" panose="020B0503020204020204"/>
                <a:ea typeface="MS PGothic" panose="020B0600070205080204" pitchFamily="34" charset="-128"/>
                <a:cs typeface="+mj-cs"/>
                <a:sym typeface="Symbol" panose="05050102010706020507" pitchFamily="18" charset="2"/>
              </a:rPr>
              <a:t></a:t>
            </a:r>
            <a:r>
              <a:rPr kumimoji="0" lang="en-US" altLang="en-US" sz="3600" b="0" i="0" u="none" strike="noStrike" kern="0" cap="none" spc="0" normalizeH="0" baseline="0" noProof="1">
                <a:ln>
                  <a:noFill/>
                </a:ln>
                <a:solidFill>
                  <a:srgbClr val="233438"/>
                </a:solidFill>
                <a:effectLst/>
                <a:uLnTx/>
                <a:uFillTx/>
                <a:latin typeface="Corbel" panose="020B0503020204020204"/>
                <a:ea typeface="MS PGothic" panose="020B0600070205080204" pitchFamily="34" charset="-128"/>
                <a:cs typeface="+mj-cs"/>
              </a:rPr>
              <a:t> - lactames* : comment optimiser la dose ?</a:t>
            </a:r>
            <a:br>
              <a:rPr kumimoji="0" lang="en-US" altLang="en-US" sz="3600" b="0" i="0" u="none" strike="noStrike" kern="0" cap="none" spc="0" normalizeH="0" baseline="0" noProof="1">
                <a:ln>
                  <a:noFill/>
                </a:ln>
                <a:solidFill>
                  <a:srgbClr val="233438"/>
                </a:solidFill>
                <a:effectLst/>
                <a:uLnTx/>
                <a:uFillTx/>
                <a:latin typeface="Corbel" panose="020B0503020204020204"/>
                <a:ea typeface="MS PGothic" panose="020B0600070205080204" pitchFamily="34" charset="-128"/>
                <a:cs typeface="+mj-cs"/>
              </a:rPr>
            </a:br>
            <a:r>
              <a:rPr kumimoji="0" lang="en-US" altLang="en-US" sz="3600" b="0" i="0" u="none" strike="noStrike" kern="0" cap="none" spc="0" normalizeH="0" baseline="0" noProof="1">
                <a:ln>
                  <a:noFill/>
                </a:ln>
                <a:solidFill>
                  <a:srgbClr val="233438"/>
                </a:solidFill>
                <a:effectLst/>
                <a:uLnTx/>
                <a:uFillTx/>
                <a:latin typeface="Corbel" panose="020B0503020204020204"/>
                <a:ea typeface="MS PGothic" panose="020B0600070205080204" pitchFamily="34" charset="-128"/>
                <a:cs typeface="+mj-cs"/>
              </a:rPr>
              <a:t>Un exemple …</a:t>
            </a:r>
          </a:p>
        </p:txBody>
      </p:sp>
      <p:sp>
        <p:nvSpPr>
          <p:cNvPr id="40" name="TextBox 39"/>
          <p:cNvSpPr txBox="1"/>
          <p:nvPr/>
        </p:nvSpPr>
        <p:spPr>
          <a:xfrm>
            <a:off x="6516216" y="908720"/>
            <a:ext cx="2467342" cy="923330"/>
          </a:xfrm>
          <a:prstGeom prst="rect">
            <a:avLst/>
          </a:prstGeom>
          <a:solidFill>
            <a:srgbClr val="FF00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Pour </a:t>
            </a:r>
            <a:r>
              <a:rPr kumimoji="0" lang="en-US" sz="1800" b="0" i="0" u="none" strike="noStrike" kern="1200" cap="none" spc="0" normalizeH="0" baseline="0" noProof="0" dirty="0" err="1">
                <a:ln>
                  <a:noFill/>
                </a:ln>
                <a:solidFill>
                  <a:prstClr val="white"/>
                </a:solidFill>
                <a:effectLst/>
                <a:uLnTx/>
                <a:uFillTx/>
                <a:latin typeface="Corbel" panose="020B0503020204020204"/>
                <a:ea typeface="+mn-ea"/>
                <a:cs typeface="+mn-cs"/>
              </a:rPr>
              <a:t>optimiser</a:t>
            </a: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 </a:t>
            </a:r>
            <a:b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b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le temps </a:t>
            </a:r>
            <a:r>
              <a:rPr kumimoji="0" lang="en-US" sz="1800" b="0" i="0" u="none" strike="noStrike" kern="1200" cap="none" spc="0" normalizeH="0" baseline="0" noProof="0" dirty="0" err="1">
                <a:ln>
                  <a:noFill/>
                </a:ln>
                <a:solidFill>
                  <a:prstClr val="white"/>
                </a:solidFill>
                <a:effectLst/>
                <a:uLnTx/>
                <a:uFillTx/>
                <a:latin typeface="Corbel" panose="020B0503020204020204"/>
                <a:ea typeface="+mn-ea"/>
                <a:cs typeface="+mn-cs"/>
              </a:rPr>
              <a:t>d’exposition</a:t>
            </a: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 </a:t>
            </a:r>
            <a:b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br>
            <a:r>
              <a:rPr kumimoji="0" lang="en-US" sz="1800" b="0" i="0" u="none" strike="noStrike" kern="1200" cap="none" spc="0" normalizeH="0" baseline="0" noProof="0" dirty="0" err="1">
                <a:ln>
                  <a:noFill/>
                </a:ln>
                <a:solidFill>
                  <a:prstClr val="white"/>
                </a:solidFill>
                <a:effectLst/>
                <a:uLnTx/>
                <a:uFillTx/>
                <a:latin typeface="Corbel" panose="020B0503020204020204"/>
                <a:ea typeface="+mn-ea"/>
                <a:cs typeface="+mn-cs"/>
              </a:rPr>
              <a:t>fractionner</a:t>
            </a: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 la dose!</a:t>
            </a:r>
          </a:p>
        </p:txBody>
      </p:sp>
    </p:spTree>
    <p:extLst>
      <p:ext uri="{BB962C8B-B14F-4D97-AF65-F5344CB8AC3E}">
        <p14:creationId xmlns:p14="http://schemas.microsoft.com/office/powerpoint/2010/main" val="3117291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38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37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8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38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8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380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38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utoUpdateAnimBg="0"/>
      <p:bldP spid="33808" grpId="0" animBg="1"/>
      <p:bldP spid="33809" grpId="0" animBg="1"/>
      <p:bldP spid="33810"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697144" cy="706090"/>
          </a:xfrm>
        </p:spPr>
        <p:txBody>
          <a:bodyPr>
            <a:normAutofit/>
          </a:bodyPr>
          <a:lstStyle/>
          <a:p>
            <a:r>
              <a:rPr lang="fr-BE" sz="3600" dirty="0">
                <a:solidFill>
                  <a:schemeClr val="tx1"/>
                </a:solidFill>
              </a:rPr>
              <a:t>Un exemple réel: l’amoxicilline orale</a:t>
            </a:r>
          </a:p>
        </p:txBody>
      </p:sp>
      <p:sp>
        <p:nvSpPr>
          <p:cNvPr id="12" name="Rectangle 11"/>
          <p:cNvSpPr/>
          <p:nvPr/>
        </p:nvSpPr>
        <p:spPr bwMode="auto">
          <a:xfrm>
            <a:off x="4253163" y="2101410"/>
            <a:ext cx="288032"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108" charset="0"/>
              <a:ea typeface="+mn-ea"/>
              <a:cs typeface="+mn-cs"/>
            </a:endParaRPr>
          </a:p>
        </p:txBody>
      </p:sp>
      <p:graphicFrame>
        <p:nvGraphicFramePr>
          <p:cNvPr id="3" name="Object 2"/>
          <p:cNvGraphicFramePr>
            <a:graphicFrameLocks noChangeAspect="1"/>
          </p:cNvGraphicFramePr>
          <p:nvPr/>
        </p:nvGraphicFramePr>
        <p:xfrm>
          <a:off x="107504" y="1628800"/>
          <a:ext cx="5430838" cy="4008438"/>
        </p:xfrm>
        <a:graphic>
          <a:graphicData uri="http://schemas.openxmlformats.org/presentationml/2006/ole">
            <mc:AlternateContent xmlns:mc="http://schemas.openxmlformats.org/markup-compatibility/2006">
              <mc:Choice xmlns:v="urn:schemas-microsoft-com:vml" Requires="v">
                <p:oleObj spid="_x0000_s5132" name="Prism 8" r:id="rId3" imgW="5838480" imgH="4311360" progId="Prism8.Document">
                  <p:embed/>
                </p:oleObj>
              </mc:Choice>
              <mc:Fallback>
                <p:oleObj name="Prism 8" r:id="rId3" imgW="5838480" imgH="4311360" progId="Prism8.Document">
                  <p:embed/>
                  <p:pic>
                    <p:nvPicPr>
                      <p:cNvPr id="3" name="Object 2"/>
                      <p:cNvPicPr/>
                      <p:nvPr/>
                    </p:nvPicPr>
                    <p:blipFill>
                      <a:blip r:embed="rId4"/>
                      <a:stretch>
                        <a:fillRect/>
                      </a:stretch>
                    </p:blipFill>
                    <p:spPr>
                      <a:xfrm>
                        <a:off x="107504" y="1628800"/>
                        <a:ext cx="5430838" cy="4008438"/>
                      </a:xfrm>
                      <a:prstGeom prst="rect">
                        <a:avLst/>
                      </a:prstGeom>
                    </p:spPr>
                  </p:pic>
                </p:oleObj>
              </mc:Fallback>
            </mc:AlternateContent>
          </a:graphicData>
        </a:graphic>
      </p:graphicFrame>
      <p:sp>
        <p:nvSpPr>
          <p:cNvPr id="11" name="TextBox 10"/>
          <p:cNvSpPr txBox="1"/>
          <p:nvPr/>
        </p:nvSpPr>
        <p:spPr>
          <a:xfrm>
            <a:off x="3419872" y="3789040"/>
            <a:ext cx="9941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orbel" panose="020B0503020204020204"/>
                <a:ea typeface="+mn-ea"/>
                <a:cs typeface="+mn-cs"/>
              </a:rPr>
              <a:t>CMI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orbel" panose="020B0503020204020204"/>
                <a:ea typeface="+mn-ea"/>
                <a:cs typeface="+mn-cs"/>
              </a:rPr>
              <a:t>CMI=0.5</a:t>
            </a:r>
          </a:p>
        </p:txBody>
      </p:sp>
      <p:sp>
        <p:nvSpPr>
          <p:cNvPr id="13" name="TextBox 12"/>
          <p:cNvSpPr txBox="1"/>
          <p:nvPr/>
        </p:nvSpPr>
        <p:spPr>
          <a:xfrm>
            <a:off x="768451" y="6093296"/>
            <a:ext cx="747595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Corbel" panose="020B0503020204020204"/>
                <a:ea typeface="+mn-ea"/>
                <a:cs typeface="+mn-cs"/>
              </a:rPr>
              <a:t>Une</a:t>
            </a:r>
            <a:r>
              <a:rPr kumimoji="0" lang="en-US" sz="2000" b="0" i="0" u="none" strike="noStrike" kern="1200" cap="none" spc="0" normalizeH="0" baseline="0" noProof="0" dirty="0">
                <a:ln>
                  <a:noFill/>
                </a:ln>
                <a:solidFill>
                  <a:srgbClr val="FF0000"/>
                </a:solidFill>
                <a:effectLst/>
                <a:uLnTx/>
                <a:uFillTx/>
                <a:latin typeface="Corbel" panose="020B0503020204020204"/>
                <a:ea typeface="+mn-ea"/>
                <a:cs typeface="+mn-cs"/>
              </a:rPr>
              <a:t> administration/ jour ne </a:t>
            </a:r>
            <a:r>
              <a:rPr kumimoji="0" lang="en-US" sz="2000" b="0" i="0" u="none" strike="noStrike" kern="1200" cap="none" spc="0" normalizeH="0" baseline="0" noProof="0" dirty="0" err="1">
                <a:ln>
                  <a:noFill/>
                </a:ln>
                <a:solidFill>
                  <a:srgbClr val="FF0000"/>
                </a:solidFill>
                <a:effectLst/>
                <a:uLnTx/>
                <a:uFillTx/>
                <a:latin typeface="Corbel" panose="020B0503020204020204"/>
                <a:ea typeface="+mn-ea"/>
                <a:cs typeface="+mn-cs"/>
              </a:rPr>
              <a:t>permet</a:t>
            </a:r>
            <a:r>
              <a:rPr kumimoji="0" lang="en-US" sz="2000" b="0" i="0" u="none" strike="noStrike" kern="1200" cap="none" spc="0" normalizeH="0" baseline="0" noProof="0" dirty="0">
                <a:ln>
                  <a:noFill/>
                </a:ln>
                <a:solidFill>
                  <a:srgbClr val="FF0000"/>
                </a:solidFill>
                <a:effectLst/>
                <a:uLnTx/>
                <a:uFillTx/>
                <a:latin typeface="Corbel" panose="020B0503020204020204"/>
                <a:ea typeface="+mn-ea"/>
                <a:cs typeface="+mn-cs"/>
              </a:rPr>
              <a:t> pas </a:t>
            </a:r>
            <a:r>
              <a:rPr kumimoji="0" lang="en-US" sz="2000" b="0" i="0" u="none" strike="noStrike" kern="1200" cap="none" spc="0" normalizeH="0" baseline="0" noProof="0" dirty="0" err="1">
                <a:ln>
                  <a:noFill/>
                </a:ln>
                <a:solidFill>
                  <a:srgbClr val="FF0000"/>
                </a:solidFill>
                <a:effectLst/>
                <a:uLnTx/>
                <a:uFillTx/>
                <a:latin typeface="Corbel" panose="020B0503020204020204"/>
                <a:ea typeface="+mn-ea"/>
                <a:cs typeface="+mn-cs"/>
              </a:rPr>
              <a:t>d’atteindre</a:t>
            </a:r>
            <a:r>
              <a:rPr kumimoji="0" lang="en-US" sz="2000" b="0" i="0" u="none" strike="noStrike" kern="1200" cap="none" spc="0" normalizeH="0" baseline="0" noProof="0" dirty="0">
                <a:ln>
                  <a:noFill/>
                </a:ln>
                <a:solidFill>
                  <a:srgbClr val="FF0000"/>
                </a:solidFill>
                <a:effectLst/>
                <a:uLnTx/>
                <a:uFillTx/>
                <a:latin typeface="Corbel" panose="020B0503020204020204"/>
                <a:ea typeface="+mn-ea"/>
                <a:cs typeface="+mn-cs"/>
              </a:rPr>
              <a:t> les </a:t>
            </a:r>
            <a:r>
              <a:rPr kumimoji="0" lang="en-US" sz="2000" b="0" i="0" u="none" strike="noStrike" kern="1200" cap="none" spc="0" normalizeH="0" baseline="0" noProof="0" dirty="0" err="1">
                <a:ln>
                  <a:noFill/>
                </a:ln>
                <a:solidFill>
                  <a:srgbClr val="FF0000"/>
                </a:solidFill>
                <a:effectLst/>
                <a:uLnTx/>
                <a:uFillTx/>
                <a:latin typeface="Corbel" panose="020B0503020204020204"/>
                <a:ea typeface="+mn-ea"/>
                <a:cs typeface="+mn-cs"/>
              </a:rPr>
              <a:t>objectifs</a:t>
            </a:r>
            <a:r>
              <a:rPr kumimoji="0" lang="en-US" sz="2000" b="0" i="0" u="none" strike="noStrike" kern="1200" cap="none" spc="0" normalizeH="0" baseline="0" noProof="0" dirty="0">
                <a:ln>
                  <a:noFill/>
                </a:ln>
                <a:solidFill>
                  <a:srgbClr val="FF0000"/>
                </a:solidFill>
                <a:effectLst/>
                <a:uLnTx/>
                <a:uFillTx/>
                <a:latin typeface="Corbel" panose="020B0503020204020204"/>
                <a:ea typeface="+mn-ea"/>
                <a:cs typeface="+mn-cs"/>
              </a:rPr>
              <a:t> PD …</a:t>
            </a:r>
          </a:p>
        </p:txBody>
      </p:sp>
    </p:spTree>
    <p:extLst>
      <p:ext uri="{BB962C8B-B14F-4D97-AF65-F5344CB8AC3E}">
        <p14:creationId xmlns:p14="http://schemas.microsoft.com/office/powerpoint/2010/main" val="19629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8" y="188640"/>
            <a:ext cx="8697144" cy="706090"/>
          </a:xfrm>
        </p:spPr>
        <p:txBody>
          <a:bodyPr>
            <a:normAutofit/>
          </a:bodyPr>
          <a:lstStyle/>
          <a:p>
            <a:r>
              <a:rPr lang="fr-BE" sz="3600" dirty="0">
                <a:solidFill>
                  <a:schemeClr val="tx1"/>
                </a:solidFill>
              </a:rPr>
              <a:t>Un exemple réel: l’amoxicilline orale</a:t>
            </a:r>
          </a:p>
        </p:txBody>
      </p:sp>
      <p:sp>
        <p:nvSpPr>
          <p:cNvPr id="12" name="Rectangle 11"/>
          <p:cNvSpPr/>
          <p:nvPr/>
        </p:nvSpPr>
        <p:spPr bwMode="auto">
          <a:xfrm>
            <a:off x="4253163" y="2101410"/>
            <a:ext cx="288032"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108" charset="0"/>
              <a:ea typeface="+mn-ea"/>
              <a:cs typeface="+mn-cs"/>
            </a:endParaRPr>
          </a:p>
        </p:txBody>
      </p:sp>
      <p:graphicFrame>
        <p:nvGraphicFramePr>
          <p:cNvPr id="7" name="Object 6"/>
          <p:cNvGraphicFramePr>
            <a:graphicFrameLocks noChangeAspect="1"/>
          </p:cNvGraphicFramePr>
          <p:nvPr/>
        </p:nvGraphicFramePr>
        <p:xfrm>
          <a:off x="-23813" y="1476375"/>
          <a:ext cx="7335838" cy="3905250"/>
        </p:xfrm>
        <a:graphic>
          <a:graphicData uri="http://schemas.openxmlformats.org/presentationml/2006/ole">
            <mc:AlternateContent xmlns:mc="http://schemas.openxmlformats.org/markup-compatibility/2006">
              <mc:Choice xmlns:v="urn:schemas-microsoft-com:vml" Requires="v">
                <p:oleObj spid="_x0000_s6156" name="Prism 8" r:id="rId3" imgW="7886880" imgH="4197240" progId="Prism8.Document">
                  <p:embed/>
                </p:oleObj>
              </mc:Choice>
              <mc:Fallback>
                <p:oleObj name="Prism 8" r:id="rId3" imgW="7886880" imgH="4197240" progId="Prism8.Document">
                  <p:embed/>
                  <p:pic>
                    <p:nvPicPr>
                      <p:cNvPr id="7" name="Object 6"/>
                      <p:cNvPicPr/>
                      <p:nvPr/>
                    </p:nvPicPr>
                    <p:blipFill>
                      <a:blip r:embed="rId4"/>
                      <a:stretch>
                        <a:fillRect/>
                      </a:stretch>
                    </p:blipFill>
                    <p:spPr>
                      <a:xfrm>
                        <a:off x="-23813" y="1476375"/>
                        <a:ext cx="7335838" cy="3905250"/>
                      </a:xfrm>
                      <a:prstGeom prst="rect">
                        <a:avLst/>
                      </a:prstGeom>
                    </p:spPr>
                  </p:pic>
                </p:oleObj>
              </mc:Fallback>
            </mc:AlternateContent>
          </a:graphicData>
        </a:graphic>
      </p:graphicFrame>
      <p:sp>
        <p:nvSpPr>
          <p:cNvPr id="19" name="TextBox 18"/>
          <p:cNvSpPr txBox="1"/>
          <p:nvPr/>
        </p:nvSpPr>
        <p:spPr>
          <a:xfrm>
            <a:off x="611560" y="5889466"/>
            <a:ext cx="788632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Corbel" panose="020B0503020204020204"/>
                <a:ea typeface="+mn-ea"/>
                <a:cs typeface="+mn-cs"/>
              </a:rPr>
              <a:t>Deux</a:t>
            </a:r>
            <a:r>
              <a:rPr kumimoji="0" lang="en-US" sz="2000" b="0" i="0" u="none" strike="noStrike" kern="1200" cap="none" spc="0" normalizeH="0" baseline="0" noProof="0" dirty="0">
                <a:ln>
                  <a:noFill/>
                </a:ln>
                <a:solidFill>
                  <a:srgbClr val="FF0000"/>
                </a:solidFill>
                <a:effectLst/>
                <a:uLnTx/>
                <a:uFillTx/>
                <a:latin typeface="Corbel" panose="020B0503020204020204"/>
                <a:ea typeface="+mn-ea"/>
                <a:cs typeface="+mn-cs"/>
              </a:rPr>
              <a:t> administrations/ jour </a:t>
            </a:r>
            <a:r>
              <a:rPr kumimoji="0" lang="en-US" sz="2000" b="0" i="0" u="none" strike="noStrike" kern="1200" cap="none" spc="0" normalizeH="0" baseline="0" noProof="0" dirty="0" err="1">
                <a:ln>
                  <a:noFill/>
                </a:ln>
                <a:solidFill>
                  <a:srgbClr val="FF0000"/>
                </a:solidFill>
                <a:effectLst/>
                <a:uLnTx/>
                <a:uFillTx/>
                <a:latin typeface="Corbel" panose="020B0503020204020204"/>
                <a:ea typeface="+mn-ea"/>
                <a:cs typeface="+mn-cs"/>
              </a:rPr>
              <a:t>permettent</a:t>
            </a:r>
            <a:r>
              <a:rPr kumimoji="0" lang="en-US" sz="2000" b="0" i="0" u="none" strike="noStrike" kern="1200" cap="none" spc="0" normalizeH="0" baseline="0" noProof="0" dirty="0">
                <a:ln>
                  <a:noFill/>
                </a:ln>
                <a:solidFill>
                  <a:srgbClr val="FF0000"/>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srgbClr val="FF0000"/>
                </a:solidFill>
                <a:effectLst/>
                <a:uLnTx/>
                <a:uFillTx/>
                <a:latin typeface="Corbel" panose="020B0503020204020204"/>
                <a:ea typeface="+mn-ea"/>
                <a:cs typeface="+mn-cs"/>
              </a:rPr>
              <a:t>d’atteindre</a:t>
            </a:r>
            <a:r>
              <a:rPr kumimoji="0" lang="en-US" sz="2000" b="0" i="0" u="none" strike="noStrike" kern="1200" cap="none" spc="0" normalizeH="0" baseline="0" noProof="0" dirty="0">
                <a:ln>
                  <a:noFill/>
                </a:ln>
                <a:solidFill>
                  <a:srgbClr val="FF0000"/>
                </a:solidFill>
                <a:effectLst/>
                <a:uLnTx/>
                <a:uFillTx/>
                <a:latin typeface="Corbel" panose="020B0503020204020204"/>
                <a:ea typeface="+mn-ea"/>
                <a:cs typeface="+mn-cs"/>
              </a:rPr>
              <a:t> les </a:t>
            </a:r>
            <a:r>
              <a:rPr kumimoji="0" lang="en-US" sz="2000" b="0" i="0" u="none" strike="noStrike" kern="1200" cap="none" spc="0" normalizeH="0" baseline="0" noProof="0" dirty="0" err="1">
                <a:ln>
                  <a:noFill/>
                </a:ln>
                <a:solidFill>
                  <a:srgbClr val="FF0000"/>
                </a:solidFill>
                <a:effectLst/>
                <a:uLnTx/>
                <a:uFillTx/>
                <a:latin typeface="Corbel" panose="020B0503020204020204"/>
                <a:ea typeface="+mn-ea"/>
                <a:cs typeface="+mn-cs"/>
              </a:rPr>
              <a:t>objectifs</a:t>
            </a:r>
            <a:r>
              <a:rPr kumimoji="0" lang="en-US" sz="2000" b="0" i="0" u="none" strike="noStrike" kern="1200" cap="none" spc="0" normalizeH="0" baseline="0" noProof="0" dirty="0">
                <a:ln>
                  <a:noFill/>
                </a:ln>
                <a:solidFill>
                  <a:srgbClr val="FF0000"/>
                </a:solidFill>
                <a:effectLst/>
                <a:uLnTx/>
                <a:uFillTx/>
                <a:latin typeface="Corbel" panose="020B0503020204020204"/>
                <a:ea typeface="+mn-ea"/>
                <a:cs typeface="+mn-cs"/>
              </a:rPr>
              <a:t> PD [40%]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orbel" panose="020B0503020204020204"/>
                <a:ea typeface="+mn-ea"/>
                <a:cs typeface="+mn-cs"/>
              </a:rPr>
              <a:t>avec </a:t>
            </a:r>
            <a:r>
              <a:rPr kumimoji="0" lang="en-US" sz="2000" b="0" i="0" u="none" strike="noStrike" kern="1200" cap="none" spc="0" normalizeH="0" baseline="0" noProof="0" dirty="0" err="1">
                <a:ln>
                  <a:noFill/>
                </a:ln>
                <a:solidFill>
                  <a:srgbClr val="FF0000"/>
                </a:solidFill>
                <a:effectLst/>
                <a:uLnTx/>
                <a:uFillTx/>
                <a:latin typeface="Corbel" panose="020B0503020204020204"/>
                <a:ea typeface="+mn-ea"/>
                <a:cs typeface="+mn-cs"/>
              </a:rPr>
              <a:t>une</a:t>
            </a:r>
            <a:r>
              <a:rPr kumimoji="0" lang="en-US" sz="2000" b="0" i="0" u="none" strike="noStrike" kern="1200" cap="none" spc="0" normalizeH="0" baseline="0" noProof="0" dirty="0">
                <a:ln>
                  <a:noFill/>
                </a:ln>
                <a:solidFill>
                  <a:srgbClr val="FF0000"/>
                </a:solidFill>
                <a:effectLst/>
                <a:uLnTx/>
                <a:uFillTx/>
                <a:latin typeface="Corbel" panose="020B0503020204020204"/>
                <a:ea typeface="+mn-ea"/>
                <a:cs typeface="+mn-cs"/>
              </a:rPr>
              <a:t> dose </a:t>
            </a:r>
            <a:r>
              <a:rPr kumimoji="0" lang="en-US" sz="2000" b="0" i="0" u="none" strike="noStrike" kern="1200" cap="none" spc="0" normalizeH="0" baseline="0" noProof="0" dirty="0" err="1">
                <a:ln>
                  <a:noFill/>
                </a:ln>
                <a:solidFill>
                  <a:srgbClr val="FF0000"/>
                </a:solidFill>
                <a:effectLst/>
                <a:uLnTx/>
                <a:uFillTx/>
                <a:latin typeface="Corbel" panose="020B0503020204020204"/>
                <a:ea typeface="+mn-ea"/>
                <a:cs typeface="+mn-cs"/>
              </a:rPr>
              <a:t>unitaire</a:t>
            </a:r>
            <a:r>
              <a:rPr kumimoji="0" lang="en-US" sz="2000" b="0" i="0" u="none" strike="noStrike" kern="1200" cap="none" spc="0" normalizeH="0" baseline="0" noProof="0" dirty="0">
                <a:ln>
                  <a:noFill/>
                </a:ln>
                <a:solidFill>
                  <a:srgbClr val="FF0000"/>
                </a:solidFill>
                <a:effectLst/>
                <a:uLnTx/>
                <a:uFillTx/>
                <a:latin typeface="Corbel" panose="020B0503020204020204"/>
                <a:ea typeface="+mn-ea"/>
                <a:cs typeface="+mn-cs"/>
              </a:rPr>
              <a:t> de 875 mg </a:t>
            </a:r>
            <a:r>
              <a:rPr kumimoji="0" lang="en-US" sz="2000" b="0" i="0" u="none" strike="noStrike" kern="1200" cap="none" spc="0" normalizeH="0" baseline="0" noProof="0" dirty="0" err="1">
                <a:ln>
                  <a:noFill/>
                </a:ln>
                <a:solidFill>
                  <a:srgbClr val="FF0000"/>
                </a:solidFill>
                <a:effectLst/>
                <a:uLnTx/>
                <a:uFillTx/>
                <a:latin typeface="Corbel" panose="020B0503020204020204"/>
                <a:ea typeface="+mn-ea"/>
                <a:cs typeface="+mn-cs"/>
              </a:rPr>
              <a:t>ou</a:t>
            </a:r>
            <a:r>
              <a:rPr kumimoji="0" lang="en-US" sz="2000" b="0" i="0" u="none" strike="noStrike" kern="1200" cap="none" spc="0" normalizeH="0" baseline="0" noProof="0" dirty="0">
                <a:ln>
                  <a:noFill/>
                </a:ln>
                <a:solidFill>
                  <a:srgbClr val="FF0000"/>
                </a:solidFill>
                <a:effectLst/>
                <a:uLnTx/>
                <a:uFillTx/>
                <a:latin typeface="Corbel" panose="020B0503020204020204"/>
                <a:ea typeface="+mn-ea"/>
                <a:cs typeface="+mn-cs"/>
              </a:rPr>
              <a:t> plus</a:t>
            </a:r>
          </a:p>
        </p:txBody>
      </p:sp>
      <p:sp>
        <p:nvSpPr>
          <p:cNvPr id="10" name="TextBox 9"/>
          <p:cNvSpPr txBox="1"/>
          <p:nvPr/>
        </p:nvSpPr>
        <p:spPr>
          <a:xfrm>
            <a:off x="5940152" y="3573016"/>
            <a:ext cx="9941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orbel" panose="020B0503020204020204"/>
                <a:ea typeface="+mn-ea"/>
                <a:cs typeface="+mn-cs"/>
              </a:rPr>
              <a:t>CMI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orbel" panose="020B0503020204020204"/>
                <a:ea typeface="+mn-ea"/>
                <a:cs typeface="+mn-cs"/>
              </a:rPr>
              <a:t>CMI=0.5</a:t>
            </a:r>
          </a:p>
        </p:txBody>
      </p:sp>
    </p:spTree>
    <p:extLst>
      <p:ext uri="{BB962C8B-B14F-4D97-AF65-F5344CB8AC3E}">
        <p14:creationId xmlns:p14="http://schemas.microsoft.com/office/powerpoint/2010/main" val="390457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8" y="12427"/>
            <a:ext cx="8697144" cy="706090"/>
          </a:xfrm>
        </p:spPr>
        <p:txBody>
          <a:bodyPr>
            <a:normAutofit/>
          </a:bodyPr>
          <a:lstStyle/>
          <a:p>
            <a:r>
              <a:rPr lang="fr-BE" sz="3600" dirty="0">
                <a:solidFill>
                  <a:schemeClr val="tx1"/>
                </a:solidFill>
              </a:rPr>
              <a:t>Un exemple réel: l’amoxicilline orale</a:t>
            </a:r>
          </a:p>
        </p:txBody>
      </p:sp>
      <p:sp>
        <p:nvSpPr>
          <p:cNvPr id="12" name="Rectangle 11"/>
          <p:cNvSpPr/>
          <p:nvPr/>
        </p:nvSpPr>
        <p:spPr bwMode="auto">
          <a:xfrm>
            <a:off x="4253163" y="2101410"/>
            <a:ext cx="288032"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108" charset="0"/>
              <a:ea typeface="+mn-ea"/>
              <a:cs typeface="+mn-cs"/>
            </a:endParaRPr>
          </a:p>
        </p:txBody>
      </p:sp>
      <p:graphicFrame>
        <p:nvGraphicFramePr>
          <p:cNvPr id="3" name="Object 2"/>
          <p:cNvGraphicFramePr>
            <a:graphicFrameLocks noChangeAspect="1"/>
          </p:cNvGraphicFramePr>
          <p:nvPr/>
        </p:nvGraphicFramePr>
        <p:xfrm>
          <a:off x="0" y="1390650"/>
          <a:ext cx="7896226" cy="4076700"/>
        </p:xfrm>
        <a:graphic>
          <a:graphicData uri="http://schemas.openxmlformats.org/presentationml/2006/ole">
            <mc:AlternateContent xmlns:mc="http://schemas.openxmlformats.org/markup-compatibility/2006">
              <mc:Choice xmlns:v="urn:schemas-microsoft-com:vml" Requires="v">
                <p:oleObj spid="_x0000_s7180" name="Prism 8" r:id="rId3" imgW="8481240" imgH="4187880" progId="Prism8.Document">
                  <p:embed/>
                </p:oleObj>
              </mc:Choice>
              <mc:Fallback>
                <p:oleObj name="Prism 8" r:id="rId3" imgW="8481240" imgH="4187880" progId="Prism8.Document">
                  <p:embed/>
                  <p:pic>
                    <p:nvPicPr>
                      <p:cNvPr id="3" name="Object 2"/>
                      <p:cNvPicPr/>
                      <p:nvPr/>
                    </p:nvPicPr>
                    <p:blipFill>
                      <a:blip r:embed="rId4"/>
                      <a:stretch>
                        <a:fillRect/>
                      </a:stretch>
                    </p:blipFill>
                    <p:spPr>
                      <a:xfrm>
                        <a:off x="0" y="1390650"/>
                        <a:ext cx="7896226" cy="4076700"/>
                      </a:xfrm>
                      <a:prstGeom prst="rect">
                        <a:avLst/>
                      </a:prstGeom>
                    </p:spPr>
                  </p:pic>
                </p:oleObj>
              </mc:Fallback>
            </mc:AlternateContent>
          </a:graphicData>
        </a:graphic>
      </p:graphicFrame>
      <p:sp>
        <p:nvSpPr>
          <p:cNvPr id="23" name="TextBox 22"/>
          <p:cNvSpPr txBox="1"/>
          <p:nvPr/>
        </p:nvSpPr>
        <p:spPr>
          <a:xfrm>
            <a:off x="395536" y="5661248"/>
            <a:ext cx="8259569" cy="1015663"/>
          </a:xfrm>
          <a:prstGeom prst="rect">
            <a:avLst/>
          </a:prstGeom>
          <a:noFill/>
          <a:ln>
            <a:solidFill>
              <a:srgbClr val="01674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a:ln>
                  <a:noFill/>
                </a:ln>
                <a:solidFill>
                  <a:srgbClr val="016742"/>
                </a:solidFill>
                <a:effectLst/>
                <a:uLnTx/>
                <a:uFillTx/>
                <a:latin typeface="Corbel" panose="020B0503020204020204"/>
                <a:ea typeface="+mn-ea"/>
                <a:cs typeface="+mn-cs"/>
              </a:rPr>
              <a:t>Trois administrations/ jour permettent d’atteindre les objectifs PD [80-100%]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2000" b="0" i="0" u="none" strike="noStrike" kern="1200" cap="none" spc="0" normalizeH="0" baseline="0" noProof="0" dirty="0">
                <a:ln>
                  <a:noFill/>
                </a:ln>
                <a:solidFill>
                  <a:srgbClr val="016742"/>
                </a:solidFill>
                <a:effectLst/>
                <a:uLnTx/>
                <a:uFillTx/>
                <a:latin typeface="Corbel" panose="020B0503020204020204"/>
                <a:ea typeface="+mn-ea"/>
                <a:cs typeface="+mn-cs"/>
              </a:rPr>
              <a:t>pour une dose unitaire de 875 mg ou plus (germes sensibles)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2000" b="0" i="0" u="none" strike="noStrike" kern="1200" cap="none" spc="0" normalizeH="0" baseline="0" noProof="0" dirty="0">
                <a:ln>
                  <a:noFill/>
                </a:ln>
                <a:solidFill>
                  <a:srgbClr val="016742"/>
                </a:solidFill>
                <a:effectLst/>
                <a:uLnTx/>
                <a:uFillTx/>
                <a:latin typeface="Corbel" panose="020B0503020204020204"/>
                <a:ea typeface="+mn-ea"/>
                <a:cs typeface="+mn-cs"/>
              </a:rPr>
              <a:t>pour une dose unitaire de 1000 mg ou plus (germes “intermédiaires”)</a:t>
            </a:r>
          </a:p>
        </p:txBody>
      </p:sp>
      <p:sp>
        <p:nvSpPr>
          <p:cNvPr id="7" name="Rectangle 6"/>
          <p:cNvSpPr/>
          <p:nvPr/>
        </p:nvSpPr>
        <p:spPr>
          <a:xfrm>
            <a:off x="5364088" y="2204864"/>
            <a:ext cx="2232248" cy="288032"/>
          </a:xfrm>
          <a:prstGeom prst="rect">
            <a:avLst/>
          </a:prstGeom>
          <a:noFill/>
          <a:ln>
            <a:solidFill>
              <a:srgbClr val="016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TextBox 10"/>
          <p:cNvSpPr txBox="1"/>
          <p:nvPr/>
        </p:nvSpPr>
        <p:spPr>
          <a:xfrm>
            <a:off x="5940152" y="3645024"/>
            <a:ext cx="9941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orbel" panose="020B0503020204020204"/>
                <a:ea typeface="+mn-ea"/>
                <a:cs typeface="+mn-cs"/>
              </a:rPr>
              <a:t>CMI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orbel" panose="020B0503020204020204"/>
                <a:ea typeface="+mn-ea"/>
                <a:cs typeface="+mn-cs"/>
              </a:rPr>
              <a:t>CMI=0.5</a:t>
            </a:r>
          </a:p>
        </p:txBody>
      </p:sp>
    </p:spTree>
    <p:extLst>
      <p:ext uri="{BB962C8B-B14F-4D97-AF65-F5344CB8AC3E}">
        <p14:creationId xmlns:p14="http://schemas.microsoft.com/office/powerpoint/2010/main" val="3986101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8" y="116632"/>
            <a:ext cx="8697144" cy="706090"/>
          </a:xfrm>
        </p:spPr>
        <p:txBody>
          <a:bodyPr>
            <a:normAutofit/>
          </a:bodyPr>
          <a:lstStyle/>
          <a:p>
            <a:r>
              <a:rPr lang="fr-BE" sz="3600" dirty="0">
                <a:solidFill>
                  <a:schemeClr val="tx1"/>
                </a:solidFill>
              </a:rPr>
              <a:t>Résumé pour deux </a:t>
            </a:r>
            <a:r>
              <a:rPr lang="fr-BE" sz="3600" dirty="0">
                <a:solidFill>
                  <a:schemeClr val="tx1"/>
                </a:solidFill>
                <a:sym typeface="Symbol" panose="05050102010706020507" pitchFamily="18" charset="2"/>
              </a:rPr>
              <a:t>-lactames orales</a:t>
            </a:r>
            <a:endParaRPr lang="fr-BE" sz="3600" dirty="0">
              <a:solidFill>
                <a:schemeClr val="tx1"/>
              </a:solidFill>
            </a:endParaRPr>
          </a:p>
        </p:txBody>
      </p:sp>
      <p:sp>
        <p:nvSpPr>
          <p:cNvPr id="6" name="Slide Number Placeholder 5"/>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13ED22-F344-46CF-A08D-5DB8333D545C}" type="slidenum">
              <a:rPr kumimoji="0" lang="en-US" altLang="en-US" sz="1400" b="1"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altLang="en-US" sz="1400" b="1"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8" name="Picture 7"/>
          <p:cNvPicPr>
            <a:picLocks noChangeAspect="1"/>
          </p:cNvPicPr>
          <p:nvPr/>
        </p:nvPicPr>
        <p:blipFill>
          <a:blip r:embed="rId2"/>
          <a:stretch>
            <a:fillRect/>
          </a:stretch>
        </p:blipFill>
        <p:spPr>
          <a:xfrm>
            <a:off x="3923928" y="3645024"/>
            <a:ext cx="5075251" cy="2997939"/>
          </a:xfrm>
          <a:prstGeom prst="rect">
            <a:avLst/>
          </a:prstGeom>
        </p:spPr>
      </p:pic>
      <p:pic>
        <p:nvPicPr>
          <p:cNvPr id="25" name="Picture 24"/>
          <p:cNvPicPr>
            <a:picLocks noChangeAspect="1"/>
          </p:cNvPicPr>
          <p:nvPr/>
        </p:nvPicPr>
        <p:blipFill>
          <a:blip r:embed="rId3"/>
          <a:stretch>
            <a:fillRect/>
          </a:stretch>
        </p:blipFill>
        <p:spPr>
          <a:xfrm>
            <a:off x="52251" y="1124744"/>
            <a:ext cx="4817784" cy="2863067"/>
          </a:xfrm>
          <a:prstGeom prst="rect">
            <a:avLst/>
          </a:prstGeom>
        </p:spPr>
      </p:pic>
      <p:sp>
        <p:nvSpPr>
          <p:cNvPr id="27" name="Down Arrow 26"/>
          <p:cNvSpPr/>
          <p:nvPr/>
        </p:nvSpPr>
        <p:spPr bwMode="auto">
          <a:xfrm rot="1972749">
            <a:off x="6413941" y="4618940"/>
            <a:ext cx="288032" cy="504056"/>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108" charset="0"/>
              <a:ea typeface="+mn-ea"/>
              <a:cs typeface="+mn-cs"/>
            </a:endParaRPr>
          </a:p>
        </p:txBody>
      </p:sp>
      <p:sp>
        <p:nvSpPr>
          <p:cNvPr id="28" name="Down Arrow 27"/>
          <p:cNvSpPr/>
          <p:nvPr/>
        </p:nvSpPr>
        <p:spPr bwMode="auto">
          <a:xfrm rot="20558248">
            <a:off x="1976352" y="1614748"/>
            <a:ext cx="288032" cy="504056"/>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108" charset="0"/>
              <a:ea typeface="+mn-ea"/>
              <a:cs typeface="+mn-cs"/>
            </a:endParaRPr>
          </a:p>
        </p:txBody>
      </p:sp>
    </p:spTree>
    <p:extLst>
      <p:ext uri="{BB962C8B-B14F-4D97-AF65-F5344CB8AC3E}">
        <p14:creationId xmlns:p14="http://schemas.microsoft.com/office/powerpoint/2010/main" val="4175592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97144" cy="706090"/>
          </a:xfrm>
        </p:spPr>
        <p:txBody>
          <a:bodyPr>
            <a:normAutofit/>
          </a:bodyPr>
          <a:lstStyle/>
          <a:p>
            <a:r>
              <a:rPr lang="fr-BE" sz="3600" dirty="0">
                <a:solidFill>
                  <a:schemeClr val="tx1"/>
                </a:solidFill>
              </a:rPr>
              <a:t>Et les souches résistantes ?</a:t>
            </a:r>
          </a:p>
        </p:txBody>
      </p:sp>
      <p:sp>
        <p:nvSpPr>
          <p:cNvPr id="12" name="Rectangle 11"/>
          <p:cNvSpPr/>
          <p:nvPr/>
        </p:nvSpPr>
        <p:spPr bwMode="auto">
          <a:xfrm>
            <a:off x="4253163" y="2101410"/>
            <a:ext cx="288032"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108" charset="0"/>
              <a:ea typeface="+mn-ea"/>
              <a:cs typeface="+mn-cs"/>
            </a:endParaRPr>
          </a:p>
        </p:txBody>
      </p:sp>
      <p:sp>
        <p:nvSpPr>
          <p:cNvPr id="7" name="TextBox 6"/>
          <p:cNvSpPr txBox="1"/>
          <p:nvPr/>
        </p:nvSpPr>
        <p:spPr>
          <a:xfrm>
            <a:off x="323528" y="1772816"/>
            <a:ext cx="8872172" cy="132343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2000" b="0" i="1" u="none" strike="noStrike" kern="1200" cap="none" spc="0" normalizeH="0" baseline="0" noProof="0" dirty="0">
                <a:ln>
                  <a:noFill/>
                </a:ln>
                <a:solidFill>
                  <a:srgbClr val="000099"/>
                </a:solidFill>
                <a:effectLst/>
                <a:uLnTx/>
                <a:uFillTx/>
                <a:latin typeface="Corbel" panose="020B0503020204020204"/>
                <a:ea typeface="+mn-ea"/>
                <a:cs typeface="+mn-cs"/>
              </a:rPr>
              <a:t>S. </a:t>
            </a:r>
            <a:r>
              <a:rPr kumimoji="0" lang="fr-BE" sz="2000" b="0" i="1" u="none" strike="noStrike" kern="1200" cap="none" spc="0" normalizeH="0" baseline="0" noProof="0" dirty="0" err="1">
                <a:ln>
                  <a:noFill/>
                </a:ln>
                <a:solidFill>
                  <a:srgbClr val="000099"/>
                </a:solidFill>
                <a:effectLst/>
                <a:uLnTx/>
                <a:uFillTx/>
                <a:latin typeface="Corbel" panose="020B0503020204020204"/>
                <a:ea typeface="+mn-ea"/>
                <a:cs typeface="+mn-cs"/>
              </a:rPr>
              <a:t>pneumoniae</a:t>
            </a:r>
            <a:r>
              <a:rPr kumimoji="0" lang="fr-BE" sz="2000" b="0" i="1" u="none" strike="noStrike" kern="1200" cap="none" spc="0" normalizeH="0" baseline="0" noProof="0" dirty="0">
                <a:ln>
                  <a:noFill/>
                </a:ln>
                <a:solidFill>
                  <a:srgbClr val="000099"/>
                </a:solidFill>
                <a:effectLst/>
                <a:uLnTx/>
                <a:uFillTx/>
                <a:latin typeface="Corbel" panose="020B0503020204020204"/>
                <a:ea typeface="+mn-ea"/>
                <a:cs typeface="+mn-cs"/>
              </a:rPr>
              <a:t> ?  </a:t>
            </a:r>
            <a:br>
              <a:rPr kumimoji="0" lang="fr-BE" sz="2000" b="0" i="1" u="none" strike="noStrike" kern="1200" cap="none" spc="0" normalizeH="0" baseline="0" noProof="0" dirty="0">
                <a:ln>
                  <a:noFill/>
                </a:ln>
                <a:solidFill>
                  <a:prstClr val="black"/>
                </a:solidFill>
                <a:effectLst/>
                <a:uLnTx/>
                <a:uFillTx/>
                <a:latin typeface="Corbel" panose="020B0503020204020204"/>
                <a:ea typeface="+mn-ea"/>
                <a:cs typeface="+mn-cs"/>
              </a:rPr>
            </a:br>
            <a:r>
              <a:rPr kumimoji="0" lang="fr-BE" sz="2000" b="1" i="0" u="none" strike="noStrike" kern="1200" cap="none" spc="0" normalizeH="0" baseline="0" noProof="0" dirty="0">
                <a:ln>
                  <a:noFill/>
                </a:ln>
                <a:solidFill>
                  <a:prstClr val="black"/>
                </a:solidFill>
                <a:effectLst/>
                <a:uLnTx/>
                <a:uFillTx/>
                <a:latin typeface="Corbel" panose="020B0503020204020204"/>
                <a:ea typeface="+mn-ea"/>
                <a:cs typeface="+mn-cs"/>
              </a:rPr>
              <a:t>Pas</a:t>
            </a: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rPr>
              <a:t> de production de </a:t>
            </a: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a:t>
            </a:r>
            <a:r>
              <a:rPr kumimoji="0" lang="fr-BE" sz="2000" b="0" i="0" u="none" strike="noStrike" kern="1200" cap="none" spc="0" normalizeH="0" baseline="0" noProof="0" dirty="0" err="1">
                <a:ln>
                  <a:noFill/>
                </a:ln>
                <a:solidFill>
                  <a:prstClr val="black"/>
                </a:solidFill>
                <a:effectLst/>
                <a:uLnTx/>
                <a:uFillTx/>
                <a:latin typeface="Corbel" panose="020B0503020204020204"/>
                <a:ea typeface="+mn-ea"/>
                <a:cs typeface="+mn-cs"/>
                <a:sym typeface="Symbol" panose="05050102010706020507" pitchFamily="18" charset="2"/>
              </a:rPr>
              <a:t>lactamases</a:t>
            </a: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 mais </a:t>
            </a:r>
            <a:r>
              <a:rPr kumimoji="0" lang="fr-BE" sz="2000" b="0" i="0" u="none" strike="noStrike" kern="1200" cap="none" spc="0" normalizeH="0" baseline="0" noProof="0" dirty="0" err="1">
                <a:ln>
                  <a:noFill/>
                </a:ln>
                <a:solidFill>
                  <a:prstClr val="black"/>
                </a:solidFill>
                <a:effectLst/>
                <a:uLnTx/>
                <a:uFillTx/>
                <a:latin typeface="Corbel" panose="020B0503020204020204"/>
                <a:ea typeface="+mn-ea"/>
                <a:cs typeface="+mn-cs"/>
                <a:sym typeface="Symbol" panose="05050102010706020507" pitchFamily="18" charset="2"/>
              </a:rPr>
              <a:t>PBPs</a:t>
            </a: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 mosaïques </a:t>
            </a:r>
            <a:b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b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augmentations limitées des CMI </a:t>
            </a:r>
            <a:b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b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augmenter la dose et la fréquence d’administration; acide clavulanique inutile</a:t>
            </a:r>
            <a:endPar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24" name="TextBox 23"/>
          <p:cNvSpPr txBox="1"/>
          <p:nvPr/>
        </p:nvSpPr>
        <p:spPr>
          <a:xfrm>
            <a:off x="251520" y="3140968"/>
            <a:ext cx="5136342" cy="132343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2000" b="0" i="0" u="none" strike="noStrike" kern="1200" cap="none" spc="0" normalizeH="0" baseline="0" noProof="0" dirty="0">
                <a:ln>
                  <a:noFill/>
                </a:ln>
                <a:solidFill>
                  <a:srgbClr val="000099"/>
                </a:solidFill>
                <a:effectLst/>
                <a:uLnTx/>
                <a:uFillTx/>
                <a:latin typeface="Corbel" panose="020B0503020204020204"/>
                <a:ea typeface="+mn-ea"/>
                <a:cs typeface="+mn-cs"/>
              </a:rPr>
              <a:t>Autres germes respiratoires ?</a:t>
            </a:r>
            <a:br>
              <a:rPr kumimoji="0" lang="fr-BE" sz="2000" b="0" i="1" u="none" strike="noStrike" kern="1200" cap="none" spc="0" normalizeH="0" baseline="0" noProof="0" dirty="0">
                <a:ln>
                  <a:noFill/>
                </a:ln>
                <a:solidFill>
                  <a:prstClr val="black"/>
                </a:solidFill>
                <a:effectLst/>
                <a:uLnTx/>
                <a:uFillTx/>
                <a:latin typeface="Corbel" panose="020B0503020204020204"/>
                <a:ea typeface="+mn-ea"/>
                <a:cs typeface="+mn-cs"/>
              </a:rPr>
            </a:b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rPr>
              <a:t>Production de </a:t>
            </a: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a:t>
            </a:r>
            <a:r>
              <a:rPr kumimoji="0" lang="fr-BE" sz="2000" b="0" i="0" u="none" strike="noStrike" kern="1200" cap="none" spc="0" normalizeH="0" baseline="0" noProof="0" dirty="0" err="1">
                <a:ln>
                  <a:noFill/>
                </a:ln>
                <a:solidFill>
                  <a:prstClr val="black"/>
                </a:solidFill>
                <a:effectLst/>
                <a:uLnTx/>
                <a:uFillTx/>
                <a:latin typeface="Corbel" panose="020B0503020204020204"/>
                <a:ea typeface="+mn-ea"/>
                <a:cs typeface="+mn-cs"/>
                <a:sym typeface="Symbol" panose="05050102010706020507" pitchFamily="18" charset="2"/>
              </a:rPr>
              <a:t>lactamases</a:t>
            </a: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 </a:t>
            </a:r>
            <a:b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b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augmentation majeure des CMI </a:t>
            </a:r>
            <a:b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b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combiner à un inhibiteur de </a:t>
            </a: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a:t>
            </a:r>
            <a:r>
              <a:rPr kumimoji="0" lang="fr-BE" sz="2000" b="0" i="0" u="none" strike="noStrike" kern="1200" cap="none" spc="0" normalizeH="0" baseline="0" noProof="0" dirty="0" err="1">
                <a:ln>
                  <a:noFill/>
                </a:ln>
                <a:solidFill>
                  <a:prstClr val="black"/>
                </a:solidFill>
                <a:effectLst/>
                <a:uLnTx/>
                <a:uFillTx/>
                <a:latin typeface="Corbel" panose="020B0503020204020204"/>
                <a:ea typeface="+mn-ea"/>
                <a:cs typeface="+mn-cs"/>
                <a:sym typeface="Symbol" panose="05050102010706020507" pitchFamily="18" charset="2"/>
              </a:rPr>
              <a:t>lactamases</a:t>
            </a:r>
            <a:endPar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nvGrpSpPr>
          <p:cNvPr id="3" name="Group 2"/>
          <p:cNvGrpSpPr/>
          <p:nvPr/>
        </p:nvGrpSpPr>
        <p:grpSpPr>
          <a:xfrm>
            <a:off x="323528" y="4653136"/>
            <a:ext cx="8964634" cy="1938992"/>
            <a:chOff x="395536" y="3284984"/>
            <a:chExt cx="8964634" cy="1938992"/>
          </a:xfrm>
        </p:grpSpPr>
        <p:sp>
          <p:nvSpPr>
            <p:cNvPr id="25" name="TextBox 24"/>
            <p:cNvSpPr txBox="1"/>
            <p:nvPr/>
          </p:nvSpPr>
          <p:spPr>
            <a:xfrm>
              <a:off x="395536" y="3284984"/>
              <a:ext cx="8964634" cy="193899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2000" b="0" i="0" u="none" strike="noStrike" kern="1200" cap="none" spc="0" normalizeH="0" baseline="0" noProof="0" dirty="0">
                  <a:ln>
                    <a:noFill/>
                  </a:ln>
                  <a:solidFill>
                    <a:srgbClr val="000099"/>
                  </a:solidFill>
                  <a:effectLst/>
                  <a:uLnTx/>
                  <a:uFillTx/>
                  <a:latin typeface="Corbel" panose="020B0503020204020204"/>
                  <a:ea typeface="+mn-ea"/>
                  <a:cs typeface="+mn-cs"/>
                </a:rPr>
                <a:t>Traitement empirique (germe non identifié)?</a:t>
              </a:r>
              <a:br>
                <a:rPr kumimoji="0" lang="fr-BE" sz="2000" b="0" i="1" u="none" strike="noStrike" kern="1200" cap="none" spc="0" normalizeH="0" baseline="0" noProof="0" dirty="0">
                  <a:ln>
                    <a:noFill/>
                  </a:ln>
                  <a:solidFill>
                    <a:prstClr val="black"/>
                  </a:solidFill>
                  <a:effectLst/>
                  <a:uLnTx/>
                  <a:uFillTx/>
                  <a:latin typeface="Corbel" panose="020B0503020204020204"/>
                  <a:ea typeface="+mn-ea"/>
                  <a:cs typeface="+mn-cs"/>
                </a:rPr>
              </a:b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rPr>
                <a:t>Dose journalière élevée; administrations fréquentes + </a:t>
              </a: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inhibiteur de </a:t>
              </a: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a:t>
              </a:r>
              <a:r>
                <a:rPr kumimoji="0" lang="fr-BE" sz="2000" b="0" i="0" u="none" strike="noStrike" kern="1200" cap="none" spc="0" normalizeH="0" baseline="0" noProof="0" dirty="0" err="1">
                  <a:ln>
                    <a:noFill/>
                  </a:ln>
                  <a:solidFill>
                    <a:prstClr val="black"/>
                  </a:solidFill>
                  <a:effectLst/>
                  <a:uLnTx/>
                  <a:uFillTx/>
                  <a:latin typeface="Corbel" panose="020B0503020204020204"/>
                  <a:ea typeface="+mn-ea"/>
                  <a:cs typeface="+mn-cs"/>
                  <a:sym typeface="Symbol" panose="05050102010706020507" pitchFamily="18" charset="2"/>
                </a:rPr>
                <a:t>lactamases</a:t>
              </a:r>
              <a:b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br>
              <a:b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b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Mais            : l’acide clavulanique est mal toléré ! </a:t>
              </a:r>
              <a:b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br>
              <a:r>
                <a:rPr kumimoji="0" lang="fr-BE" sz="2000" b="1"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t>(max 125 mg/prise et 375 mg/jour)</a:t>
              </a:r>
              <a:br>
                <a:rPr kumimoji="0" lang="fr-BE" sz="2000" b="1" i="0" u="none" strike="noStrike" kern="1200" cap="none" spc="0" normalizeH="0" baseline="0" noProof="0" dirty="0">
                  <a:ln>
                    <a:noFill/>
                  </a:ln>
                  <a:solidFill>
                    <a:prstClr val="black"/>
                  </a:solidFill>
                  <a:effectLst/>
                  <a:uLnTx/>
                  <a:uFillTx/>
                  <a:latin typeface="Corbel" panose="020B0503020204020204"/>
                  <a:ea typeface="+mn-ea"/>
                  <a:cs typeface="+mn-cs"/>
                  <a:sym typeface="Symbol" panose="05050102010706020507" pitchFamily="18" charset="2"/>
                </a:rPr>
              </a:b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combiner 500/125 mg </a:t>
              </a:r>
              <a:r>
                <a:rPr kumimoji="0" lang="fr-BE" sz="2000" b="0" i="0" u="none" strike="noStrike" kern="1200" cap="none" spc="0" normalizeH="0" baseline="0" noProof="0" dirty="0" err="1">
                  <a:ln>
                    <a:noFill/>
                  </a:ln>
                  <a:solidFill>
                    <a:prstClr val="black"/>
                  </a:solidFill>
                  <a:effectLst/>
                  <a:uLnTx/>
                  <a:uFillTx/>
                  <a:latin typeface="Corbel" panose="020B0503020204020204"/>
                  <a:ea typeface="+mn-ea"/>
                  <a:cs typeface="+mn-cs"/>
                  <a:sym typeface="Wingdings" panose="05000000000000000000" pitchFamily="2" charset="2"/>
                </a:rPr>
                <a:t>Amoxi</a:t>
              </a: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a:t>
              </a:r>
              <a:r>
                <a:rPr kumimoji="0" lang="fr-BE" sz="2000" b="0" i="0" u="none" strike="noStrike" kern="1200" cap="none" spc="0" normalizeH="0" baseline="0" noProof="0" dirty="0" err="1">
                  <a:ln>
                    <a:noFill/>
                  </a:ln>
                  <a:solidFill>
                    <a:prstClr val="black"/>
                  </a:solidFill>
                  <a:effectLst/>
                  <a:uLnTx/>
                  <a:uFillTx/>
                  <a:latin typeface="Corbel" panose="020B0503020204020204"/>
                  <a:ea typeface="+mn-ea"/>
                  <a:cs typeface="+mn-cs"/>
                  <a:sym typeface="Wingdings" panose="05000000000000000000" pitchFamily="2" charset="2"/>
                </a:rPr>
                <a:t>clav</a:t>
              </a: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avec 500 mg </a:t>
              </a:r>
              <a:r>
                <a:rPr kumimoji="0" lang="fr-BE" sz="2000" b="0" i="0" u="none" strike="noStrike" kern="1200" cap="none" spc="0" normalizeH="0" baseline="0" noProof="0" dirty="0" err="1">
                  <a:ln>
                    <a:noFill/>
                  </a:ln>
                  <a:solidFill>
                    <a:prstClr val="black"/>
                  </a:solidFill>
                  <a:effectLst/>
                  <a:uLnTx/>
                  <a:uFillTx/>
                  <a:latin typeface="Corbel" panose="020B0503020204020204"/>
                  <a:ea typeface="+mn-ea"/>
                  <a:cs typeface="+mn-cs"/>
                  <a:sym typeface="Wingdings" panose="05000000000000000000" pitchFamily="2" charset="2"/>
                </a:rPr>
                <a:t>Amoxi</a:t>
              </a: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a:t>
              </a:r>
              <a:endPar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31640" y="4077072"/>
              <a:ext cx="598884" cy="499070"/>
            </a:xfrm>
            <a:prstGeom prst="rect">
              <a:avLst/>
            </a:prstGeom>
          </p:spPr>
        </p:pic>
      </p:grpSp>
      <p:pic>
        <p:nvPicPr>
          <p:cNvPr id="26" name="Picture 25"/>
          <p:cNvPicPr>
            <a:picLocks noChangeAspect="1"/>
          </p:cNvPicPr>
          <p:nvPr/>
        </p:nvPicPr>
        <p:blipFill>
          <a:blip r:embed="rId3"/>
          <a:stretch>
            <a:fillRect/>
          </a:stretch>
        </p:blipFill>
        <p:spPr>
          <a:xfrm>
            <a:off x="7956376" y="116632"/>
            <a:ext cx="930565" cy="1152128"/>
          </a:xfrm>
          <a:prstGeom prst="rect">
            <a:avLst/>
          </a:prstGeom>
        </p:spPr>
      </p:pic>
    </p:spTree>
    <p:extLst>
      <p:ext uri="{BB962C8B-B14F-4D97-AF65-F5344CB8AC3E}">
        <p14:creationId xmlns:p14="http://schemas.microsoft.com/office/powerpoint/2010/main" val="260153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97144" cy="706090"/>
          </a:xfrm>
        </p:spPr>
        <p:txBody>
          <a:bodyPr>
            <a:normAutofit/>
          </a:bodyPr>
          <a:lstStyle/>
          <a:p>
            <a:r>
              <a:rPr lang="fr-BE" sz="3600" dirty="0">
                <a:solidFill>
                  <a:schemeClr val="tx1"/>
                </a:solidFill>
              </a:rPr>
              <a:t>Place des macrolides</a:t>
            </a:r>
          </a:p>
        </p:txBody>
      </p:sp>
      <p:sp>
        <p:nvSpPr>
          <p:cNvPr id="3" name="Content Placeholder 2"/>
          <p:cNvSpPr>
            <a:spLocks noGrp="1"/>
          </p:cNvSpPr>
          <p:nvPr>
            <p:ph idx="1"/>
          </p:nvPr>
        </p:nvSpPr>
        <p:spPr/>
        <p:txBody>
          <a:bodyPr/>
          <a:lstStyle/>
          <a:p>
            <a:endParaRPr lang="en-US" dirty="0"/>
          </a:p>
        </p:txBody>
      </p:sp>
      <p:sp>
        <p:nvSpPr>
          <p:cNvPr id="12" name="Rectangle 11"/>
          <p:cNvSpPr/>
          <p:nvPr/>
        </p:nvSpPr>
        <p:spPr bwMode="auto">
          <a:xfrm>
            <a:off x="4253163" y="2101410"/>
            <a:ext cx="288032"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108" charset="0"/>
              <a:ea typeface="+mn-ea"/>
              <a:cs typeface="+mn-cs"/>
            </a:endParaRPr>
          </a:p>
        </p:txBody>
      </p:sp>
      <p:pic>
        <p:nvPicPr>
          <p:cNvPr id="9" name="Picture 8"/>
          <p:cNvPicPr>
            <a:picLocks noChangeAspect="1"/>
          </p:cNvPicPr>
          <p:nvPr/>
        </p:nvPicPr>
        <p:blipFill>
          <a:blip r:embed="rId2"/>
          <a:stretch>
            <a:fillRect/>
          </a:stretch>
        </p:blipFill>
        <p:spPr>
          <a:xfrm>
            <a:off x="612648" y="1579781"/>
            <a:ext cx="3414392" cy="5373216"/>
          </a:xfrm>
          <a:prstGeom prst="rect">
            <a:avLst/>
          </a:prstGeom>
        </p:spPr>
      </p:pic>
    </p:spTree>
    <p:extLst>
      <p:ext uri="{BB962C8B-B14F-4D97-AF65-F5344CB8AC3E}">
        <p14:creationId xmlns:p14="http://schemas.microsoft.com/office/powerpoint/2010/main" val="1072704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97144" cy="706090"/>
          </a:xfrm>
        </p:spPr>
        <p:txBody>
          <a:bodyPr>
            <a:normAutofit/>
          </a:bodyPr>
          <a:lstStyle/>
          <a:p>
            <a:r>
              <a:rPr lang="fr-BE" sz="3600" dirty="0">
                <a:solidFill>
                  <a:schemeClr val="tx1"/>
                </a:solidFill>
              </a:rPr>
              <a:t>Résistance des pneumocoques </a:t>
            </a:r>
          </a:p>
        </p:txBody>
      </p:sp>
      <p:sp>
        <p:nvSpPr>
          <p:cNvPr id="12" name="Rectangle 11"/>
          <p:cNvSpPr/>
          <p:nvPr/>
        </p:nvSpPr>
        <p:spPr bwMode="auto">
          <a:xfrm>
            <a:off x="4253163" y="2101410"/>
            <a:ext cx="288032"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108" charset="0"/>
              <a:ea typeface="+mn-ea"/>
              <a:cs typeface="+mn-cs"/>
            </a:endParaRPr>
          </a:p>
        </p:txBody>
      </p:sp>
      <p:pic>
        <p:nvPicPr>
          <p:cNvPr id="3" name="Picture 2"/>
          <p:cNvPicPr>
            <a:picLocks noChangeAspect="1"/>
          </p:cNvPicPr>
          <p:nvPr/>
        </p:nvPicPr>
        <p:blipFill>
          <a:blip r:embed="rId2"/>
          <a:stretch>
            <a:fillRect/>
          </a:stretch>
        </p:blipFill>
        <p:spPr>
          <a:xfrm>
            <a:off x="266700" y="1453284"/>
            <a:ext cx="8639519" cy="5363264"/>
          </a:xfrm>
          <a:prstGeom prst="rect">
            <a:avLst/>
          </a:prstGeom>
        </p:spPr>
      </p:pic>
    </p:spTree>
    <p:extLst>
      <p:ext uri="{BB962C8B-B14F-4D97-AF65-F5344CB8AC3E}">
        <p14:creationId xmlns:p14="http://schemas.microsoft.com/office/powerpoint/2010/main" val="371115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BANQUE </a:t>
            </a:r>
            <a:r>
              <a:rPr lang="nl-BE"/>
              <a:t>DE CAS</a:t>
            </a:r>
            <a:endParaRPr lang="nl-BE" dirty="0"/>
          </a:p>
        </p:txBody>
      </p:sp>
      <p:sp>
        <p:nvSpPr>
          <p:cNvPr id="3" name="Tijdelijke aanduiding voor tekst 2"/>
          <p:cNvSpPr>
            <a:spLocks noGrp="1"/>
          </p:cNvSpPr>
          <p:nvPr>
            <p:ph type="body" sz="quarter" idx="13"/>
          </p:nvPr>
        </p:nvSpPr>
        <p:spPr/>
        <p:txBody>
          <a:bodyPr/>
          <a:lstStyle/>
          <a:p>
            <a:endParaRPr lang="nl-BE" dirty="0"/>
          </a:p>
        </p:txBody>
      </p:sp>
      <p:sp>
        <p:nvSpPr>
          <p:cNvPr id="4" name="Tijdelijke aanduiding voor tekst 3"/>
          <p:cNvSpPr>
            <a:spLocks noGrp="1"/>
          </p:cNvSpPr>
          <p:nvPr>
            <p:ph type="body" sz="quarter" idx="16"/>
          </p:nvPr>
        </p:nvSpPr>
        <p:spPr>
          <a:xfrm>
            <a:off x="2339752" y="1772816"/>
            <a:ext cx="6696744" cy="4101352"/>
          </a:xfrm>
        </p:spPr>
        <p:txBody>
          <a:bodyPr/>
          <a:lstStyle/>
          <a:p>
            <a:pPr marL="493713" lvl="2" indent="-476250">
              <a:defRPr/>
            </a:pPr>
            <a:r>
              <a:rPr lang="fr-BE" sz="2400" b="1" dirty="0"/>
              <a:t>Sinusite </a:t>
            </a:r>
            <a:r>
              <a:rPr lang="fr-BE" sz="2400" dirty="0"/>
              <a:t>–</a:t>
            </a:r>
            <a:r>
              <a:rPr lang="fr-BE" sz="2400" b="1" dirty="0"/>
              <a:t> </a:t>
            </a:r>
            <a:r>
              <a:rPr lang="fr-BE" sz="2400" dirty="0"/>
              <a:t>Inès, 38 ans; Marc 45 ans; Jean 52 ans</a:t>
            </a:r>
          </a:p>
          <a:p>
            <a:pPr marL="1188720" lvl="3" indent="-457200">
              <a:defRPr/>
            </a:pPr>
            <a:r>
              <a:rPr lang="fr-BE" sz="2100" dirty="0"/>
              <a:t>Objectifs : Indications AB, allergie aux pénicillines</a:t>
            </a:r>
            <a:endParaRPr lang="fr-BE" sz="1200" dirty="0"/>
          </a:p>
          <a:p>
            <a:pPr marL="493713" lvl="2" indent="-476250">
              <a:defRPr/>
            </a:pPr>
            <a:r>
              <a:rPr lang="fr-BE" sz="2400" b="1" dirty="0"/>
              <a:t>Abcès dentaire </a:t>
            </a:r>
            <a:r>
              <a:rPr lang="fr-BE" sz="2400" dirty="0"/>
              <a:t>– Robert, 72 ans</a:t>
            </a:r>
          </a:p>
          <a:p>
            <a:pPr marL="1188720" lvl="3" indent="-457200">
              <a:defRPr/>
            </a:pPr>
            <a:r>
              <a:rPr lang="fr-BE" sz="2100" dirty="0"/>
              <a:t>Objectifs : Indications AB</a:t>
            </a:r>
          </a:p>
          <a:p>
            <a:pPr marL="1188720" lvl="3" indent="-457200">
              <a:defRPr/>
            </a:pPr>
            <a:endParaRPr lang="fr-BE" sz="2400" dirty="0"/>
          </a:p>
          <a:p>
            <a:pPr marL="493713" lvl="2" indent="-476250">
              <a:defRPr/>
            </a:pPr>
            <a:r>
              <a:rPr lang="fr-BE" sz="2400" b="1" dirty="0"/>
              <a:t>Impétigo</a:t>
            </a:r>
            <a:r>
              <a:rPr lang="fr-BE" sz="2400" dirty="0"/>
              <a:t> – Julien, 4 ans</a:t>
            </a:r>
          </a:p>
          <a:p>
            <a:pPr marL="1188720" lvl="3" indent="-457200">
              <a:defRPr/>
            </a:pPr>
            <a:r>
              <a:rPr lang="fr-BE" sz="2100" dirty="0"/>
              <a:t>Objectifs : Indication AB locale</a:t>
            </a:r>
          </a:p>
          <a:p>
            <a:pPr marL="546100" lvl="2" indent="-476250">
              <a:defRPr/>
            </a:pPr>
            <a:r>
              <a:rPr lang="fr-BE" sz="2400" b="1" dirty="0"/>
              <a:t>Acné </a:t>
            </a:r>
            <a:r>
              <a:rPr lang="fr-BE" sz="2400" dirty="0"/>
              <a:t>–</a:t>
            </a:r>
            <a:r>
              <a:rPr lang="fr-BE" sz="2400" b="1" dirty="0"/>
              <a:t> </a:t>
            </a:r>
            <a:r>
              <a:rPr lang="fr-BE" sz="2400" dirty="0"/>
              <a:t>Anne, 15 ans</a:t>
            </a:r>
            <a:endParaRPr lang="fr-BE" sz="2400" b="1" dirty="0"/>
          </a:p>
          <a:p>
            <a:pPr marL="1188720" lvl="3" indent="-457200">
              <a:defRPr/>
            </a:pPr>
            <a:r>
              <a:rPr lang="fr-BE" sz="2100" dirty="0"/>
              <a:t>Objectifs : Indications AB locale</a:t>
            </a:r>
          </a:p>
          <a:p>
            <a:endParaRPr lang="nl-BE" b="1" u="sng" dirty="0"/>
          </a:p>
        </p:txBody>
      </p:sp>
      <p:sp>
        <p:nvSpPr>
          <p:cNvPr id="5" name="Slide Number Placeholder 4"/>
          <p:cNvSpPr>
            <a:spLocks noGrp="1"/>
          </p:cNvSpPr>
          <p:nvPr>
            <p:ph type="sldNum" sz="quarter" idx="12"/>
          </p:nvPr>
        </p:nvSpPr>
        <p:spPr/>
        <p:txBody>
          <a:bodyPr>
            <a:normAutofit fontScale="85000" lnSpcReduction="20000"/>
          </a:bodyPr>
          <a:lstStyle/>
          <a:p>
            <a:r>
              <a:rPr lang="en-US" dirty="0">
                <a:solidFill>
                  <a:srgbClr val="FFFFFF"/>
                </a:solidFill>
              </a:rPr>
              <a:t>3</a:t>
            </a:r>
          </a:p>
        </p:txBody>
      </p:sp>
    </p:spTree>
    <p:extLst>
      <p:ext uri="{BB962C8B-B14F-4D97-AF65-F5344CB8AC3E}">
        <p14:creationId xmlns:p14="http://schemas.microsoft.com/office/powerpoint/2010/main" val="2769803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97144" cy="706090"/>
          </a:xfrm>
        </p:spPr>
        <p:txBody>
          <a:bodyPr>
            <a:normAutofit/>
          </a:bodyPr>
          <a:lstStyle/>
          <a:p>
            <a:r>
              <a:rPr lang="fr-BE" sz="3600" dirty="0">
                <a:solidFill>
                  <a:schemeClr val="tx1"/>
                </a:solidFill>
              </a:rPr>
              <a:t>Place des macrolides</a:t>
            </a:r>
          </a:p>
        </p:txBody>
      </p:sp>
      <p:sp>
        <p:nvSpPr>
          <p:cNvPr id="6" name="Slide Number Placeholder 5"/>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1"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4" name="Picture 3"/>
          <p:cNvPicPr>
            <a:picLocks noChangeAspect="1"/>
          </p:cNvPicPr>
          <p:nvPr/>
        </p:nvPicPr>
        <p:blipFill>
          <a:blip r:embed="rId2"/>
          <a:stretch>
            <a:fillRect/>
          </a:stretch>
        </p:blipFill>
        <p:spPr>
          <a:xfrm>
            <a:off x="0" y="1844824"/>
            <a:ext cx="9124596" cy="4320480"/>
          </a:xfrm>
          <a:prstGeom prst="rect">
            <a:avLst/>
          </a:prstGeom>
        </p:spPr>
      </p:pic>
      <p:sp>
        <p:nvSpPr>
          <p:cNvPr id="5" name="Rounded Rectangular Callout 4"/>
          <p:cNvSpPr/>
          <p:nvPr/>
        </p:nvSpPr>
        <p:spPr>
          <a:xfrm>
            <a:off x="4860032" y="3356992"/>
            <a:ext cx="2952328" cy="612648"/>
          </a:xfrm>
          <a:prstGeom prst="wedgeRoundRectCallout">
            <a:avLst>
              <a:gd name="adj1" fmla="val -51805"/>
              <a:gd name="adj2" fmla="val 653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Pour </a:t>
            </a:r>
            <a:r>
              <a:rPr kumimoji="0" lang="en-US" sz="1800" b="0" i="0" u="none" strike="noStrike" kern="1200" cap="none" spc="0" normalizeH="0" baseline="0" noProof="0" dirty="0" err="1">
                <a:ln>
                  <a:noFill/>
                </a:ln>
                <a:solidFill>
                  <a:prstClr val="white"/>
                </a:solidFill>
                <a:effectLst/>
                <a:uLnTx/>
                <a:uFillTx/>
                <a:latin typeface="Corbel" panose="020B0503020204020204"/>
                <a:ea typeface="+mn-ea"/>
                <a:cs typeface="+mn-cs"/>
              </a:rPr>
              <a:t>couvrir</a:t>
            </a: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1800" b="0" i="0" u="none" strike="noStrike" kern="1200" cap="none" spc="0" normalizeH="0" baseline="0" noProof="0" dirty="0" err="1">
                <a:ln>
                  <a:noFill/>
                </a:ln>
                <a:solidFill>
                  <a:prstClr val="white"/>
                </a:solidFill>
                <a:effectLst/>
                <a:uLnTx/>
                <a:uFillTx/>
                <a:latin typeface="Corbel" panose="020B0503020204020204"/>
                <a:ea typeface="+mn-ea"/>
                <a:cs typeface="+mn-cs"/>
              </a:rPr>
              <a:t>Haemophilus</a:t>
            </a: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 et Moraxella</a:t>
            </a:r>
          </a:p>
        </p:txBody>
      </p:sp>
      <p:grpSp>
        <p:nvGrpSpPr>
          <p:cNvPr id="8" name="Group 7"/>
          <p:cNvGrpSpPr/>
          <p:nvPr/>
        </p:nvGrpSpPr>
        <p:grpSpPr>
          <a:xfrm>
            <a:off x="1043608" y="4491702"/>
            <a:ext cx="6382585" cy="1529586"/>
            <a:chOff x="1043608" y="4491702"/>
            <a:chExt cx="6382585" cy="1529586"/>
          </a:xfrm>
        </p:grpSpPr>
        <p:sp>
          <p:nvSpPr>
            <p:cNvPr id="7" name="Rectangle 6"/>
            <p:cNvSpPr/>
            <p:nvPr/>
          </p:nvSpPr>
          <p:spPr>
            <a:xfrm>
              <a:off x="4355976" y="4941168"/>
              <a:ext cx="158417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9" name="Rectangle 8"/>
            <p:cNvSpPr/>
            <p:nvPr/>
          </p:nvSpPr>
          <p:spPr>
            <a:xfrm>
              <a:off x="1043608" y="5733256"/>
              <a:ext cx="237626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Rectangle 9"/>
            <p:cNvSpPr/>
            <p:nvPr/>
          </p:nvSpPr>
          <p:spPr>
            <a:xfrm>
              <a:off x="5625993" y="4491702"/>
              <a:ext cx="180020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35925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07504" y="116632"/>
            <a:ext cx="723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sym typeface="Symbol" panose="05050102010706020507" pitchFamily="18" charset="2"/>
              </a:rPr>
              <a:t>Macrolides</a:t>
            </a:r>
            <a: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rPr>
              <a:t>: un profil PK particulier …</a:t>
            </a:r>
            <a:endParaRPr kumimoji="0" lang="en-US" altLang="en-US" sz="3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aphicFrame>
        <p:nvGraphicFramePr>
          <p:cNvPr id="7" name="Table 6"/>
          <p:cNvGraphicFramePr>
            <a:graphicFrameLocks noGrp="1"/>
          </p:cNvGraphicFramePr>
          <p:nvPr/>
        </p:nvGraphicFramePr>
        <p:xfrm>
          <a:off x="251520" y="1556792"/>
          <a:ext cx="6048672" cy="2606000"/>
        </p:xfrm>
        <a:graphic>
          <a:graphicData uri="http://schemas.openxmlformats.org/drawingml/2006/table">
            <a:tbl>
              <a:tblPr>
                <a:tableStyleId>{5C22544A-7EE6-4342-B048-85BDC9FD1C3A}</a:tableStyleId>
              </a:tblPr>
              <a:tblGrid>
                <a:gridCol w="24482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360040">
                <a:tc>
                  <a:txBody>
                    <a:bodyPr/>
                    <a:lstStyle/>
                    <a:p>
                      <a:pPr>
                        <a:spcBef>
                          <a:spcPts val="200"/>
                        </a:spcBef>
                        <a:spcAft>
                          <a:spcPts val="200"/>
                        </a:spcAft>
                      </a:pPr>
                      <a:r>
                        <a:rPr lang="en-GB" sz="1800" spc="0" dirty="0" err="1">
                          <a:solidFill>
                            <a:schemeClr val="bg1"/>
                          </a:solidFill>
                          <a:effectLst/>
                        </a:rPr>
                        <a:t>Antibiotique</a:t>
                      </a:r>
                      <a:endParaRPr lang="en-US" sz="1800" b="1" spc="-15" dirty="0">
                        <a:solidFill>
                          <a:schemeClr val="bg1"/>
                        </a:solidFill>
                        <a:effectLst/>
                        <a:latin typeface="Times New Roman" panose="02020603050405020304" pitchFamily="18" charset="0"/>
                      </a:endParaRPr>
                    </a:p>
                  </a:txBody>
                  <a:tcPr marL="68580" marR="68580" marT="0" marB="0">
                    <a:solidFill>
                      <a:srgbClr val="000099"/>
                    </a:solidFill>
                  </a:tcPr>
                </a:tc>
                <a:tc>
                  <a:txBody>
                    <a:bodyPr/>
                    <a:lstStyle/>
                    <a:p>
                      <a:pPr algn="ctr">
                        <a:spcBef>
                          <a:spcPts val="200"/>
                        </a:spcBef>
                        <a:spcAft>
                          <a:spcPts val="200"/>
                        </a:spcAft>
                      </a:pPr>
                      <a:r>
                        <a:rPr lang="en-GB" sz="1800" dirty="0" err="1">
                          <a:solidFill>
                            <a:schemeClr val="bg1"/>
                          </a:solidFill>
                          <a:effectLst/>
                        </a:rPr>
                        <a:t>Clarithromycine</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0099"/>
                    </a:solidFill>
                  </a:tcPr>
                </a:tc>
                <a:tc>
                  <a:txBody>
                    <a:bodyPr/>
                    <a:lstStyle/>
                    <a:p>
                      <a:pPr algn="ctr">
                        <a:spcBef>
                          <a:spcPts val="200"/>
                        </a:spcBef>
                        <a:spcAft>
                          <a:spcPts val="200"/>
                        </a:spcAft>
                      </a:pPr>
                      <a:r>
                        <a:rPr lang="en-GB" sz="1800" dirty="0" err="1">
                          <a:solidFill>
                            <a:schemeClr val="bg1"/>
                          </a:solidFill>
                          <a:effectLst/>
                        </a:rPr>
                        <a:t>Azithromycine</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0099"/>
                    </a:solidFill>
                  </a:tcPr>
                </a:tc>
                <a:extLst>
                  <a:ext uri="{0D108BD9-81ED-4DB2-BD59-A6C34878D82A}">
                    <a16:rowId xmlns:a16="http://schemas.microsoft.com/office/drawing/2014/main" val="10000"/>
                  </a:ext>
                </a:extLst>
              </a:tr>
              <a:tr h="360040">
                <a:tc>
                  <a:txBody>
                    <a:bodyPr/>
                    <a:lstStyle/>
                    <a:p>
                      <a:pPr>
                        <a:spcBef>
                          <a:spcPts val="200"/>
                        </a:spcBef>
                        <a:spcAft>
                          <a:spcPts val="200"/>
                        </a:spcAft>
                      </a:pPr>
                      <a:r>
                        <a:rPr lang="en-GB" sz="1800" dirty="0">
                          <a:solidFill>
                            <a:schemeClr val="bg1"/>
                          </a:solidFill>
                          <a:effectLst/>
                        </a:rPr>
                        <a:t>Dose pour </a:t>
                      </a:r>
                      <a:r>
                        <a:rPr lang="en-GB" sz="1800" dirty="0" err="1">
                          <a:solidFill>
                            <a:schemeClr val="bg1"/>
                          </a:solidFill>
                          <a:effectLst/>
                        </a:rPr>
                        <a:t>étude</a:t>
                      </a:r>
                      <a:r>
                        <a:rPr lang="en-GB" sz="1800" dirty="0">
                          <a:solidFill>
                            <a:schemeClr val="bg1"/>
                          </a:solidFill>
                          <a:effectLst/>
                        </a:rPr>
                        <a:t> PK</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0099"/>
                    </a:solidFill>
                  </a:tcPr>
                </a:tc>
                <a:tc>
                  <a:txBody>
                    <a:bodyPr/>
                    <a:lstStyle/>
                    <a:p>
                      <a:pPr algn="ctr">
                        <a:spcBef>
                          <a:spcPts val="200"/>
                        </a:spcBef>
                        <a:spcAft>
                          <a:spcPts val="200"/>
                        </a:spcAft>
                      </a:pPr>
                      <a:r>
                        <a:rPr lang="en-GB" sz="1800" dirty="0">
                          <a:solidFill>
                            <a:schemeClr val="bg1"/>
                          </a:solidFill>
                          <a:effectLst/>
                        </a:rPr>
                        <a:t>500 mg po</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0099"/>
                    </a:solidFill>
                  </a:tcPr>
                </a:tc>
                <a:tc>
                  <a:txBody>
                    <a:bodyPr/>
                    <a:lstStyle/>
                    <a:p>
                      <a:pPr algn="ctr">
                        <a:spcBef>
                          <a:spcPts val="200"/>
                        </a:spcBef>
                        <a:spcAft>
                          <a:spcPts val="200"/>
                        </a:spcAft>
                      </a:pPr>
                      <a:r>
                        <a:rPr lang="en-GB" sz="1800" dirty="0">
                          <a:solidFill>
                            <a:schemeClr val="bg1"/>
                          </a:solidFill>
                          <a:effectLst/>
                        </a:rPr>
                        <a:t>500 mg </a:t>
                      </a:r>
                      <a:r>
                        <a:rPr lang="en-GB" sz="1800" dirty="0" err="1">
                          <a:solidFill>
                            <a:schemeClr val="bg1"/>
                          </a:solidFill>
                          <a:effectLst/>
                        </a:rPr>
                        <a:t>po</a:t>
                      </a:r>
                      <a:endPar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0099"/>
                    </a:solidFill>
                  </a:tcPr>
                </a:tc>
                <a:extLst>
                  <a:ext uri="{0D108BD9-81ED-4DB2-BD59-A6C34878D82A}">
                    <a16:rowId xmlns:a16="http://schemas.microsoft.com/office/drawing/2014/main" val="10001"/>
                  </a:ext>
                </a:extLst>
              </a:tr>
              <a:tr h="360040">
                <a:tc>
                  <a:txBody>
                    <a:bodyPr/>
                    <a:lstStyle/>
                    <a:p>
                      <a:pPr>
                        <a:spcBef>
                          <a:spcPts val="200"/>
                        </a:spcBef>
                        <a:spcAft>
                          <a:spcPts val="200"/>
                        </a:spcAft>
                      </a:pPr>
                      <a:r>
                        <a:rPr lang="en-GB" sz="1800" dirty="0" err="1">
                          <a:effectLst/>
                        </a:rPr>
                        <a:t>Cmax</a:t>
                      </a:r>
                      <a:r>
                        <a:rPr lang="en-GB" sz="1800" dirty="0">
                          <a:effectLst/>
                        </a:rPr>
                        <a:t> (mg/L)</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Bef>
                          <a:spcPts val="200"/>
                        </a:spcBef>
                        <a:spcAft>
                          <a:spcPts val="200"/>
                        </a:spcAft>
                      </a:pPr>
                      <a:r>
                        <a:rPr lang="fr-FR" sz="1800" dirty="0">
                          <a:effectLst/>
                        </a:rPr>
                        <a:t>3.4</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Bef>
                          <a:spcPts val="200"/>
                        </a:spcBef>
                        <a:spcAft>
                          <a:spcPts val="200"/>
                        </a:spcAft>
                      </a:pPr>
                      <a:r>
                        <a:rPr lang="fr-FR" sz="1800" dirty="0">
                          <a:solidFill>
                            <a:srgbClr val="FF0000"/>
                          </a:solidFill>
                          <a:effectLst/>
                        </a:rPr>
                        <a:t>0.4</a:t>
                      </a:r>
                      <a:endPar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2"/>
                  </a:ext>
                </a:extLst>
              </a:tr>
              <a:tr h="360040">
                <a:tc>
                  <a:txBody>
                    <a:bodyPr/>
                    <a:lstStyle/>
                    <a:p>
                      <a:pPr>
                        <a:spcBef>
                          <a:spcPts val="200"/>
                        </a:spcBef>
                        <a:spcAft>
                          <a:spcPts val="200"/>
                        </a:spcAft>
                      </a:pPr>
                      <a:r>
                        <a:rPr lang="fr-FR" sz="1800" dirty="0">
                          <a:effectLst/>
                        </a:rPr>
                        <a:t>T1/2 (h)</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spcBef>
                          <a:spcPts val="200"/>
                        </a:spcBef>
                        <a:spcAft>
                          <a:spcPts val="200"/>
                        </a:spcAft>
                      </a:pPr>
                      <a:r>
                        <a:rPr lang="en-GB" sz="1800" dirty="0">
                          <a:effectLst/>
                        </a:rPr>
                        <a:t>5.7</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spcBef>
                          <a:spcPts val="200"/>
                        </a:spcBef>
                        <a:spcAft>
                          <a:spcPts val="200"/>
                        </a:spcAft>
                      </a:pPr>
                      <a:r>
                        <a:rPr lang="en-GB" sz="1800" dirty="0">
                          <a:solidFill>
                            <a:srgbClr val="0033CC"/>
                          </a:solidFill>
                          <a:effectLst/>
                        </a:rPr>
                        <a:t>72</a:t>
                      </a:r>
                      <a:endParaRPr lang="en-US" sz="1800" dirty="0">
                        <a:solidFill>
                          <a:srgbClr val="0033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10003"/>
                  </a:ext>
                </a:extLst>
              </a:tr>
              <a:tr h="360040">
                <a:tc>
                  <a:txBody>
                    <a:bodyPr/>
                    <a:lstStyle/>
                    <a:p>
                      <a:pPr>
                        <a:spcBef>
                          <a:spcPts val="200"/>
                        </a:spcBef>
                        <a:spcAft>
                          <a:spcPts val="200"/>
                        </a:spcAft>
                      </a:pPr>
                      <a:r>
                        <a:rPr lang="en-GB" sz="1800" dirty="0">
                          <a:effectLst/>
                        </a:rPr>
                        <a:t>Liaison aux </a:t>
                      </a:r>
                      <a:r>
                        <a:rPr lang="en-GB" sz="1800" dirty="0" err="1">
                          <a:effectLst/>
                        </a:rPr>
                        <a:t>prot</a:t>
                      </a:r>
                      <a:r>
                        <a:rPr lang="en-GB" sz="1800" dirty="0">
                          <a:effectLst/>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Bef>
                          <a:spcPts val="200"/>
                        </a:spcBef>
                        <a:spcAft>
                          <a:spcPts val="200"/>
                        </a:spcAft>
                      </a:pPr>
                      <a:r>
                        <a:rPr lang="fr-FR" sz="1800" dirty="0">
                          <a:effectLst/>
                        </a:rPr>
                        <a:t>42-50</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Bef>
                          <a:spcPts val="200"/>
                        </a:spcBef>
                        <a:spcAft>
                          <a:spcPts val="200"/>
                        </a:spcAft>
                      </a:pPr>
                      <a:r>
                        <a:rPr lang="fr-FR" sz="1800" dirty="0">
                          <a:effectLst/>
                        </a:rPr>
                        <a:t>12-40</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4"/>
                  </a:ext>
                </a:extLst>
              </a:tr>
              <a:tr h="360040">
                <a:tc>
                  <a:txBody>
                    <a:bodyPr/>
                    <a:lstStyle/>
                    <a:p>
                      <a:pPr>
                        <a:spcBef>
                          <a:spcPts val="200"/>
                        </a:spcBef>
                        <a:spcAft>
                          <a:spcPts val="200"/>
                        </a:spcAft>
                      </a:pPr>
                      <a:r>
                        <a:rPr lang="fr-FR" sz="1800" dirty="0">
                          <a:solidFill>
                            <a:srgbClr val="00B050"/>
                          </a:solidFill>
                          <a:effectLst/>
                        </a:rPr>
                        <a:t>Tissu/sérum</a:t>
                      </a:r>
                      <a:endParaRPr lang="en-US"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spcBef>
                          <a:spcPts val="200"/>
                        </a:spcBef>
                        <a:spcAft>
                          <a:spcPts val="200"/>
                        </a:spcAft>
                      </a:pPr>
                      <a:r>
                        <a:rPr lang="fr-FR" sz="1800" dirty="0">
                          <a:solidFill>
                            <a:srgbClr val="00B050"/>
                          </a:solidFill>
                          <a:effectLst/>
                        </a:rPr>
                        <a:t>3-100</a:t>
                      </a:r>
                      <a:endParaRPr lang="en-US"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spcBef>
                          <a:spcPts val="200"/>
                        </a:spcBef>
                        <a:spcAft>
                          <a:spcPts val="200"/>
                        </a:spcAft>
                      </a:pPr>
                      <a:r>
                        <a:rPr lang="fr-FR" sz="1800" dirty="0">
                          <a:solidFill>
                            <a:srgbClr val="00B050"/>
                          </a:solidFill>
                          <a:effectLst/>
                        </a:rPr>
                        <a:t>50-1150</a:t>
                      </a:r>
                      <a:endParaRPr lang="en-US"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10005"/>
                  </a:ext>
                </a:extLst>
              </a:tr>
              <a:tr h="445760">
                <a:tc>
                  <a:txBody>
                    <a:bodyPr/>
                    <a:lstStyle/>
                    <a:p>
                      <a:pPr>
                        <a:spcBef>
                          <a:spcPts val="200"/>
                        </a:spcBef>
                        <a:spcAft>
                          <a:spcPts val="200"/>
                        </a:spcAft>
                      </a:pPr>
                      <a:r>
                        <a:rPr lang="fr-FR" sz="1800" dirty="0">
                          <a:effectLst/>
                        </a:rPr>
                        <a:t>ASC (</a:t>
                      </a:r>
                      <a:r>
                        <a:rPr lang="fr-FR" sz="1800" dirty="0" err="1">
                          <a:effectLst/>
                        </a:rPr>
                        <a:t>mg.h</a:t>
                      </a:r>
                      <a:r>
                        <a:rPr lang="fr-FR" sz="1800" dirty="0">
                          <a:effectLst/>
                        </a:rPr>
                        <a:t>/L)</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Bef>
                          <a:spcPts val="200"/>
                        </a:spcBef>
                        <a:spcAft>
                          <a:spcPts val="200"/>
                        </a:spcAft>
                      </a:pPr>
                      <a:r>
                        <a:rPr lang="en-GB" sz="1800" dirty="0">
                          <a:effectLst/>
                        </a:rPr>
                        <a:t>46</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spcBef>
                          <a:spcPts val="200"/>
                        </a:spcBef>
                        <a:spcAft>
                          <a:spcPts val="200"/>
                        </a:spcAft>
                      </a:pPr>
                      <a:r>
                        <a:rPr lang="en-GB" sz="1800" dirty="0">
                          <a:effectLst/>
                        </a:rPr>
                        <a:t>2-3.4</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6"/>
                  </a:ext>
                </a:extLst>
              </a:tr>
            </a:tbl>
          </a:graphicData>
        </a:graphic>
      </p:graphicFrame>
      <p:sp>
        <p:nvSpPr>
          <p:cNvPr id="12" name="Rounded Rectangular Callout 11"/>
          <p:cNvSpPr/>
          <p:nvPr/>
        </p:nvSpPr>
        <p:spPr bwMode="auto">
          <a:xfrm>
            <a:off x="7092280" y="2564904"/>
            <a:ext cx="1954778" cy="1021556"/>
          </a:xfrm>
          <a:prstGeom prst="wedgeRoundRectCallout">
            <a:avLst>
              <a:gd name="adj1" fmla="val -116615"/>
              <a:gd name="adj2" fmla="val -31273"/>
              <a:gd name="adj3" fmla="val 16667"/>
            </a:avLst>
          </a:prstGeom>
          <a:solidFill>
            <a:schemeClr val="bg1"/>
          </a:solidFill>
          <a:ln w="9525" cap="flat" cmpd="sng" algn="ctr">
            <a:solidFill>
              <a:srgbClr val="0033C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33CC"/>
                </a:solidFill>
                <a:effectLst/>
                <a:uLnTx/>
                <a:uFillTx/>
                <a:latin typeface="Corbel" panose="020B0503020204020204"/>
                <a:ea typeface="+mn-ea"/>
                <a:cs typeface="+mn-cs"/>
              </a:rPr>
              <a:t>Schéma</a:t>
            </a:r>
            <a:r>
              <a:rPr kumimoji="0" lang="en-US" sz="1800" b="0" i="0" u="none" strike="noStrike" kern="1200" cap="none" spc="0" normalizeH="0" baseline="0" noProof="0" dirty="0">
                <a:ln>
                  <a:noFill/>
                </a:ln>
                <a:solidFill>
                  <a:srgbClr val="0033CC"/>
                </a:solidFill>
                <a:effectLst/>
                <a:uLnTx/>
                <a:uFillTx/>
                <a:latin typeface="Corbel" panose="020B0503020204020204"/>
                <a:ea typeface="+mn-ea"/>
                <a:cs typeface="+mn-cs"/>
              </a:rPr>
              <a:t> </a:t>
            </a:r>
            <a:br>
              <a:rPr kumimoji="0" lang="en-US" sz="1800" b="0" i="0" u="none" strike="noStrike" kern="1200" cap="none" spc="0" normalizeH="0" baseline="0" noProof="0" dirty="0">
                <a:ln>
                  <a:noFill/>
                </a:ln>
                <a:solidFill>
                  <a:srgbClr val="0033CC"/>
                </a:solidFill>
                <a:effectLst/>
                <a:uLnTx/>
                <a:uFillTx/>
                <a:latin typeface="Corbel" panose="020B0503020204020204"/>
                <a:ea typeface="+mn-ea"/>
                <a:cs typeface="+mn-cs"/>
              </a:rPr>
            </a:br>
            <a:r>
              <a:rPr kumimoji="0" lang="en-US" sz="1800" b="0" i="0" u="none" strike="noStrike" kern="1200" cap="none" spc="0" normalizeH="0" baseline="0" noProof="0" dirty="0" err="1">
                <a:ln>
                  <a:noFill/>
                </a:ln>
                <a:solidFill>
                  <a:srgbClr val="0033CC"/>
                </a:solidFill>
                <a:effectLst/>
                <a:uLnTx/>
                <a:uFillTx/>
                <a:latin typeface="Corbel" panose="020B0503020204020204"/>
                <a:ea typeface="+mn-ea"/>
                <a:cs typeface="+mn-cs"/>
              </a:rPr>
              <a:t>d’administration</a:t>
            </a:r>
            <a:r>
              <a:rPr kumimoji="0" lang="en-US" sz="1800" b="0" i="0" u="none" strike="noStrike" kern="1200" cap="none" spc="0" normalizeH="0" baseline="0" noProof="0" dirty="0">
                <a:ln>
                  <a:noFill/>
                </a:ln>
                <a:solidFill>
                  <a:srgbClr val="0033CC"/>
                </a:solidFill>
                <a:effectLst/>
                <a:uLnTx/>
                <a:uFillTx/>
                <a:latin typeface="Corbel" panose="020B0503020204020204"/>
                <a:ea typeface="+mn-ea"/>
                <a:cs typeface="+mn-cs"/>
              </a:rPr>
              <a:t> </a:t>
            </a:r>
            <a:br>
              <a:rPr kumimoji="0" lang="en-US" sz="1800" b="0" i="0" u="none" strike="noStrike" kern="1200" cap="none" spc="0" normalizeH="0" baseline="0" noProof="0" dirty="0">
                <a:ln>
                  <a:noFill/>
                </a:ln>
                <a:solidFill>
                  <a:srgbClr val="0033CC"/>
                </a:solidFill>
                <a:effectLst/>
                <a:uLnTx/>
                <a:uFillTx/>
                <a:latin typeface="Corbel" panose="020B0503020204020204"/>
                <a:ea typeface="+mn-ea"/>
                <a:cs typeface="+mn-cs"/>
              </a:rPr>
            </a:br>
            <a:r>
              <a:rPr kumimoji="0" lang="en-US" sz="1800" b="0" i="0" u="none" strike="noStrike" kern="1200" cap="none" spc="0" normalizeH="0" baseline="0" noProof="0" dirty="0" err="1">
                <a:ln>
                  <a:noFill/>
                </a:ln>
                <a:solidFill>
                  <a:srgbClr val="0033CC"/>
                </a:solidFill>
                <a:effectLst/>
                <a:uLnTx/>
                <a:uFillTx/>
                <a:latin typeface="Corbel" panose="020B0503020204020204"/>
                <a:ea typeface="+mn-ea"/>
                <a:cs typeface="+mn-cs"/>
              </a:rPr>
              <a:t>particulier</a:t>
            </a:r>
            <a:endParaRPr kumimoji="0" lang="en-US" sz="1800" b="0" i="0" u="none" strike="noStrike" kern="1200" cap="none" spc="0" normalizeH="0" baseline="0" noProof="0" dirty="0">
              <a:ln>
                <a:noFill/>
              </a:ln>
              <a:solidFill>
                <a:srgbClr val="0033CC"/>
              </a:solidFill>
              <a:effectLst/>
              <a:uLnTx/>
              <a:uFillTx/>
              <a:latin typeface="Corbel" panose="020B0503020204020204"/>
              <a:ea typeface="+mn-ea"/>
              <a:cs typeface="+mn-cs"/>
            </a:endParaRPr>
          </a:p>
        </p:txBody>
      </p:sp>
      <p:sp>
        <p:nvSpPr>
          <p:cNvPr id="18" name="Rounded Rectangular Callout 17"/>
          <p:cNvSpPr/>
          <p:nvPr/>
        </p:nvSpPr>
        <p:spPr bwMode="auto">
          <a:xfrm>
            <a:off x="6732240" y="3717032"/>
            <a:ext cx="1694794" cy="408623"/>
          </a:xfrm>
          <a:prstGeom prst="wedgeRoundRectCallout">
            <a:avLst>
              <a:gd name="adj1" fmla="val -87241"/>
              <a:gd name="adj2" fmla="val -99472"/>
              <a:gd name="adj3" fmla="val 16667"/>
            </a:avLst>
          </a:prstGeom>
          <a:solidFill>
            <a:schemeClr val="bg1"/>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B050"/>
                </a:solidFill>
                <a:effectLst/>
                <a:uLnTx/>
                <a:uFillTx/>
                <a:latin typeface="Corbel" panose="020B0503020204020204"/>
                <a:ea typeface="+mn-ea"/>
                <a:cs typeface="+mn-cs"/>
              </a:rPr>
              <a:t>Dans</a:t>
            </a:r>
            <a:r>
              <a:rPr kumimoji="0" lang="en-US" sz="1800" b="0" i="0" u="none" strike="noStrike" kern="1200" cap="none" spc="0" normalizeH="0" baseline="0" noProof="0" dirty="0">
                <a:ln>
                  <a:noFill/>
                </a:ln>
                <a:solidFill>
                  <a:srgbClr val="00B050"/>
                </a:solidFill>
                <a:effectLst/>
                <a:uLnTx/>
                <a:uFillTx/>
                <a:latin typeface="Corbel" panose="020B0503020204020204"/>
                <a:ea typeface="+mn-ea"/>
                <a:cs typeface="+mn-cs"/>
              </a:rPr>
              <a:t> les </a:t>
            </a:r>
            <a:r>
              <a:rPr kumimoji="0" lang="en-US" sz="1800" b="0" i="0" u="none" strike="noStrike" kern="1200" cap="none" spc="0" normalizeH="0" baseline="0" noProof="0" dirty="0" err="1">
                <a:ln>
                  <a:noFill/>
                </a:ln>
                <a:solidFill>
                  <a:srgbClr val="00B050"/>
                </a:solidFill>
                <a:effectLst/>
                <a:uLnTx/>
                <a:uFillTx/>
                <a:latin typeface="Corbel" panose="020B0503020204020204"/>
                <a:ea typeface="+mn-ea"/>
                <a:cs typeface="+mn-cs"/>
              </a:rPr>
              <a:t>tissus</a:t>
            </a:r>
            <a:r>
              <a:rPr kumimoji="0" lang="en-US" sz="1800" b="0" i="0" u="none" strike="noStrike" kern="1200" cap="none" spc="0" normalizeH="0" baseline="0" noProof="0" dirty="0">
                <a:ln>
                  <a:noFill/>
                </a:ln>
                <a:solidFill>
                  <a:srgbClr val="00B050"/>
                </a:solidFill>
                <a:effectLst/>
                <a:uLnTx/>
                <a:uFillTx/>
                <a:latin typeface="Corbel" panose="020B0503020204020204"/>
                <a:ea typeface="+mn-ea"/>
                <a:cs typeface="+mn-cs"/>
              </a:rPr>
              <a:t> !</a:t>
            </a:r>
          </a:p>
        </p:txBody>
      </p:sp>
      <p:sp>
        <p:nvSpPr>
          <p:cNvPr id="19" name="Rounded Rectangular Callout 18"/>
          <p:cNvSpPr/>
          <p:nvPr/>
        </p:nvSpPr>
        <p:spPr bwMode="auto">
          <a:xfrm>
            <a:off x="7164288" y="1700808"/>
            <a:ext cx="1354834" cy="715089"/>
          </a:xfrm>
          <a:prstGeom prst="wedgeRoundRectCallout">
            <a:avLst>
              <a:gd name="adj1" fmla="val -136967"/>
              <a:gd name="adj2" fmla="val 66154"/>
              <a:gd name="adj3" fmla="val 16667"/>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Risque</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de </a:t>
            </a:r>
            <a:b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résistance ?</a:t>
            </a:r>
          </a:p>
        </p:txBody>
      </p:sp>
      <p:grpSp>
        <p:nvGrpSpPr>
          <p:cNvPr id="2" name="Group 1"/>
          <p:cNvGrpSpPr/>
          <p:nvPr/>
        </p:nvGrpSpPr>
        <p:grpSpPr>
          <a:xfrm>
            <a:off x="251520" y="4365104"/>
            <a:ext cx="8750827" cy="2365231"/>
            <a:chOff x="250825" y="4077072"/>
            <a:chExt cx="8750827" cy="2365231"/>
          </a:xfrm>
        </p:grpSpPr>
        <p:sp>
          <p:nvSpPr>
            <p:cNvPr id="20" name="AutoShape 8"/>
            <p:cNvSpPr>
              <a:spLocks noChangeArrowheads="1"/>
            </p:cNvSpPr>
            <p:nvPr/>
          </p:nvSpPr>
          <p:spPr bwMode="auto">
            <a:xfrm>
              <a:off x="250825" y="4365104"/>
              <a:ext cx="3025031" cy="1981200"/>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1" name="Oval 9"/>
            <p:cNvSpPr>
              <a:spLocks noChangeArrowheads="1"/>
            </p:cNvSpPr>
            <p:nvPr/>
          </p:nvSpPr>
          <p:spPr bwMode="auto">
            <a:xfrm>
              <a:off x="395536" y="4653136"/>
              <a:ext cx="1295400" cy="1371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2" name="Text Box 10"/>
            <p:cNvSpPr txBox="1">
              <a:spLocks noChangeArrowheads="1"/>
            </p:cNvSpPr>
            <p:nvPr/>
          </p:nvSpPr>
          <p:spPr bwMode="auto">
            <a:xfrm>
              <a:off x="3923928" y="5085184"/>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rPr>
                <a:t>B</a:t>
              </a:r>
              <a:endParaRPr kumimoji="0" lang="en-GB" altLang="en-US"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23" name="Line 11"/>
            <p:cNvSpPr>
              <a:spLocks noChangeShapeType="1"/>
            </p:cNvSpPr>
            <p:nvPr/>
          </p:nvSpPr>
          <p:spPr bwMode="auto">
            <a:xfrm flipH="1">
              <a:off x="2833936" y="5203304"/>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4" name="Line 12"/>
            <p:cNvSpPr>
              <a:spLocks noChangeShapeType="1"/>
            </p:cNvSpPr>
            <p:nvPr/>
          </p:nvSpPr>
          <p:spPr bwMode="auto">
            <a:xfrm flipH="1">
              <a:off x="1290886" y="5203304"/>
              <a:ext cx="914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5" name="Line 13"/>
            <p:cNvSpPr>
              <a:spLocks noChangeShapeType="1"/>
            </p:cNvSpPr>
            <p:nvPr/>
          </p:nvSpPr>
          <p:spPr bwMode="auto">
            <a:xfrm flipH="1">
              <a:off x="1328986" y="5355704"/>
              <a:ext cx="914400" cy="0"/>
            </a:xfrm>
            <a:prstGeom prst="line">
              <a:avLst/>
            </a:prstGeom>
            <a:noFill/>
            <a:ln w="19050">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6" name="Text Box 14"/>
            <p:cNvSpPr txBox="1">
              <a:spLocks noChangeArrowheads="1"/>
            </p:cNvSpPr>
            <p:nvPr/>
          </p:nvSpPr>
          <p:spPr bwMode="auto">
            <a:xfrm>
              <a:off x="2316411" y="5098529"/>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rPr>
                <a:t>B</a:t>
              </a:r>
              <a:endParaRPr kumimoji="0" lang="en-GB" altLang="en-US"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27" name="Text Box 16"/>
            <p:cNvSpPr txBox="1">
              <a:spLocks noChangeArrowheads="1"/>
            </p:cNvSpPr>
            <p:nvPr/>
          </p:nvSpPr>
          <p:spPr bwMode="auto">
            <a:xfrm>
              <a:off x="471736" y="5004867"/>
              <a:ext cx="904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3200" b="0" i="0" u="none" strike="noStrike" kern="1200" cap="none" spc="0" normalizeH="0" baseline="0" noProof="0" dirty="0">
                  <a:ln>
                    <a:noFill/>
                  </a:ln>
                  <a:solidFill>
                    <a:prstClr val="black"/>
                  </a:solidFill>
                  <a:effectLst/>
                  <a:uLnTx/>
                  <a:uFillTx/>
                  <a:latin typeface="Corbel" panose="020B0503020204020204"/>
                  <a:ea typeface="+mn-ea"/>
                  <a:cs typeface="+mn-cs"/>
                </a:rPr>
                <a:t>BH</a:t>
              </a:r>
              <a:r>
                <a:rPr kumimoji="0" lang="fr-BE" altLang="en-US" sz="3200" b="0" i="0" u="none" strike="noStrike" kern="1200" cap="none" spc="0" normalizeH="0" baseline="30000" noProof="0" dirty="0">
                  <a:ln>
                    <a:noFill/>
                  </a:ln>
                  <a:solidFill>
                    <a:prstClr val="black"/>
                  </a:solidFill>
                  <a:effectLst/>
                  <a:uLnTx/>
                  <a:uFillTx/>
                  <a:latin typeface="Corbel" panose="020B0503020204020204"/>
                  <a:ea typeface="+mn-ea"/>
                  <a:cs typeface="+mn-cs"/>
                </a:rPr>
                <a:t>+</a:t>
              </a:r>
              <a:endParaRPr kumimoji="0" lang="en-GB" altLang="en-US" sz="3200" b="0" i="0" u="none" strike="noStrike" kern="1200" cap="none" spc="0" normalizeH="0" baseline="30000" noProof="0" dirty="0">
                <a:ln>
                  <a:noFill/>
                </a:ln>
                <a:solidFill>
                  <a:prstClr val="black"/>
                </a:solidFill>
                <a:effectLst/>
                <a:uLnTx/>
                <a:uFillTx/>
                <a:latin typeface="Corbel" panose="020B0503020204020204"/>
                <a:ea typeface="+mn-ea"/>
                <a:cs typeface="+mn-cs"/>
              </a:endParaRPr>
            </a:p>
          </p:txBody>
        </p:sp>
        <p:sp>
          <p:nvSpPr>
            <p:cNvPr id="28" name="Line 17"/>
            <p:cNvSpPr>
              <a:spLocks noChangeShapeType="1"/>
            </p:cNvSpPr>
            <p:nvPr/>
          </p:nvSpPr>
          <p:spPr bwMode="auto">
            <a:xfrm flipH="1">
              <a:off x="2881561" y="5355704"/>
              <a:ext cx="914400"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 name="Text Box 18"/>
            <p:cNvSpPr txBox="1">
              <a:spLocks noChangeArrowheads="1"/>
            </p:cNvSpPr>
            <p:nvPr/>
          </p:nvSpPr>
          <p:spPr bwMode="auto">
            <a:xfrm>
              <a:off x="1838574" y="5889104"/>
              <a:ext cx="1076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1600" b="0" i="0" u="none" strike="noStrike" kern="1200" cap="none" spc="0" normalizeH="0" baseline="0" noProof="0" dirty="0">
                  <a:ln>
                    <a:noFill/>
                  </a:ln>
                  <a:solidFill>
                    <a:srgbClr val="233438"/>
                  </a:solidFill>
                  <a:effectLst/>
                  <a:uLnTx/>
                  <a:uFillTx/>
                  <a:latin typeface="Corbel" panose="020B0503020204020204"/>
                  <a:ea typeface="+mn-ea"/>
                  <a:cs typeface="+mn-cs"/>
                </a:rPr>
                <a:t>pH neutre</a:t>
              </a:r>
              <a:endParaRPr kumimoji="0" lang="en-GB" altLang="en-US" sz="1600" b="0" i="0" u="none" strike="noStrike" kern="1200" cap="none" spc="0" normalizeH="0" baseline="0" noProof="0" dirty="0">
                <a:ln>
                  <a:noFill/>
                </a:ln>
                <a:solidFill>
                  <a:srgbClr val="233438"/>
                </a:solidFill>
                <a:effectLst/>
                <a:uLnTx/>
                <a:uFillTx/>
                <a:latin typeface="Corbel" panose="020B0503020204020204"/>
                <a:ea typeface="+mn-ea"/>
                <a:cs typeface="+mn-cs"/>
              </a:endParaRPr>
            </a:p>
          </p:txBody>
        </p:sp>
        <p:sp>
          <p:nvSpPr>
            <p:cNvPr id="30" name="Text Box 19"/>
            <p:cNvSpPr txBox="1">
              <a:spLocks noChangeArrowheads="1"/>
            </p:cNvSpPr>
            <p:nvPr/>
          </p:nvSpPr>
          <p:spPr bwMode="auto">
            <a:xfrm>
              <a:off x="3347864" y="5877272"/>
              <a:ext cx="1076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1600" b="0" i="0" u="none" strike="noStrike" kern="1200" cap="none" spc="0" normalizeH="0" baseline="0" noProof="0" dirty="0">
                  <a:ln>
                    <a:noFill/>
                  </a:ln>
                  <a:solidFill>
                    <a:srgbClr val="233438"/>
                  </a:solidFill>
                  <a:effectLst/>
                  <a:uLnTx/>
                  <a:uFillTx/>
                  <a:latin typeface="Corbel" panose="020B0503020204020204"/>
                  <a:ea typeface="+mn-ea"/>
                  <a:cs typeface="+mn-cs"/>
                </a:rPr>
                <a:t>pH neutre</a:t>
              </a:r>
              <a:endParaRPr kumimoji="0" lang="en-GB" altLang="en-US" sz="1600" b="0" i="0" u="none" strike="noStrike" kern="1200" cap="none" spc="0" normalizeH="0" baseline="0" noProof="0" dirty="0">
                <a:ln>
                  <a:noFill/>
                </a:ln>
                <a:solidFill>
                  <a:srgbClr val="233438"/>
                </a:solidFill>
                <a:effectLst/>
                <a:uLnTx/>
                <a:uFillTx/>
                <a:latin typeface="Corbel" panose="020B0503020204020204"/>
                <a:ea typeface="+mn-ea"/>
                <a:cs typeface="+mn-cs"/>
              </a:endParaRPr>
            </a:p>
          </p:txBody>
        </p:sp>
        <p:sp>
          <p:nvSpPr>
            <p:cNvPr id="31" name="Text Box 20"/>
            <p:cNvSpPr txBox="1">
              <a:spLocks noChangeArrowheads="1"/>
            </p:cNvSpPr>
            <p:nvPr/>
          </p:nvSpPr>
          <p:spPr bwMode="auto">
            <a:xfrm>
              <a:off x="584449" y="5450954"/>
              <a:ext cx="984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1600" b="0" i="0" u="none" strike="noStrike" kern="1200" cap="none" spc="0" normalizeH="0" baseline="0" noProof="0" dirty="0">
                  <a:ln>
                    <a:noFill/>
                  </a:ln>
                  <a:solidFill>
                    <a:srgbClr val="233438"/>
                  </a:solidFill>
                  <a:effectLst/>
                  <a:uLnTx/>
                  <a:uFillTx/>
                  <a:latin typeface="Corbel" panose="020B0503020204020204"/>
                  <a:ea typeface="+mn-ea"/>
                  <a:cs typeface="+mn-cs"/>
                </a:rPr>
                <a:t>pH acide</a:t>
              </a:r>
              <a:endParaRPr kumimoji="0" lang="en-GB" altLang="en-US" sz="1600" b="0" i="0" u="none" strike="noStrike" kern="1200" cap="none" spc="0" normalizeH="0" baseline="0" noProof="0" dirty="0">
                <a:ln>
                  <a:noFill/>
                </a:ln>
                <a:solidFill>
                  <a:srgbClr val="233438"/>
                </a:solidFill>
                <a:effectLst/>
                <a:uLnTx/>
                <a:uFillTx/>
                <a:latin typeface="Corbel" panose="020B0503020204020204"/>
                <a:ea typeface="+mn-ea"/>
                <a:cs typeface="+mn-cs"/>
              </a:endParaRPr>
            </a:p>
          </p:txBody>
        </p:sp>
        <p:graphicFrame>
          <p:nvGraphicFramePr>
            <p:cNvPr id="13" name="Object 12"/>
            <p:cNvGraphicFramePr>
              <a:graphicFrameLocks noChangeAspect="1"/>
            </p:cNvGraphicFramePr>
            <p:nvPr/>
          </p:nvGraphicFramePr>
          <p:xfrm>
            <a:off x="6732240" y="4077072"/>
            <a:ext cx="2269412" cy="2016224"/>
          </p:xfrm>
          <a:graphic>
            <a:graphicData uri="http://schemas.openxmlformats.org/presentationml/2006/ole">
              <mc:AlternateContent xmlns:mc="http://schemas.openxmlformats.org/markup-compatibility/2006">
                <mc:Choice xmlns:v="urn:schemas-microsoft-com:vml" Requires="v">
                  <p:oleObj spid="_x0000_s8215" name="CS ChemDraw Drawing" r:id="rId3" imgW="4268549" imgH="3792827" progId="ChemDraw.Document.6.0">
                    <p:embed/>
                  </p:oleObj>
                </mc:Choice>
                <mc:Fallback>
                  <p:oleObj name="CS ChemDraw Drawing" r:id="rId3" imgW="4268549" imgH="3792827" progId="ChemDraw.Document.6.0">
                    <p:embed/>
                    <p:pic>
                      <p:nvPicPr>
                        <p:cNvPr id="13" name="Object 12"/>
                        <p:cNvPicPr/>
                        <p:nvPr/>
                      </p:nvPicPr>
                      <p:blipFill>
                        <a:blip r:embed="rId4"/>
                        <a:stretch>
                          <a:fillRect/>
                        </a:stretch>
                      </p:blipFill>
                      <p:spPr>
                        <a:xfrm>
                          <a:off x="6732240" y="4077072"/>
                          <a:ext cx="2269412" cy="2016224"/>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4499992" y="4365104"/>
            <a:ext cx="2205608" cy="1819278"/>
          </p:xfrm>
          <a:graphic>
            <a:graphicData uri="http://schemas.openxmlformats.org/presentationml/2006/ole">
              <mc:AlternateContent xmlns:mc="http://schemas.openxmlformats.org/markup-compatibility/2006">
                <mc:Choice xmlns:v="urn:schemas-microsoft-com:vml" Requires="v">
                  <p:oleObj spid="_x0000_s8216" name="CS ChemDraw Drawing" r:id="rId5" imgW="4268279" imgH="3521563" progId="ChemDraw.Document.6.0">
                    <p:embed/>
                  </p:oleObj>
                </mc:Choice>
                <mc:Fallback>
                  <p:oleObj name="CS ChemDraw Drawing" r:id="rId5" imgW="4268279" imgH="3521563" progId="ChemDraw.Document.6.0">
                    <p:embed/>
                    <p:pic>
                      <p:nvPicPr>
                        <p:cNvPr id="14" name="Object 13"/>
                        <p:cNvPicPr/>
                        <p:nvPr/>
                      </p:nvPicPr>
                      <p:blipFill>
                        <a:blip r:embed="rId6"/>
                        <a:stretch>
                          <a:fillRect/>
                        </a:stretch>
                      </p:blipFill>
                      <p:spPr>
                        <a:xfrm>
                          <a:off x="4499992" y="4365104"/>
                          <a:ext cx="2205608" cy="1819278"/>
                        </a:xfrm>
                        <a:prstGeom prst="rect">
                          <a:avLst/>
                        </a:prstGeom>
                      </p:spPr>
                    </p:pic>
                  </p:oleObj>
                </mc:Fallback>
              </mc:AlternateContent>
            </a:graphicData>
          </a:graphic>
        </p:graphicFrame>
        <p:sp>
          <p:nvSpPr>
            <p:cNvPr id="15" name="TextBox 14"/>
            <p:cNvSpPr txBox="1"/>
            <p:nvPr/>
          </p:nvSpPr>
          <p:spPr>
            <a:xfrm>
              <a:off x="4715321" y="6165304"/>
              <a:ext cx="121539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clarithromycine</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35" name="TextBox 34"/>
            <p:cNvSpPr txBox="1"/>
            <p:nvPr/>
          </p:nvSpPr>
          <p:spPr>
            <a:xfrm>
              <a:off x="7091585" y="6093296"/>
              <a:ext cx="116410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azithromycine</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sp>
        <p:nvSpPr>
          <p:cNvPr id="17" name="Rectangle 16"/>
          <p:cNvSpPr/>
          <p:nvPr/>
        </p:nvSpPr>
        <p:spPr>
          <a:xfrm>
            <a:off x="152134" y="4149080"/>
            <a:ext cx="3114955"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Arial, Helvetica, sans-serif"/>
                <a:ea typeface="+mn-ea"/>
                <a:cs typeface="+mn-cs"/>
              </a:rPr>
              <a:t>Van Bambeke, 2014; ISBN 978-0-387-75612-7</a:t>
            </a:r>
            <a:endParaRPr kumimoji="0" lang="en-US" sz="1100" b="0" i="1"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8692164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79512" y="260648"/>
            <a:ext cx="860444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sym typeface="Symbol" panose="05050102010706020507" pitchFamily="18" charset="2"/>
              </a:rPr>
              <a:t>Azithromycine</a:t>
            </a:r>
            <a: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rPr>
              <a:t>: un schéma d’administration</a:t>
            </a:r>
            <a:b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rPr>
            </a:br>
            <a: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rPr>
              <a:t>particulier …</a:t>
            </a:r>
            <a:endParaRPr kumimoji="0" lang="en-US" altLang="en-US" sz="3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TextBox 4"/>
          <p:cNvSpPr txBox="1"/>
          <p:nvPr/>
        </p:nvSpPr>
        <p:spPr>
          <a:xfrm>
            <a:off x="5220072" y="2636912"/>
            <a:ext cx="268214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3 </a:t>
            </a: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jours</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de </a:t>
            </a: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traitement</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10 </a:t>
            </a: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jours</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de concentrations</a:t>
            </a:r>
            <a:b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actives </a:t>
            </a: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dans</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les </a:t>
            </a: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tissus</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a:t>
            </a:r>
          </a:p>
        </p:txBody>
      </p:sp>
      <p:pic>
        <p:nvPicPr>
          <p:cNvPr id="2" name="Picture 1"/>
          <p:cNvPicPr>
            <a:picLocks noChangeAspect="1"/>
          </p:cNvPicPr>
          <p:nvPr/>
        </p:nvPicPr>
        <p:blipFill>
          <a:blip r:embed="rId2"/>
          <a:stretch>
            <a:fillRect/>
          </a:stretch>
        </p:blipFill>
        <p:spPr>
          <a:xfrm>
            <a:off x="107504" y="1556792"/>
            <a:ext cx="4932040" cy="3468163"/>
          </a:xfrm>
          <a:prstGeom prst="rect">
            <a:avLst/>
          </a:prstGeom>
        </p:spPr>
      </p:pic>
      <p:pic>
        <p:nvPicPr>
          <p:cNvPr id="3" name="Picture 2"/>
          <p:cNvPicPr>
            <a:picLocks noChangeAspect="1"/>
          </p:cNvPicPr>
          <p:nvPr/>
        </p:nvPicPr>
        <p:blipFill>
          <a:blip r:embed="rId3"/>
          <a:stretch>
            <a:fillRect/>
          </a:stretch>
        </p:blipFill>
        <p:spPr>
          <a:xfrm>
            <a:off x="28208" y="4797152"/>
            <a:ext cx="9144000" cy="2021305"/>
          </a:xfrm>
          <a:prstGeom prst="rect">
            <a:avLst/>
          </a:prstGeom>
        </p:spPr>
      </p:pic>
      <p:sp>
        <p:nvSpPr>
          <p:cNvPr id="4" name="Rectangle 3"/>
          <p:cNvSpPr/>
          <p:nvPr/>
        </p:nvSpPr>
        <p:spPr>
          <a:xfrm>
            <a:off x="6876256" y="5589240"/>
            <a:ext cx="21602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cxnSp>
        <p:nvCxnSpPr>
          <p:cNvPr id="7" name="Straight Connector 6"/>
          <p:cNvCxnSpPr/>
          <p:nvPr/>
        </p:nvCxnSpPr>
        <p:spPr>
          <a:xfrm>
            <a:off x="467544" y="6381328"/>
            <a:ext cx="273630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95936" y="4581128"/>
            <a:ext cx="55081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Foulds</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 Johnson RB. J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Antimicrob</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Chemother</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1993;31(</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Suppl</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E):39–50.</a:t>
            </a:r>
          </a:p>
        </p:txBody>
      </p:sp>
    </p:spTree>
    <p:extLst>
      <p:ext uri="{BB962C8B-B14F-4D97-AF65-F5344CB8AC3E}">
        <p14:creationId xmlns:p14="http://schemas.microsoft.com/office/powerpoint/2010/main" val="1226485006"/>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79512" y="260648"/>
            <a:ext cx="860444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sym typeface="Symbol" panose="05050102010706020507" pitchFamily="18" charset="2"/>
              </a:rPr>
              <a:t>Clarithromycine</a:t>
            </a:r>
            <a: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rPr>
              <a:t>: schéma d’administration</a:t>
            </a:r>
            <a:b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rPr>
            </a:br>
            <a: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rPr>
              <a:t>libération immédiate vs forme retard</a:t>
            </a:r>
            <a:endParaRPr kumimoji="0" lang="en-US" altLang="en-US" sz="3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498555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32040" y="3645024"/>
            <a:ext cx="417806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Même</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dose </a:t>
            </a: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journalière</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(2 x 500 mg), </a:t>
            </a: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mais</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a:t>
            </a:r>
            <a:b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à 12 h </a:t>
            </a: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d’intervalle</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(liberation </a:t>
            </a: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immédiate</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a:t>
            </a: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en</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a:t>
            </a: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même</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temps! (</a:t>
            </a: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forme</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retard)</a:t>
            </a:r>
          </a:p>
        </p:txBody>
      </p:sp>
    </p:spTree>
    <p:extLst>
      <p:ext uri="{BB962C8B-B14F-4D97-AF65-F5344CB8AC3E}">
        <p14:creationId xmlns:p14="http://schemas.microsoft.com/office/powerpoint/2010/main" val="4121193555"/>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79512" y="260648"/>
            <a:ext cx="860444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sym typeface="Symbol" panose="05050102010706020507" pitchFamily="18" charset="2"/>
              </a:rPr>
              <a:t>Y a-t-il un risque d’interaction si on administre un macrolide à Henri ?</a:t>
            </a:r>
            <a:endParaRPr kumimoji="0" lang="en-US" altLang="en-US" sz="3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Tijdelijke aanduiding voor tekst 2"/>
          <p:cNvSpPr txBox="1">
            <a:spLocks/>
          </p:cNvSpPr>
          <p:nvPr/>
        </p:nvSpPr>
        <p:spPr>
          <a:xfrm>
            <a:off x="467544" y="2060848"/>
            <a:ext cx="8153527" cy="4105275"/>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233438"/>
              </a:buClr>
              <a:buSzPct val="60000"/>
              <a:buFont typeface="Wingdings"/>
              <a:buNone/>
              <a:tabLst/>
              <a:defRPr/>
            </a:pPr>
            <a:r>
              <a:rPr kumimoji="0" lang="fr-BE" sz="2400" b="0" i="0" u="sng" strike="noStrike" kern="1200" cap="none" spc="0" normalizeH="0" baseline="0" noProof="0" dirty="0">
                <a:ln>
                  <a:noFill/>
                </a:ln>
                <a:solidFill>
                  <a:prstClr val="black"/>
                </a:solidFill>
                <a:effectLst/>
                <a:uLnTx/>
                <a:uFillTx/>
                <a:latin typeface="Corbel" panose="020B0503020204020204"/>
                <a:ea typeface="+mn-ea"/>
                <a:cs typeface="+mn-cs"/>
              </a:rPr>
              <a:t>traitement habituel</a:t>
            </a:r>
          </a:p>
          <a:p>
            <a:pPr marL="640080" marR="0" lvl="1" indent="-274320" algn="l" defTabSz="914400" rtl="0" eaLnBrk="1" fontAlgn="auto" latinLnBrk="0" hangingPunct="1">
              <a:lnSpc>
                <a:spcPct val="100000"/>
              </a:lnSpc>
              <a:spcBef>
                <a:spcPts val="550"/>
              </a:spcBef>
              <a:spcAft>
                <a:spcPts val="0"/>
              </a:spcAft>
              <a:buClr>
                <a:srgbClr val="268593"/>
              </a:buClr>
              <a:buSzPct val="70000"/>
              <a:buFont typeface="Wingdings 2"/>
              <a:buChar char=""/>
              <a:tabLst/>
              <a:defRPr/>
            </a:pPr>
            <a:r>
              <a:rPr kumimoji="0" lang="fr-FR" sz="2400" b="0" i="0" u="none" strike="noStrike" kern="1200" cap="none" spc="0" normalizeH="0" baseline="0" noProof="0" dirty="0">
                <a:ln>
                  <a:noFill/>
                </a:ln>
                <a:solidFill>
                  <a:prstClr val="black"/>
                </a:solidFill>
                <a:effectLst/>
                <a:uLnTx/>
                <a:uFillTx/>
                <a:latin typeface="Corbel" panose="020B0503020204020204"/>
                <a:ea typeface="+mn-ea"/>
                <a:cs typeface="+mn-cs"/>
              </a:rPr>
              <a:t>L- thyroxine 100 </a:t>
            </a:r>
          </a:p>
          <a:p>
            <a:pPr marL="640080" marR="0" lvl="1" indent="-274320" algn="l" defTabSz="914400" rtl="0" eaLnBrk="1" fontAlgn="auto" latinLnBrk="0" hangingPunct="1">
              <a:lnSpc>
                <a:spcPct val="100000"/>
              </a:lnSpc>
              <a:spcBef>
                <a:spcPts val="550"/>
              </a:spcBef>
              <a:spcAft>
                <a:spcPts val="0"/>
              </a:spcAft>
              <a:buClr>
                <a:srgbClr val="268593"/>
              </a:buClr>
              <a:buSzPct val="70000"/>
              <a:buFont typeface="Wingdings 2"/>
              <a:buChar char=""/>
              <a:tabLst/>
              <a:defRPr/>
            </a:pPr>
            <a:r>
              <a:rPr kumimoji="0" lang="fr-FR" sz="2400" b="0" i="0" u="none" strike="noStrike" kern="1200" cap="none" spc="0" normalizeH="0" baseline="0" noProof="0" dirty="0" err="1">
                <a:ln>
                  <a:noFill/>
                </a:ln>
                <a:solidFill>
                  <a:prstClr val="black"/>
                </a:solidFill>
                <a:effectLst/>
                <a:uLnTx/>
                <a:uFillTx/>
                <a:latin typeface="Corbel" panose="020B0503020204020204"/>
                <a:ea typeface="+mn-ea"/>
                <a:cs typeface="+mn-cs"/>
              </a:rPr>
              <a:t>Perindopril</a:t>
            </a:r>
            <a:r>
              <a:rPr kumimoji="0" lang="fr-FR" sz="2400" b="0" i="0" u="none" strike="noStrike" kern="1200" cap="none" spc="0" normalizeH="0" baseline="0" noProof="0" dirty="0">
                <a:ln>
                  <a:noFill/>
                </a:ln>
                <a:solidFill>
                  <a:prstClr val="black"/>
                </a:solidFill>
                <a:effectLst/>
                <a:uLnTx/>
                <a:uFillTx/>
                <a:latin typeface="Corbel" panose="020B0503020204020204"/>
                <a:ea typeface="+mn-ea"/>
                <a:cs typeface="+mn-cs"/>
              </a:rPr>
              <a:t> 4</a:t>
            </a:r>
          </a:p>
          <a:p>
            <a:pPr marL="640080" marR="0" lvl="1" indent="-274320" algn="l" defTabSz="914400" rtl="0" eaLnBrk="1" fontAlgn="auto" latinLnBrk="0" hangingPunct="1">
              <a:lnSpc>
                <a:spcPct val="100000"/>
              </a:lnSpc>
              <a:spcBef>
                <a:spcPts val="550"/>
              </a:spcBef>
              <a:spcAft>
                <a:spcPts val="0"/>
              </a:spcAft>
              <a:buClr>
                <a:srgbClr val="268593"/>
              </a:buClr>
              <a:buSzPct val="70000"/>
              <a:buFont typeface="Wingdings 2"/>
              <a:buChar char=""/>
              <a:tabLst/>
              <a:defRPr/>
            </a:pPr>
            <a:r>
              <a:rPr kumimoji="0" lang="fr-FR" sz="2400" b="0" i="0" u="none" strike="noStrike" kern="1200" cap="none" spc="0" normalizeH="0" baseline="0" noProof="0" dirty="0" err="1">
                <a:ln>
                  <a:noFill/>
                </a:ln>
                <a:solidFill>
                  <a:prstClr val="black"/>
                </a:solidFill>
                <a:effectLst/>
                <a:uLnTx/>
                <a:uFillTx/>
                <a:latin typeface="Corbel" panose="020B0503020204020204"/>
                <a:ea typeface="+mn-ea"/>
                <a:cs typeface="+mn-cs"/>
              </a:rPr>
              <a:t>Esomeprazole</a:t>
            </a:r>
            <a:r>
              <a:rPr kumimoji="0" lang="fr-FR" sz="2400" b="0" i="0" u="none" strike="noStrike" kern="1200" cap="none" spc="0" normalizeH="0" baseline="0" noProof="0" dirty="0">
                <a:ln>
                  <a:noFill/>
                </a:ln>
                <a:solidFill>
                  <a:prstClr val="black"/>
                </a:solidFill>
                <a:effectLst/>
                <a:uLnTx/>
                <a:uFillTx/>
                <a:latin typeface="Corbel" panose="020B0503020204020204"/>
                <a:ea typeface="+mn-ea"/>
                <a:cs typeface="+mn-cs"/>
              </a:rPr>
              <a:t> 20</a:t>
            </a:r>
          </a:p>
          <a:p>
            <a:pPr marL="640080" marR="0" lvl="1" indent="-274320" algn="l" defTabSz="914400" rtl="0" eaLnBrk="1" fontAlgn="auto" latinLnBrk="0" hangingPunct="1">
              <a:lnSpc>
                <a:spcPct val="100000"/>
              </a:lnSpc>
              <a:spcBef>
                <a:spcPts val="550"/>
              </a:spcBef>
              <a:spcAft>
                <a:spcPts val="0"/>
              </a:spcAft>
              <a:buClr>
                <a:srgbClr val="268593"/>
              </a:buClr>
              <a:buSzPct val="70000"/>
              <a:buFont typeface="Wingdings 2"/>
              <a:buChar char=""/>
              <a:tabLst/>
              <a:defRPr/>
            </a:pPr>
            <a:r>
              <a:rPr kumimoji="0" lang="fr-FR" sz="2400" b="0" i="0" u="none" strike="noStrike" kern="1200" cap="none" spc="0" normalizeH="0" baseline="0" noProof="0" dirty="0">
                <a:ln>
                  <a:noFill/>
                </a:ln>
                <a:solidFill>
                  <a:prstClr val="black"/>
                </a:solidFill>
                <a:effectLst/>
                <a:uLnTx/>
                <a:uFillTx/>
                <a:latin typeface="Corbel" panose="020B0503020204020204"/>
                <a:ea typeface="+mn-ea"/>
                <a:cs typeface="+mn-cs"/>
              </a:rPr>
              <a:t>Metformine 500 (3/J) </a:t>
            </a:r>
          </a:p>
          <a:p>
            <a:pPr marL="640080" marR="0" lvl="1" indent="-274320" algn="l" defTabSz="914400" rtl="0" eaLnBrk="1" fontAlgn="auto" latinLnBrk="0" hangingPunct="1">
              <a:lnSpc>
                <a:spcPct val="100000"/>
              </a:lnSpc>
              <a:spcBef>
                <a:spcPts val="550"/>
              </a:spcBef>
              <a:spcAft>
                <a:spcPts val="0"/>
              </a:spcAft>
              <a:buClr>
                <a:srgbClr val="268593"/>
              </a:buClr>
              <a:buSzPct val="70000"/>
              <a:buFont typeface="Wingdings 2"/>
              <a:buChar char=""/>
              <a:tabLst/>
              <a:defRPr/>
            </a:pPr>
            <a:r>
              <a:rPr kumimoji="0" lang="fr-FR" sz="2400" b="0" i="0" u="none" strike="noStrike" kern="1200" cap="none" spc="0" normalizeH="0" baseline="0" noProof="0" dirty="0" err="1">
                <a:ln>
                  <a:noFill/>
                </a:ln>
                <a:solidFill>
                  <a:prstClr val="black"/>
                </a:solidFill>
                <a:effectLst/>
                <a:uLnTx/>
                <a:uFillTx/>
                <a:latin typeface="Corbel" panose="020B0503020204020204"/>
                <a:ea typeface="+mn-ea"/>
                <a:cs typeface="+mn-cs"/>
              </a:rPr>
              <a:t>Simvastatine</a:t>
            </a:r>
            <a:r>
              <a:rPr kumimoji="0" lang="fr-FR" sz="2400" b="0" i="0" u="none" strike="noStrike" kern="1200" cap="none" spc="0" normalizeH="0" baseline="0" noProof="0" dirty="0">
                <a:ln>
                  <a:noFill/>
                </a:ln>
                <a:solidFill>
                  <a:prstClr val="black"/>
                </a:solidFill>
                <a:effectLst/>
                <a:uLnTx/>
                <a:uFillTx/>
                <a:latin typeface="Corbel" panose="020B0503020204020204"/>
                <a:ea typeface="+mn-ea"/>
                <a:cs typeface="+mn-cs"/>
              </a:rPr>
              <a:t> 40 </a:t>
            </a:r>
          </a:p>
          <a:p>
            <a:pPr marL="640080" marR="0" lvl="1" indent="-274320" algn="l" defTabSz="914400" rtl="0" eaLnBrk="1" fontAlgn="auto" latinLnBrk="0" hangingPunct="1">
              <a:lnSpc>
                <a:spcPct val="100000"/>
              </a:lnSpc>
              <a:spcBef>
                <a:spcPts val="550"/>
              </a:spcBef>
              <a:spcAft>
                <a:spcPts val="0"/>
              </a:spcAft>
              <a:buClr>
                <a:srgbClr val="268593"/>
              </a:buClr>
              <a:buSzPct val="70000"/>
              <a:buFont typeface="Wingdings 2"/>
              <a:buChar char=""/>
              <a:tabLst/>
              <a:defRPr/>
            </a:pPr>
            <a:r>
              <a:rPr kumimoji="0" lang="fr-FR" sz="2400" b="0" i="1" u="none" strike="noStrike" kern="1200" cap="none" spc="0" normalizeH="0" baseline="0" noProof="0" dirty="0" err="1">
                <a:ln>
                  <a:noFill/>
                </a:ln>
                <a:solidFill>
                  <a:prstClr val="black"/>
                </a:solidFill>
                <a:effectLst/>
                <a:uLnTx/>
                <a:uFillTx/>
                <a:latin typeface="Corbel" panose="020B0503020204020204"/>
                <a:ea typeface="+mn-ea"/>
                <a:cs typeface="+mn-cs"/>
              </a:rPr>
              <a:t>Symbicort</a:t>
            </a:r>
            <a:r>
              <a:rPr kumimoji="0" lang="fr-FR" sz="2400" b="0" i="1" u="none" strike="noStrike" kern="1200" cap="none" spc="0" normalizeH="0" baseline="0" noProof="0" dirty="0">
                <a:ln>
                  <a:noFill/>
                </a:ln>
                <a:solidFill>
                  <a:prstClr val="black"/>
                </a:solidFill>
                <a:effectLst/>
                <a:uLnTx/>
                <a:uFillTx/>
                <a:latin typeface="Corbel" panose="020B0503020204020204"/>
                <a:ea typeface="+mn-ea"/>
                <a:cs typeface="+mn-cs"/>
              </a:rPr>
              <a:t> 160</a:t>
            </a:r>
          </a:p>
        </p:txBody>
      </p:sp>
      <p:pic>
        <p:nvPicPr>
          <p:cNvPr id="7" name="Picture 6"/>
          <p:cNvPicPr>
            <a:picLocks noChangeAspect="1"/>
          </p:cNvPicPr>
          <p:nvPr/>
        </p:nvPicPr>
        <p:blipFill>
          <a:blip r:embed="rId2"/>
          <a:stretch>
            <a:fillRect/>
          </a:stretch>
        </p:blipFill>
        <p:spPr>
          <a:xfrm>
            <a:off x="7571496" y="116633"/>
            <a:ext cx="1514187" cy="1080120"/>
          </a:xfrm>
          <a:prstGeom prst="rect">
            <a:avLst/>
          </a:prstGeom>
        </p:spPr>
      </p:pic>
      <p:pic>
        <p:nvPicPr>
          <p:cNvPr id="4" name="Picture 3"/>
          <p:cNvPicPr>
            <a:picLocks noChangeAspect="1"/>
          </p:cNvPicPr>
          <p:nvPr/>
        </p:nvPicPr>
        <p:blipFill>
          <a:blip r:embed="rId3"/>
          <a:stretch>
            <a:fillRect/>
          </a:stretch>
        </p:blipFill>
        <p:spPr>
          <a:xfrm>
            <a:off x="4572000" y="2996952"/>
            <a:ext cx="3471814" cy="1944216"/>
          </a:xfrm>
          <a:prstGeom prst="rect">
            <a:avLst/>
          </a:prstGeom>
        </p:spPr>
      </p:pic>
    </p:spTree>
    <p:extLst>
      <p:ext uri="{BB962C8B-B14F-4D97-AF65-F5344CB8AC3E}">
        <p14:creationId xmlns:p14="http://schemas.microsoft.com/office/powerpoint/2010/main" val="640513972"/>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571496" y="116633"/>
            <a:ext cx="1514187" cy="1080120"/>
          </a:xfrm>
          <a:prstGeom prst="rect">
            <a:avLst/>
          </a:prstGeom>
        </p:spPr>
      </p:pic>
      <p:pic>
        <p:nvPicPr>
          <p:cNvPr id="5" name="Picture 4"/>
          <p:cNvPicPr>
            <a:picLocks noChangeAspect="1"/>
          </p:cNvPicPr>
          <p:nvPr/>
        </p:nvPicPr>
        <p:blipFill>
          <a:blip r:embed="rId3"/>
          <a:stretch>
            <a:fillRect/>
          </a:stretch>
        </p:blipFill>
        <p:spPr>
          <a:xfrm>
            <a:off x="395536" y="1567705"/>
            <a:ext cx="2402737" cy="5324385"/>
          </a:xfrm>
          <a:prstGeom prst="rect">
            <a:avLst/>
          </a:prstGeom>
        </p:spPr>
      </p:pic>
      <p:sp>
        <p:nvSpPr>
          <p:cNvPr id="8" name="Rectangle 2"/>
          <p:cNvSpPr>
            <a:spLocks noChangeArrowheads="1"/>
          </p:cNvSpPr>
          <p:nvPr/>
        </p:nvSpPr>
        <p:spPr bwMode="auto">
          <a:xfrm>
            <a:off x="179512" y="260648"/>
            <a:ext cx="860444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sym typeface="Symbol" panose="05050102010706020507" pitchFamily="18" charset="2"/>
              </a:rPr>
              <a:t>Y a-t-il un risque d’interaction si on administre un macrolide à Henri ?</a:t>
            </a:r>
            <a:endParaRPr kumimoji="0" lang="en-US" altLang="en-US" sz="3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01703030"/>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79512" y="295483"/>
            <a:ext cx="860444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sym typeface="Symbol" panose="05050102010706020507" pitchFamily="18" charset="2"/>
              </a:rPr>
              <a:t>PHIL et interactions médicamenteuses</a:t>
            </a:r>
            <a:endParaRPr kumimoji="0" lang="en-US" altLang="en-US" sz="3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6" name="Image 4"/>
          <p:cNvPicPr>
            <a:picLocks noChangeAspect="1"/>
          </p:cNvPicPr>
          <p:nvPr/>
        </p:nvPicPr>
        <p:blipFill>
          <a:blip r:embed="rId2"/>
          <a:stretch>
            <a:fillRect/>
          </a:stretch>
        </p:blipFill>
        <p:spPr>
          <a:xfrm>
            <a:off x="-108520" y="1581760"/>
            <a:ext cx="9144000" cy="2795367"/>
          </a:xfrm>
          <a:prstGeom prst="rect">
            <a:avLst/>
          </a:prstGeom>
        </p:spPr>
      </p:pic>
      <p:sp>
        <p:nvSpPr>
          <p:cNvPr id="7" name="ZoneTexte 6"/>
          <p:cNvSpPr txBox="1"/>
          <p:nvPr/>
        </p:nvSpPr>
        <p:spPr>
          <a:xfrm>
            <a:off x="145143" y="4606096"/>
            <a:ext cx="8853714"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a:ln>
                  <a:noFill/>
                </a:ln>
                <a:solidFill>
                  <a:prstClr val="black"/>
                </a:solidFill>
                <a:effectLst/>
                <a:uLnTx/>
                <a:uFillTx/>
                <a:latin typeface="Corbel" panose="020B0503020204020204"/>
                <a:ea typeface="+mn-ea"/>
                <a:cs typeface="+mn-cs"/>
              </a:rPr>
              <a:t>SIMVA </a:t>
            </a:r>
            <a:r>
              <a:rPr kumimoji="0" lang="mr-IN" sz="2000" b="1" i="0" u="none" strike="noStrike" kern="1200" cap="none" spc="0" normalizeH="0" baseline="0" noProof="0" dirty="0">
                <a:ln>
                  <a:noFill/>
                </a:ln>
                <a:solidFill>
                  <a:prstClr val="black"/>
                </a:solidFill>
                <a:effectLst/>
                <a:uLnTx/>
                <a:uFillTx/>
                <a:latin typeface="Corbel" panose="020B0503020204020204"/>
                <a:ea typeface="+mn-ea"/>
                <a:cs typeface="Mangal" panose="02040503050203030202" pitchFamily="18" charset="0"/>
              </a:rPr>
              <a:t>–</a:t>
            </a:r>
            <a:r>
              <a:rPr kumimoji="0" lang="fr-BE" sz="2000" b="1" i="0" u="none" strike="noStrike" kern="1200" cap="none" spc="0" normalizeH="0" baseline="0" noProof="0" dirty="0">
                <a:ln>
                  <a:noFill/>
                </a:ln>
                <a:solidFill>
                  <a:prstClr val="black"/>
                </a:solidFill>
                <a:effectLst/>
                <a:uLnTx/>
                <a:uFillTx/>
                <a:latin typeface="Corbel" panose="020B0503020204020204"/>
                <a:ea typeface="+mn-ea"/>
                <a:cs typeface="+mn-cs"/>
              </a:rPr>
              <a:t> AZITHRO (PHIL)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a:ln>
                  <a:noFill/>
                </a:ln>
                <a:solidFill>
                  <a:prstClr val="black"/>
                </a:solidFill>
                <a:effectLst/>
                <a:uLnTx/>
                <a:uFillTx/>
                <a:latin typeface="Corbel" panose="020B0503020204020204"/>
                <a:ea typeface="+mn-ea"/>
                <a:cs typeface="+mn-cs"/>
              </a:rPr>
              <a:t>Le mécanisme n'est pas connu. Contrairement à la clarithromycine, l'azithromycine n'inhibe que faiblement le CYP3A4. Des cas de myopathie et de rhabdomyolyse ont néanmoins été signalés lors d'un traitement concomitant avec l'atorvastatine, la lovastatine ou la simvastatine.</a:t>
            </a:r>
          </a:p>
        </p:txBody>
      </p:sp>
      <p:sp>
        <p:nvSpPr>
          <p:cNvPr id="2" name="Rectangle 1"/>
          <p:cNvSpPr/>
          <p:nvPr/>
        </p:nvSpPr>
        <p:spPr>
          <a:xfrm>
            <a:off x="179512" y="2589872"/>
            <a:ext cx="878497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8" name="Picture 7"/>
          <p:cNvPicPr>
            <a:picLocks noChangeAspect="1"/>
          </p:cNvPicPr>
          <p:nvPr/>
        </p:nvPicPr>
        <p:blipFill>
          <a:blip r:embed="rId3"/>
          <a:stretch>
            <a:fillRect/>
          </a:stretch>
        </p:blipFill>
        <p:spPr>
          <a:xfrm>
            <a:off x="7884368" y="90849"/>
            <a:ext cx="1095003" cy="1118937"/>
          </a:xfrm>
          <a:prstGeom prst="rect">
            <a:avLst/>
          </a:prstGeom>
        </p:spPr>
      </p:pic>
    </p:spTree>
    <p:extLst>
      <p:ext uri="{BB962C8B-B14F-4D97-AF65-F5344CB8AC3E}">
        <p14:creationId xmlns:p14="http://schemas.microsoft.com/office/powerpoint/2010/main" val="1314792749"/>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79512" y="260648"/>
            <a:ext cx="860444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sym typeface="Symbol" panose="05050102010706020507" pitchFamily="18" charset="2"/>
              </a:rPr>
              <a:t>CBIP et interactions médicamenteuses</a:t>
            </a:r>
            <a:endParaRPr kumimoji="0" lang="en-US" altLang="en-US" sz="3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37934" name="Slide Number Placeholder 3"/>
          <p:cNvSpPr>
            <a:spLocks noGrp="1"/>
          </p:cNvSpPr>
          <p:nvPr>
            <p:ph type="sldNum" sz="quarter" idx="12"/>
          </p:nvPr>
        </p:nvSpPr>
        <p:spPr>
          <a:noFill/>
        </p:spPr>
        <p:txBody>
          <a:bodyPr>
            <a:no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en-US" sz="12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 name="Rectangle 4"/>
          <p:cNvSpPr/>
          <p:nvPr/>
        </p:nvSpPr>
        <p:spPr>
          <a:xfrm>
            <a:off x="145143" y="2564904"/>
            <a:ext cx="8853714"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prstClr val="black"/>
                </a:solidFill>
                <a:effectLst/>
                <a:uLnTx/>
                <a:uFillTx/>
                <a:latin typeface="Corbel" panose="020B0503020204020204"/>
                <a:ea typeface="+mn-ea"/>
                <a:cs typeface="+mn-cs"/>
              </a:rPr>
              <a:t>Interactions Macrolides ( CBIP) </a:t>
            </a:r>
            <a:endParaRPr kumimoji="0" lang="fr-BE"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rPr>
              <a:t>Risque accru de torsades de pointes en cas d'association à d'autres médicaments augmentant le risque d’allongement de l’intervalle QT (L’</a:t>
            </a:r>
            <a:r>
              <a:rPr kumimoji="0" lang="fr-FR" sz="1800" b="0" i="0" u="none" strike="noStrike" kern="1200" cap="none" spc="0" normalizeH="0" baseline="0" noProof="0" dirty="0" err="1">
                <a:ln>
                  <a:noFill/>
                </a:ln>
                <a:solidFill>
                  <a:prstClr val="black"/>
                </a:solidFill>
                <a:effectLst/>
                <a:uLnTx/>
                <a:uFillTx/>
                <a:latin typeface="Corbel" panose="020B0503020204020204"/>
                <a:ea typeface="+mn-ea"/>
                <a:cs typeface="+mn-cs"/>
              </a:rPr>
              <a:t>azithromycine</a:t>
            </a:r>
            <a:r>
              <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rPr>
              <a:t> est un inhibiteur de la P-gp.</a:t>
            </a:r>
            <a:endParaRPr kumimoji="0" lang="fr-BE"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rPr>
              <a:t>La </a:t>
            </a:r>
            <a:r>
              <a:rPr kumimoji="0" lang="fr-FR" sz="1800" b="0" i="0" u="none" strike="noStrike" kern="1200" cap="none" spc="0" normalizeH="0" baseline="0" noProof="0" dirty="0" err="1">
                <a:ln>
                  <a:noFill/>
                </a:ln>
                <a:solidFill>
                  <a:prstClr val="black"/>
                </a:solidFill>
                <a:effectLst/>
                <a:uLnTx/>
                <a:uFillTx/>
                <a:latin typeface="Corbel" panose="020B0503020204020204"/>
                <a:ea typeface="+mn-ea"/>
                <a:cs typeface="+mn-cs"/>
              </a:rPr>
              <a:t>clarithromycine</a:t>
            </a:r>
            <a:r>
              <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rPr>
              <a:t> est un substrat et un inhibiteur du CYP3A4, et un inhibiteur de la P-gp , avec entre autres risque accru de vasoconstriction et de gangrène par l’ergotamine et d’autres dérivés de l’ergot en cas d’association à la </a:t>
            </a:r>
            <a:r>
              <a:rPr kumimoji="0" lang="fr-FR" sz="1800" b="0" i="0" u="none" strike="noStrike" kern="1200" cap="none" spc="0" normalizeH="0" baseline="0" noProof="0" dirty="0" err="1">
                <a:ln>
                  <a:noFill/>
                </a:ln>
                <a:solidFill>
                  <a:prstClr val="black"/>
                </a:solidFill>
                <a:effectLst/>
                <a:uLnTx/>
                <a:uFillTx/>
                <a:latin typeface="Corbel" panose="020B0503020204020204"/>
                <a:ea typeface="+mn-ea"/>
                <a:cs typeface="+mn-cs"/>
              </a:rPr>
              <a:t>clarithromycine</a:t>
            </a:r>
            <a:r>
              <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rPr>
              <a:t>.</a:t>
            </a:r>
            <a:endParaRPr kumimoji="0" lang="fr-BE"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77293965"/>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79512" y="260648"/>
            <a:ext cx="860444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1">
                <a:ln>
                  <a:noFill/>
                </a:ln>
                <a:solidFill>
                  <a:prstClr val="black"/>
                </a:solidFill>
                <a:effectLst/>
                <a:uLnTx/>
                <a:uFillTx/>
                <a:latin typeface="Corbel" panose="020B0503020204020204"/>
                <a:ea typeface="+mn-ea"/>
                <a:cs typeface="+mn-cs"/>
                <a:sym typeface="Symbol" panose="05050102010706020507" pitchFamily="18" charset="2"/>
              </a:rPr>
              <a:t>Premier passage hépatique …</a:t>
            </a:r>
            <a:endParaRPr kumimoji="0" lang="en-US" altLang="en-US" sz="3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4" name="Picture 1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237" y="2073624"/>
            <a:ext cx="7051675" cy="44148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1"/>
          <p:cNvSpPr txBox="1">
            <a:spLocks noChangeArrowheads="1"/>
          </p:cNvSpPr>
          <p:nvPr/>
        </p:nvSpPr>
        <p:spPr bwMode="auto">
          <a:xfrm>
            <a:off x="6665650" y="6572599"/>
            <a:ext cx="25651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Barnes, NEJM (1995)</a:t>
            </a:r>
            <a:r>
              <a:rPr kumimoji="0" lang="fr-BE"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GB"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332: 868-75</a:t>
            </a:r>
          </a:p>
        </p:txBody>
      </p:sp>
      <p:grpSp>
        <p:nvGrpSpPr>
          <p:cNvPr id="6" name="Group 28"/>
          <p:cNvGrpSpPr>
            <a:grpSpLocks/>
          </p:cNvGrpSpPr>
          <p:nvPr/>
        </p:nvGrpSpPr>
        <p:grpSpPr bwMode="auto">
          <a:xfrm>
            <a:off x="1307837" y="1279874"/>
            <a:ext cx="3219450" cy="1108075"/>
            <a:chOff x="864" y="748"/>
            <a:chExt cx="2028" cy="698"/>
          </a:xfrm>
        </p:grpSpPr>
        <p:sp>
          <p:nvSpPr>
            <p:cNvPr id="7" name="Text Box 19"/>
            <p:cNvSpPr txBox="1">
              <a:spLocks noChangeArrowheads="1"/>
            </p:cNvSpPr>
            <p:nvPr/>
          </p:nvSpPr>
          <p:spPr bwMode="auto">
            <a:xfrm>
              <a:off x="1154" y="748"/>
              <a:ext cx="1738" cy="416"/>
            </a:xfrm>
            <a:prstGeom prst="rect">
              <a:avLst/>
            </a:prstGeom>
            <a:solidFill>
              <a:srgbClr val="76A4CA"/>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fr-BE"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Formulation !</a:t>
              </a: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fr-BE"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Technique d’inhalation !</a:t>
              </a:r>
              <a:endParaRPr kumimoji="0" lang="en-GB"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Line 20"/>
            <p:cNvSpPr>
              <a:spLocks noChangeShapeType="1"/>
            </p:cNvSpPr>
            <p:nvPr/>
          </p:nvSpPr>
          <p:spPr bwMode="auto">
            <a:xfrm>
              <a:off x="2016" y="1158"/>
              <a:ext cx="0" cy="288"/>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 name="AutoShape 22"/>
            <p:cNvSpPr>
              <a:spLocks noChangeArrowheads="1"/>
            </p:cNvSpPr>
            <p:nvPr/>
          </p:nvSpPr>
          <p:spPr bwMode="auto">
            <a:xfrm>
              <a:off x="864" y="768"/>
              <a:ext cx="210" cy="384"/>
            </a:xfrm>
            <a:prstGeom prst="upArrow">
              <a:avLst>
                <a:gd name="adj1" fmla="val 50000"/>
                <a:gd name="adj2" fmla="val 45714"/>
              </a:avLst>
            </a:prstGeom>
            <a:solidFill>
              <a:srgbClr val="FFCC99"/>
            </a:solidFill>
            <a:ln w="9525">
              <a:solidFill>
                <a:srgbClr val="FD602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nvGrpSpPr>
          <p:cNvPr id="10" name="Group 29"/>
          <p:cNvGrpSpPr>
            <a:grpSpLocks/>
          </p:cNvGrpSpPr>
          <p:nvPr/>
        </p:nvGrpSpPr>
        <p:grpSpPr bwMode="auto">
          <a:xfrm>
            <a:off x="5956037" y="5883624"/>
            <a:ext cx="2835275" cy="609600"/>
            <a:chOff x="3792" y="3648"/>
            <a:chExt cx="1786" cy="384"/>
          </a:xfrm>
        </p:grpSpPr>
        <p:sp>
          <p:nvSpPr>
            <p:cNvPr id="11" name="AutoShape 23"/>
            <p:cNvSpPr>
              <a:spLocks noChangeArrowheads="1"/>
            </p:cNvSpPr>
            <p:nvPr/>
          </p:nvSpPr>
          <p:spPr bwMode="auto">
            <a:xfrm flipV="1">
              <a:off x="3792" y="3648"/>
              <a:ext cx="210" cy="384"/>
            </a:xfrm>
            <a:prstGeom prst="upArrow">
              <a:avLst>
                <a:gd name="adj1" fmla="val 50000"/>
                <a:gd name="adj2" fmla="val 45714"/>
              </a:avLst>
            </a:prstGeom>
            <a:solidFill>
              <a:srgbClr val="FD3F03"/>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 name="Text Box 24"/>
            <p:cNvSpPr txBox="1">
              <a:spLocks noChangeArrowheads="1"/>
            </p:cNvSpPr>
            <p:nvPr/>
          </p:nvSpPr>
          <p:spPr bwMode="auto">
            <a:xfrm>
              <a:off x="4032" y="3696"/>
              <a:ext cx="1546" cy="243"/>
            </a:xfrm>
            <a:prstGeom prst="rect">
              <a:avLst/>
            </a:prstGeom>
            <a:solidFill>
              <a:srgbClr val="76A4CA"/>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fr-BE"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inhibiteurs CYP3A4 !</a:t>
              </a:r>
              <a:endParaRPr kumimoji="0" lang="en-GB"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3" name="Group 27"/>
          <p:cNvGrpSpPr>
            <a:grpSpLocks/>
          </p:cNvGrpSpPr>
          <p:nvPr/>
        </p:nvGrpSpPr>
        <p:grpSpPr bwMode="auto">
          <a:xfrm>
            <a:off x="3670037" y="778224"/>
            <a:ext cx="4572000" cy="1638300"/>
            <a:chOff x="2352" y="432"/>
            <a:chExt cx="2880" cy="1032"/>
          </a:xfrm>
        </p:grpSpPr>
        <p:pic>
          <p:nvPicPr>
            <p:cNvPr id="14"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432"/>
              <a:ext cx="1440" cy="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26"/>
            <p:cNvSpPr>
              <a:spLocks noChangeShapeType="1"/>
            </p:cNvSpPr>
            <p:nvPr/>
          </p:nvSpPr>
          <p:spPr bwMode="auto">
            <a:xfrm>
              <a:off x="2352" y="864"/>
              <a:ext cx="1392" cy="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350039459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97144" cy="706090"/>
          </a:xfrm>
        </p:spPr>
        <p:txBody>
          <a:bodyPr>
            <a:normAutofit/>
          </a:bodyPr>
          <a:lstStyle/>
          <a:p>
            <a:r>
              <a:rPr lang="fr-BE" sz="3600" dirty="0">
                <a:solidFill>
                  <a:schemeClr val="tx1"/>
                </a:solidFill>
              </a:rPr>
              <a:t>Et les </a:t>
            </a:r>
            <a:r>
              <a:rPr lang="fr-BE" sz="3600" dirty="0" err="1">
                <a:solidFill>
                  <a:schemeClr val="tx1"/>
                </a:solidFill>
              </a:rPr>
              <a:t>fluoroquinolones</a:t>
            </a:r>
            <a:r>
              <a:rPr lang="fr-BE" sz="3600" dirty="0">
                <a:solidFill>
                  <a:schemeClr val="tx1"/>
                </a:solidFill>
              </a:rPr>
              <a:t> ?</a:t>
            </a:r>
          </a:p>
        </p:txBody>
      </p:sp>
      <p:sp>
        <p:nvSpPr>
          <p:cNvPr id="12" name="Rectangle 11"/>
          <p:cNvSpPr/>
          <p:nvPr/>
        </p:nvSpPr>
        <p:spPr bwMode="auto">
          <a:xfrm>
            <a:off x="4253163" y="2101410"/>
            <a:ext cx="288032"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108" charset="0"/>
              <a:ea typeface="+mn-ea"/>
              <a:cs typeface="+mn-cs"/>
            </a:endParaRPr>
          </a:p>
        </p:txBody>
      </p:sp>
      <p:pic>
        <p:nvPicPr>
          <p:cNvPr id="3" name="Picture 2"/>
          <p:cNvPicPr>
            <a:picLocks noChangeAspect="1"/>
          </p:cNvPicPr>
          <p:nvPr/>
        </p:nvPicPr>
        <p:blipFill>
          <a:blip r:embed="rId2"/>
          <a:stretch>
            <a:fillRect/>
          </a:stretch>
        </p:blipFill>
        <p:spPr>
          <a:xfrm>
            <a:off x="179512" y="1916832"/>
            <a:ext cx="6588224" cy="2388528"/>
          </a:xfrm>
          <a:prstGeom prst="rect">
            <a:avLst/>
          </a:prstGeom>
        </p:spPr>
      </p:pic>
      <p:pic>
        <p:nvPicPr>
          <p:cNvPr id="5" name="Picture 4"/>
          <p:cNvPicPr>
            <a:picLocks noChangeAspect="1"/>
          </p:cNvPicPr>
          <p:nvPr/>
        </p:nvPicPr>
        <p:blipFill>
          <a:blip r:embed="rId3"/>
          <a:stretch>
            <a:fillRect/>
          </a:stretch>
        </p:blipFill>
        <p:spPr>
          <a:xfrm>
            <a:off x="1043608" y="4653136"/>
            <a:ext cx="7972425" cy="1562100"/>
          </a:xfrm>
          <a:prstGeom prst="rect">
            <a:avLst/>
          </a:prstGeom>
        </p:spPr>
      </p:pic>
      <p:sp>
        <p:nvSpPr>
          <p:cNvPr id="8" name="Rounded Rectangular Callout 7"/>
          <p:cNvSpPr/>
          <p:nvPr/>
        </p:nvSpPr>
        <p:spPr>
          <a:xfrm>
            <a:off x="6228184" y="2060848"/>
            <a:ext cx="2304256" cy="576064"/>
          </a:xfrm>
          <a:prstGeom prst="wedgeRoundRectCallout">
            <a:avLst>
              <a:gd name="adj1" fmla="val -80677"/>
              <a:gd name="adj2" fmla="val 970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orbel" panose="020B0503020204020204"/>
                <a:ea typeface="+mn-ea"/>
                <a:cs typeface="+mn-cs"/>
              </a:rPr>
              <a:t>Couvre</a:t>
            </a: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 les </a:t>
            </a:r>
            <a:r>
              <a:rPr kumimoji="0" lang="en-US" sz="1800" b="0" i="0" u="none" strike="noStrike" kern="1200" cap="none" spc="0" normalizeH="0" baseline="0" noProof="0" dirty="0" err="1">
                <a:ln>
                  <a:noFill/>
                </a:ln>
                <a:solidFill>
                  <a:prstClr val="white"/>
                </a:solidFill>
                <a:effectLst/>
                <a:uLnTx/>
                <a:uFillTx/>
                <a:latin typeface="Corbel" panose="020B0503020204020204"/>
                <a:ea typeface="+mn-ea"/>
                <a:cs typeface="+mn-cs"/>
              </a:rPr>
              <a:t>bactéries</a:t>
            </a: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1800" b="0" i="0" u="none" strike="noStrike" kern="1200" cap="none" spc="0" normalizeH="0" baseline="0" noProof="0" dirty="0" err="1">
                <a:ln>
                  <a:noFill/>
                </a:ln>
                <a:solidFill>
                  <a:prstClr val="white"/>
                </a:solidFill>
                <a:effectLst/>
                <a:uLnTx/>
                <a:uFillTx/>
                <a:latin typeface="Corbel" panose="020B0503020204020204"/>
                <a:ea typeface="+mn-ea"/>
                <a:cs typeface="+mn-cs"/>
              </a:rPr>
              <a:t>typiques</a:t>
            </a: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 et </a:t>
            </a:r>
            <a:r>
              <a:rPr kumimoji="0" lang="en-US" sz="1800" b="0" i="0" u="none" strike="noStrike" kern="1200" cap="none" spc="0" normalizeH="0" baseline="0" noProof="0" dirty="0" err="1">
                <a:ln>
                  <a:noFill/>
                </a:ln>
                <a:solidFill>
                  <a:prstClr val="white"/>
                </a:solidFill>
                <a:effectLst/>
                <a:uLnTx/>
                <a:uFillTx/>
                <a:latin typeface="Corbel" panose="020B0503020204020204"/>
                <a:ea typeface="+mn-ea"/>
                <a:cs typeface="+mn-cs"/>
              </a:rPr>
              <a:t>atypiques</a:t>
            </a: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4138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BANQUE DE CAS</a:t>
            </a:r>
          </a:p>
        </p:txBody>
      </p:sp>
      <p:sp>
        <p:nvSpPr>
          <p:cNvPr id="3" name="Tijdelijke aanduiding voor tekst 2"/>
          <p:cNvSpPr>
            <a:spLocks noGrp="1"/>
          </p:cNvSpPr>
          <p:nvPr>
            <p:ph type="body" sz="quarter" idx="13"/>
          </p:nvPr>
        </p:nvSpPr>
        <p:spPr/>
        <p:txBody>
          <a:bodyPr/>
          <a:lstStyle/>
          <a:p>
            <a:endParaRPr lang="nl-BE" dirty="0"/>
          </a:p>
        </p:txBody>
      </p:sp>
      <p:sp>
        <p:nvSpPr>
          <p:cNvPr id="4" name="Tijdelijke aanduiding voor tekst 3"/>
          <p:cNvSpPr>
            <a:spLocks noGrp="1"/>
          </p:cNvSpPr>
          <p:nvPr>
            <p:ph type="body" sz="quarter" idx="16"/>
          </p:nvPr>
        </p:nvSpPr>
        <p:spPr>
          <a:xfrm>
            <a:off x="2339752" y="1772816"/>
            <a:ext cx="6624737" cy="4101352"/>
          </a:xfrm>
        </p:spPr>
        <p:txBody>
          <a:bodyPr/>
          <a:lstStyle/>
          <a:p>
            <a:pPr marL="731520" lvl="2" indent="-457200">
              <a:defRPr/>
            </a:pPr>
            <a:r>
              <a:rPr lang="fr-BE" sz="2400" b="1" dirty="0" err="1"/>
              <a:t>Diverticulite</a:t>
            </a:r>
            <a:r>
              <a:rPr lang="fr-BE" sz="2400" b="1" dirty="0"/>
              <a:t> </a:t>
            </a:r>
            <a:r>
              <a:rPr lang="fr-BE" sz="2400" dirty="0"/>
              <a:t>– Lucie, 35 ans</a:t>
            </a:r>
          </a:p>
          <a:p>
            <a:pPr marL="1188720" lvl="3" indent="-457200">
              <a:defRPr/>
            </a:pPr>
            <a:r>
              <a:rPr lang="fr-BE" sz="2100" dirty="0"/>
              <a:t>Objectifs : Indications AB</a:t>
            </a:r>
            <a:endParaRPr lang="fr-BE" sz="2400" dirty="0"/>
          </a:p>
          <a:p>
            <a:pPr marL="731520" lvl="2" indent="-457200">
              <a:defRPr/>
            </a:pPr>
            <a:r>
              <a:rPr lang="fr-BE" sz="2400" b="1" dirty="0"/>
              <a:t>Diarrhée du voyageur </a:t>
            </a:r>
            <a:r>
              <a:rPr lang="fr-BE" sz="2400" dirty="0"/>
              <a:t>– Sarah, 21 ans</a:t>
            </a:r>
          </a:p>
          <a:p>
            <a:pPr marL="1188720" lvl="3" indent="-457200">
              <a:defRPr/>
            </a:pPr>
            <a:r>
              <a:rPr lang="fr-BE" sz="2100" dirty="0"/>
              <a:t>Objectifs : Indications AB</a:t>
            </a:r>
          </a:p>
          <a:p>
            <a:pPr marL="731520" lvl="3" indent="0">
              <a:buNone/>
              <a:defRPr/>
            </a:pPr>
            <a:endParaRPr lang="fr-BE" sz="2100" dirty="0"/>
          </a:p>
          <a:p>
            <a:pPr marL="731520" lvl="2" indent="-457200">
              <a:defRPr/>
            </a:pPr>
            <a:r>
              <a:rPr lang="fr-BE" sz="2400" b="1" dirty="0"/>
              <a:t>Urétrite </a:t>
            </a:r>
            <a:r>
              <a:rPr lang="fr-BE" sz="2400" dirty="0"/>
              <a:t>–Traitement</a:t>
            </a:r>
            <a:endParaRPr lang="fr-BE" sz="2100" dirty="0"/>
          </a:p>
          <a:p>
            <a:pPr marL="731520" marR="0" lvl="2" indent="-457200" algn="l" defTabSz="914400" rtl="0" eaLnBrk="1" fontAlgn="auto" latinLnBrk="0" hangingPunct="1">
              <a:lnSpc>
                <a:spcPct val="100000"/>
              </a:lnSpc>
              <a:spcBef>
                <a:spcPts val="500"/>
              </a:spcBef>
              <a:spcAft>
                <a:spcPts val="0"/>
              </a:spcAft>
              <a:buClr>
                <a:srgbClr val="233438"/>
              </a:buClr>
              <a:buSzPct val="75000"/>
              <a:buFont typeface="Wingdings"/>
              <a:buChar char=""/>
              <a:tabLst/>
              <a:defRPr/>
            </a:pP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Vaccin </a:t>
            </a:r>
            <a:r>
              <a:rPr kumimoji="0" lang="fr-BE" sz="2400" b="1" i="0" u="none" strike="noStrike" kern="1200" cap="none" spc="0" normalizeH="0" baseline="0" noProof="0" dirty="0" err="1">
                <a:ln>
                  <a:noFill/>
                </a:ln>
                <a:solidFill>
                  <a:prstClr val="black"/>
                </a:solidFill>
                <a:effectLst/>
                <a:uLnTx/>
                <a:uFillTx/>
                <a:latin typeface="Calibri" panose="020F0502020204030204"/>
                <a:ea typeface="+mn-ea"/>
                <a:cs typeface="+mn-cs"/>
              </a:rPr>
              <a:t>anti-grippe</a:t>
            </a: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BE" sz="2400" b="0" i="0" u="none" strike="noStrike" kern="1200" cap="none" spc="0" normalizeH="0" baseline="0" noProof="0" dirty="0">
                <a:ln>
                  <a:noFill/>
                </a:ln>
                <a:solidFill>
                  <a:prstClr val="black"/>
                </a:solidFill>
                <a:effectLst/>
                <a:uLnTx/>
                <a:uFillTx/>
                <a:latin typeface="Calibri" panose="020F0502020204030204"/>
                <a:ea typeface="+mn-ea"/>
                <a:cs typeface="+mn-cs"/>
              </a:rPr>
              <a:t>– Quiz</a:t>
            </a:r>
          </a:p>
          <a:p>
            <a:pPr marL="1188720" lvl="3" indent="-457200">
              <a:defRPr/>
            </a:pPr>
            <a:endParaRPr lang="fr-BE" sz="2100" dirty="0"/>
          </a:p>
          <a:p>
            <a:endParaRPr lang="nl-BE" b="1" u="sng" dirty="0"/>
          </a:p>
        </p:txBody>
      </p:sp>
      <p:sp>
        <p:nvSpPr>
          <p:cNvPr id="5" name="Slide Number Placeholder 4"/>
          <p:cNvSpPr>
            <a:spLocks noGrp="1"/>
          </p:cNvSpPr>
          <p:nvPr>
            <p:ph type="sldNum" sz="quarter" idx="12"/>
          </p:nvPr>
        </p:nvSpPr>
        <p:spPr/>
        <p:txBody>
          <a:bodyPr>
            <a:normAutofit fontScale="85000" lnSpcReduction="20000"/>
          </a:bodyPr>
          <a:lstStyle/>
          <a:p>
            <a:r>
              <a:rPr lang="en-US" dirty="0">
                <a:solidFill>
                  <a:srgbClr val="FFFFFF"/>
                </a:solidFill>
              </a:rPr>
              <a:t>4</a:t>
            </a:r>
          </a:p>
        </p:txBody>
      </p:sp>
    </p:spTree>
    <p:extLst>
      <p:ext uri="{BB962C8B-B14F-4D97-AF65-F5344CB8AC3E}">
        <p14:creationId xmlns:p14="http://schemas.microsoft.com/office/powerpoint/2010/main" val="1176965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88640"/>
            <a:ext cx="8964488" cy="706090"/>
          </a:xfrm>
        </p:spPr>
        <p:txBody>
          <a:bodyPr>
            <a:noAutofit/>
          </a:bodyPr>
          <a:lstStyle/>
          <a:p>
            <a:r>
              <a:rPr lang="fr-BE" sz="3600" dirty="0">
                <a:solidFill>
                  <a:schemeClr val="tx1"/>
                </a:solidFill>
              </a:rPr>
              <a:t>Les </a:t>
            </a:r>
            <a:r>
              <a:rPr lang="fr-BE" sz="3600" dirty="0" err="1">
                <a:solidFill>
                  <a:schemeClr val="tx1"/>
                </a:solidFill>
                <a:sym typeface="Symbol" panose="05050102010706020507" pitchFamily="18" charset="2"/>
              </a:rPr>
              <a:t>fluoroquinolones</a:t>
            </a:r>
            <a:r>
              <a:rPr lang="fr-BE" sz="3600" dirty="0">
                <a:solidFill>
                  <a:schemeClr val="tx1"/>
                </a:solidFill>
                <a:sym typeface="Symbol" panose="05050102010706020507" pitchFamily="18" charset="2"/>
              </a:rPr>
              <a:t>: quelle molécule choisir ?</a:t>
            </a:r>
            <a:endParaRPr lang="fr-BE" sz="3600" dirty="0">
              <a:solidFill>
                <a:schemeClr val="tx1"/>
              </a:solidFill>
            </a:endParaRPr>
          </a:p>
        </p:txBody>
      </p:sp>
      <p:sp>
        <p:nvSpPr>
          <p:cNvPr id="88" name="Rectangle 1027"/>
          <p:cNvSpPr>
            <a:spLocks noChangeArrowheads="1"/>
          </p:cNvSpPr>
          <p:nvPr/>
        </p:nvSpPr>
        <p:spPr bwMode="auto">
          <a:xfrm>
            <a:off x="1354138" y="594360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9" name="Picture 10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5431904" cy="487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Text Box 1080"/>
          <p:cNvSpPr txBox="1">
            <a:spLocks noChangeArrowheads="1"/>
          </p:cNvSpPr>
          <p:nvPr/>
        </p:nvSpPr>
        <p:spPr bwMode="auto">
          <a:xfrm>
            <a:off x="6300192" y="1916832"/>
            <a:ext cx="238911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fr-BE" altLang="en-US" sz="2000" b="0" i="0" u="none" strike="noStrike" kern="1200" cap="none" spc="0" normalizeH="0" baseline="0" noProof="0" dirty="0" err="1">
                <a:ln>
                  <a:noFill/>
                </a:ln>
                <a:solidFill>
                  <a:srgbClr val="00B050"/>
                </a:solidFill>
                <a:effectLst/>
                <a:uLnTx/>
                <a:uFillTx/>
                <a:latin typeface="Corbel" panose="020B0503020204020204"/>
                <a:ea typeface="+mn-ea"/>
                <a:cs typeface="+mn-cs"/>
              </a:rPr>
              <a:t>moxi</a:t>
            </a:r>
            <a:endParaRPr kumimoji="0" lang="fr-BE" altLang="en-US" sz="2000" b="0" i="0" u="none" strike="noStrike" kern="1200" cap="none" spc="0" normalizeH="0" baseline="0" noProof="0" dirty="0">
              <a:ln>
                <a:noFill/>
              </a:ln>
              <a:solidFill>
                <a:srgbClr val="00B050"/>
              </a:solidFill>
              <a:effectLst/>
              <a:uLnTx/>
              <a:uFillTx/>
              <a:latin typeface="Corbel" panose="020B0503020204020204"/>
              <a:ea typeface="+mn-ea"/>
              <a:cs typeface="+mn-cs"/>
            </a:endParaRPr>
          </a:p>
          <a:p>
            <a:pPr marL="0" marR="0" lvl="0" indent="0" algn="ctr" defTabSz="914400" rtl="0" eaLnBrk="1" fontAlgn="auto" latinLnBrk="0" hangingPunct="1">
              <a:lnSpc>
                <a:spcPct val="80000"/>
              </a:lnSpc>
              <a:spcBef>
                <a:spcPct val="0"/>
              </a:spcBef>
              <a:spcAft>
                <a:spcPts val="0"/>
              </a:spcAft>
              <a:buClrTx/>
              <a:buSzTx/>
              <a:buFontTx/>
              <a:buNone/>
              <a:tabLst/>
              <a:defRPr/>
            </a:pPr>
            <a:br>
              <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rPr>
            </a:br>
            <a:endPar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fr-BE" altLang="en-US" sz="2000" b="0" i="0" u="none" strike="noStrike" kern="1200" cap="none" spc="0" normalizeH="0" baseline="0" noProof="0" dirty="0" err="1">
                <a:ln>
                  <a:noFill/>
                </a:ln>
                <a:solidFill>
                  <a:srgbClr val="FF0000"/>
                </a:solidFill>
                <a:effectLst/>
                <a:uLnTx/>
                <a:uFillTx/>
                <a:latin typeface="Corbel" panose="020B0503020204020204"/>
                <a:ea typeface="+mn-ea"/>
                <a:cs typeface="+mn-cs"/>
              </a:rPr>
              <a:t>levo</a:t>
            </a:r>
            <a:r>
              <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rPr>
              <a:t> = 2x </a:t>
            </a:r>
            <a:r>
              <a:rPr kumimoji="0" lang="fr-BE" altLang="en-US" sz="2000" b="0" i="0" u="none" strike="noStrike" kern="1200" cap="none" spc="0" normalizeH="0" baseline="0" noProof="0" dirty="0" err="1">
                <a:ln>
                  <a:noFill/>
                </a:ln>
                <a:solidFill>
                  <a:srgbClr val="FF00FF"/>
                </a:solidFill>
                <a:effectLst/>
                <a:uLnTx/>
                <a:uFillTx/>
                <a:latin typeface="Corbel" panose="020B0503020204020204"/>
                <a:ea typeface="+mn-ea"/>
                <a:cs typeface="+mn-cs"/>
              </a:rPr>
              <a:t>oflo</a:t>
            </a:r>
            <a:r>
              <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rPr>
              <a:t> ~ </a:t>
            </a:r>
            <a:r>
              <a:rPr kumimoji="0" lang="fr-BE" altLang="en-US" sz="2000" b="0" i="0" u="none" strike="noStrike" kern="1200" cap="none" spc="0" normalizeH="0" baseline="0" noProof="0" dirty="0" err="1">
                <a:ln>
                  <a:noFill/>
                </a:ln>
                <a:solidFill>
                  <a:srgbClr val="0066FF"/>
                </a:solidFill>
                <a:effectLst/>
                <a:uLnTx/>
                <a:uFillTx/>
                <a:latin typeface="Corbel" panose="020B0503020204020204"/>
                <a:ea typeface="+mn-ea"/>
                <a:cs typeface="+mn-cs"/>
              </a:rPr>
              <a:t>cipro</a:t>
            </a:r>
            <a:r>
              <a:rPr kumimoji="0" lang="fr-BE" altLang="en-US" sz="2000" b="0" i="0" u="none" strike="noStrike" kern="1200" cap="none" spc="0" normalizeH="0" baseline="0" noProof="0" dirty="0">
                <a:ln>
                  <a:noFill/>
                </a:ln>
                <a:solidFill>
                  <a:srgbClr val="0066FF"/>
                </a:solidFill>
                <a:effectLst/>
                <a:uLnTx/>
                <a:uFillTx/>
                <a:latin typeface="Corbel" panose="020B0503020204020204"/>
                <a:ea typeface="+mn-ea"/>
                <a:cs typeface="+mn-cs"/>
              </a:rPr>
              <a:t> </a:t>
            </a:r>
          </a:p>
          <a:p>
            <a:pPr marL="0" marR="0" lvl="0" indent="0" algn="ctr" defTabSz="914400" rtl="0" eaLnBrk="1" fontAlgn="auto" latinLnBrk="0" hangingPunct="1">
              <a:lnSpc>
                <a:spcPct val="80000"/>
              </a:lnSpc>
              <a:spcBef>
                <a:spcPct val="0"/>
              </a:spcBef>
              <a:spcAft>
                <a:spcPts val="0"/>
              </a:spcAft>
              <a:buClrTx/>
              <a:buSzTx/>
              <a:buFontTx/>
              <a:buNone/>
              <a:tabLst/>
              <a:defRPr/>
            </a:pPr>
            <a:br>
              <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rPr>
            </a:br>
            <a:endPar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fr-BE" altLang="en-US" sz="2000" b="0" i="0" u="none" strike="noStrike" kern="1200" cap="none" spc="0" normalizeH="0" baseline="0" noProof="0" dirty="0" err="1">
                <a:ln>
                  <a:noFill/>
                </a:ln>
                <a:solidFill>
                  <a:prstClr val="black"/>
                </a:solidFill>
                <a:effectLst/>
                <a:uLnTx/>
                <a:uFillTx/>
                <a:latin typeface="Corbel" panose="020B0503020204020204"/>
                <a:ea typeface="+mn-ea"/>
                <a:cs typeface="+mn-cs"/>
              </a:rPr>
              <a:t>norflo</a:t>
            </a:r>
            <a:endParaRPr kumimoji="0" lang="en-GB" altLang="en-US"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91" name="Text Box 1081"/>
          <p:cNvSpPr txBox="1">
            <a:spLocks noChangeArrowheads="1"/>
          </p:cNvSpPr>
          <p:nvPr/>
        </p:nvSpPr>
        <p:spPr bwMode="auto">
          <a:xfrm rot="5400000">
            <a:off x="7340122" y="2093987"/>
            <a:ext cx="341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altLang="en-US" sz="2400" b="0" i="0" u="none" strike="noStrike" kern="1200" cap="none" spc="0" normalizeH="0" baseline="0" noProof="0" dirty="0">
                <a:ln>
                  <a:noFill/>
                </a:ln>
                <a:solidFill>
                  <a:prstClr val="black"/>
                </a:solidFill>
                <a:effectLst/>
                <a:uLnTx/>
                <a:uFillTx/>
                <a:latin typeface="Corbel" panose="020B0503020204020204"/>
                <a:ea typeface="+mn-ea"/>
                <a:cs typeface="+mn-cs"/>
              </a:rPr>
              <a:t>&gt;</a:t>
            </a:r>
            <a:endParaRPr kumimoji="0" lang="en-GB" alt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92" name="Text Box 1082"/>
          <p:cNvSpPr txBox="1">
            <a:spLocks noChangeArrowheads="1"/>
          </p:cNvSpPr>
          <p:nvPr/>
        </p:nvSpPr>
        <p:spPr bwMode="auto">
          <a:xfrm rot="5400000">
            <a:off x="7338559" y="2268885"/>
            <a:ext cx="341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altLang="en-US" sz="2400" b="0" i="0" u="none" strike="noStrike" kern="1200" cap="none" spc="0" normalizeH="0" baseline="0" noProof="0" dirty="0">
                <a:ln>
                  <a:noFill/>
                </a:ln>
                <a:solidFill>
                  <a:prstClr val="black"/>
                </a:solidFill>
                <a:effectLst/>
                <a:uLnTx/>
                <a:uFillTx/>
                <a:latin typeface="Corbel" panose="020B0503020204020204"/>
                <a:ea typeface="+mn-ea"/>
                <a:cs typeface="+mn-cs"/>
              </a:rPr>
              <a:t>&gt;</a:t>
            </a:r>
            <a:endParaRPr kumimoji="0" lang="en-GB" alt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93" name="Text Box 1083"/>
          <p:cNvSpPr txBox="1">
            <a:spLocks noChangeArrowheads="1"/>
          </p:cNvSpPr>
          <p:nvPr/>
        </p:nvSpPr>
        <p:spPr bwMode="auto">
          <a:xfrm rot="5400000">
            <a:off x="7338559" y="2916957"/>
            <a:ext cx="341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altLang="en-US" sz="2400" b="0" i="0" u="none" strike="noStrike" kern="1200" cap="none" spc="0" normalizeH="0" baseline="0" noProof="0" dirty="0">
                <a:ln>
                  <a:noFill/>
                </a:ln>
                <a:solidFill>
                  <a:prstClr val="black"/>
                </a:solidFill>
                <a:effectLst/>
                <a:uLnTx/>
                <a:uFillTx/>
                <a:latin typeface="Corbel" panose="020B0503020204020204"/>
                <a:ea typeface="+mn-ea"/>
                <a:cs typeface="+mn-cs"/>
              </a:rPr>
              <a:t>&gt;</a:t>
            </a:r>
            <a:endParaRPr kumimoji="0" lang="en-GB" alt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94" name="Text Box 1084"/>
          <p:cNvSpPr txBox="1">
            <a:spLocks noChangeArrowheads="1"/>
          </p:cNvSpPr>
          <p:nvPr/>
        </p:nvSpPr>
        <p:spPr bwMode="auto">
          <a:xfrm>
            <a:off x="6696726" y="4262958"/>
            <a:ext cx="157318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fr-BE" altLang="en-US" sz="2000" b="0" i="0" u="none" strike="noStrike" kern="1200" cap="none" spc="0" normalizeH="0" baseline="0" noProof="0" dirty="0" err="1">
                <a:ln>
                  <a:noFill/>
                </a:ln>
                <a:solidFill>
                  <a:srgbClr val="0066FF"/>
                </a:solidFill>
                <a:effectLst/>
                <a:uLnTx/>
                <a:uFillTx/>
                <a:latin typeface="Corbel" panose="020B0503020204020204"/>
                <a:ea typeface="+mn-ea"/>
                <a:cs typeface="+mn-cs"/>
              </a:rPr>
              <a:t>cipro</a:t>
            </a:r>
            <a:r>
              <a:rPr kumimoji="0" lang="fr-BE" altLang="en-US" sz="2000" b="0" i="0" u="none" strike="noStrike" kern="1200" cap="none" spc="0" normalizeH="0" baseline="0" noProof="0" dirty="0">
                <a:ln>
                  <a:noFill/>
                </a:ln>
                <a:solidFill>
                  <a:srgbClr val="00FF00"/>
                </a:solidFill>
                <a:effectLst/>
                <a:uLnTx/>
                <a:uFillTx/>
                <a:latin typeface="Corbel" panose="020B0503020204020204"/>
                <a:ea typeface="+mn-ea"/>
                <a:cs typeface="+mn-cs"/>
              </a:rPr>
              <a:t> </a:t>
            </a:r>
            <a:br>
              <a:rPr kumimoji="0" lang="fr-BE" altLang="en-US" sz="2000" b="0" i="0" u="none" strike="noStrike" kern="1200" cap="none" spc="0" normalizeH="0" baseline="0" noProof="0" dirty="0">
                <a:ln>
                  <a:noFill/>
                </a:ln>
                <a:solidFill>
                  <a:srgbClr val="00FF00"/>
                </a:solidFill>
                <a:effectLst/>
                <a:uLnTx/>
                <a:uFillTx/>
                <a:latin typeface="Corbel" panose="020B0503020204020204"/>
                <a:ea typeface="+mn-ea"/>
                <a:cs typeface="+mn-cs"/>
              </a:rPr>
            </a:br>
            <a:endParaRPr kumimoji="0" lang="fr-BE" altLang="en-US" sz="2000" b="0" i="0" u="none" strike="noStrike" kern="1200" cap="none" spc="0" normalizeH="0" baseline="0" noProof="0" dirty="0">
              <a:ln>
                <a:noFill/>
              </a:ln>
              <a:solidFill>
                <a:srgbClr val="00FF00"/>
              </a:solidFill>
              <a:effectLst/>
              <a:uLnTx/>
              <a:uFillTx/>
              <a:latin typeface="Corbel" panose="020B0503020204020204"/>
              <a:ea typeface="+mn-ea"/>
              <a:cs typeface="+mn-cs"/>
            </a:endParaRPr>
          </a:p>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fr-BE" altLang="en-US" sz="2000" b="0" i="0" u="none" strike="noStrike" kern="1200" cap="none" spc="0" normalizeH="0" baseline="0" noProof="0" dirty="0" err="1">
                <a:ln>
                  <a:noFill/>
                </a:ln>
                <a:solidFill>
                  <a:srgbClr val="FF0000"/>
                </a:solidFill>
                <a:effectLst/>
                <a:uLnTx/>
                <a:uFillTx/>
                <a:latin typeface="Corbel" panose="020B0503020204020204"/>
                <a:ea typeface="+mn-ea"/>
                <a:cs typeface="+mn-cs"/>
              </a:rPr>
              <a:t>levo</a:t>
            </a:r>
            <a:r>
              <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rPr>
              <a:t> = 2x </a:t>
            </a:r>
            <a:r>
              <a:rPr kumimoji="0" lang="fr-BE" altLang="en-US" sz="2000" b="0" i="0" u="none" strike="noStrike" kern="1200" cap="none" spc="0" normalizeH="0" baseline="0" noProof="0" dirty="0" err="1">
                <a:ln>
                  <a:noFill/>
                </a:ln>
                <a:solidFill>
                  <a:srgbClr val="FF00FF"/>
                </a:solidFill>
                <a:effectLst/>
                <a:uLnTx/>
                <a:uFillTx/>
                <a:latin typeface="Corbel" panose="020B0503020204020204"/>
                <a:ea typeface="+mn-ea"/>
                <a:cs typeface="+mn-cs"/>
              </a:rPr>
              <a:t>oflo</a:t>
            </a:r>
            <a:endPar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fr-BE" altLang="en-US" sz="2000" b="0" i="0" u="none" strike="noStrike" kern="1200" cap="none" spc="0" normalizeH="0" baseline="0" noProof="0" dirty="0" err="1">
                <a:ln>
                  <a:noFill/>
                </a:ln>
                <a:solidFill>
                  <a:prstClr val="black"/>
                </a:solidFill>
                <a:effectLst/>
                <a:uLnTx/>
                <a:uFillTx/>
                <a:latin typeface="Corbel" panose="020B0503020204020204"/>
                <a:ea typeface="+mn-ea"/>
                <a:cs typeface="+mn-cs"/>
              </a:rPr>
              <a:t>norflo</a:t>
            </a:r>
            <a:r>
              <a:rPr kumimoji="0" lang="fr-BE" altLang="en-US" sz="20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fr-BE" altLang="en-US" sz="2000" b="0" i="0" u="none" strike="noStrike" kern="1200" cap="none" spc="0" normalizeH="0" baseline="0" noProof="0" dirty="0" err="1">
                <a:ln>
                  <a:noFill/>
                </a:ln>
                <a:solidFill>
                  <a:srgbClr val="00B050"/>
                </a:solidFill>
                <a:effectLst/>
                <a:uLnTx/>
                <a:uFillTx/>
                <a:latin typeface="Corbel" panose="020B0503020204020204"/>
                <a:ea typeface="+mn-ea"/>
                <a:cs typeface="+mn-cs"/>
              </a:rPr>
              <a:t>moxi</a:t>
            </a:r>
            <a:endParaRPr kumimoji="0" lang="en-GB" altLang="en-US" sz="2000" b="0" i="0" u="none" strike="noStrike" kern="1200" cap="none" spc="0" normalizeH="0" baseline="0" noProof="0" dirty="0">
              <a:ln>
                <a:noFill/>
              </a:ln>
              <a:solidFill>
                <a:srgbClr val="00B050"/>
              </a:solidFill>
              <a:effectLst/>
              <a:uLnTx/>
              <a:uFillTx/>
              <a:latin typeface="Corbel" panose="020B0503020204020204"/>
              <a:ea typeface="+mn-ea"/>
              <a:cs typeface="+mn-cs"/>
            </a:endParaRPr>
          </a:p>
        </p:txBody>
      </p:sp>
      <p:sp>
        <p:nvSpPr>
          <p:cNvPr id="95" name="Text Box 1085"/>
          <p:cNvSpPr txBox="1">
            <a:spLocks noChangeArrowheads="1"/>
          </p:cNvSpPr>
          <p:nvPr/>
        </p:nvSpPr>
        <p:spPr bwMode="auto">
          <a:xfrm rot="5400000">
            <a:off x="7297359" y="4478214"/>
            <a:ext cx="341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altLang="en-US" sz="2400" b="0" i="0" u="none" strike="noStrike" kern="1200" cap="none" spc="0" normalizeH="0" baseline="0" noProof="0" dirty="0">
                <a:ln>
                  <a:noFill/>
                </a:ln>
                <a:solidFill>
                  <a:prstClr val="black"/>
                </a:solidFill>
                <a:effectLst/>
                <a:uLnTx/>
                <a:uFillTx/>
                <a:latin typeface="Corbel" panose="020B0503020204020204"/>
                <a:ea typeface="+mn-ea"/>
                <a:cs typeface="+mn-cs"/>
              </a:rPr>
              <a:t>&gt;</a:t>
            </a:r>
            <a:endParaRPr kumimoji="0" lang="en-GB" alt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96" name="Text Box 1086"/>
          <p:cNvSpPr txBox="1">
            <a:spLocks noChangeArrowheads="1"/>
          </p:cNvSpPr>
          <p:nvPr/>
        </p:nvSpPr>
        <p:spPr bwMode="auto">
          <a:xfrm rot="5400000">
            <a:off x="7302190" y="4648572"/>
            <a:ext cx="341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altLang="en-US" sz="2400" b="0" i="0" u="none" strike="noStrike" kern="1200" cap="none" spc="0" normalizeH="0" baseline="0" noProof="0" dirty="0">
                <a:ln>
                  <a:noFill/>
                </a:ln>
                <a:solidFill>
                  <a:prstClr val="black"/>
                </a:solidFill>
                <a:effectLst/>
                <a:uLnTx/>
                <a:uFillTx/>
                <a:latin typeface="Corbel" panose="020B0503020204020204"/>
                <a:ea typeface="+mn-ea"/>
                <a:cs typeface="+mn-cs"/>
              </a:rPr>
              <a:t>&gt;</a:t>
            </a:r>
            <a:endParaRPr kumimoji="0" lang="en-GB" alt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97" name="AutoShape 1088"/>
          <p:cNvSpPr>
            <a:spLocks noChangeArrowheads="1"/>
          </p:cNvSpPr>
          <p:nvPr/>
        </p:nvSpPr>
        <p:spPr bwMode="auto">
          <a:xfrm>
            <a:off x="7056106" y="1866759"/>
            <a:ext cx="914400" cy="381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rgbClr val="CC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8" name="AutoShape 1089"/>
          <p:cNvSpPr>
            <a:spLocks noChangeArrowheads="1"/>
          </p:cNvSpPr>
          <p:nvPr/>
        </p:nvSpPr>
        <p:spPr bwMode="auto">
          <a:xfrm>
            <a:off x="7015801" y="4262958"/>
            <a:ext cx="914400" cy="381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rgbClr val="CC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 name="TextBox 1"/>
          <p:cNvSpPr txBox="1"/>
          <p:nvPr/>
        </p:nvSpPr>
        <p:spPr>
          <a:xfrm>
            <a:off x="5220072" y="6237312"/>
            <a:ext cx="3793177" cy="369332"/>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orbel" panose="020B0503020204020204"/>
                <a:ea typeface="+mn-ea"/>
                <a:cs typeface="+mn-cs"/>
              </a:rPr>
              <a:t>Choisir</a:t>
            </a: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 la </a:t>
            </a:r>
            <a:r>
              <a:rPr kumimoji="0" lang="en-US" sz="1800" b="0" i="0" u="none" strike="noStrike" kern="1200" cap="none" spc="0" normalizeH="0" baseline="0" noProof="0" dirty="0" err="1">
                <a:ln>
                  <a:noFill/>
                </a:ln>
                <a:solidFill>
                  <a:prstClr val="white"/>
                </a:solidFill>
                <a:effectLst/>
                <a:uLnTx/>
                <a:uFillTx/>
                <a:latin typeface="Corbel" panose="020B0503020204020204"/>
                <a:ea typeface="+mn-ea"/>
                <a:cs typeface="+mn-cs"/>
              </a:rPr>
              <a:t>molécule</a:t>
            </a: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 la plus </a:t>
            </a:r>
            <a:r>
              <a:rPr kumimoji="0" lang="en-US" sz="1800" b="0" i="0" u="none" strike="noStrike" kern="1200" cap="none" spc="0" normalizeH="0" baseline="0" noProof="0" dirty="0" err="1">
                <a:ln>
                  <a:noFill/>
                </a:ln>
                <a:solidFill>
                  <a:prstClr val="white"/>
                </a:solidFill>
                <a:effectLst/>
                <a:uLnTx/>
                <a:uFillTx/>
                <a:latin typeface="Corbel" panose="020B0503020204020204"/>
                <a:ea typeface="+mn-ea"/>
                <a:cs typeface="+mn-cs"/>
              </a:rPr>
              <a:t>puissante</a:t>
            </a: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 !</a:t>
            </a:r>
          </a:p>
        </p:txBody>
      </p:sp>
      <p:sp>
        <p:nvSpPr>
          <p:cNvPr id="3" name="TextBox 2"/>
          <p:cNvSpPr txBox="1"/>
          <p:nvPr/>
        </p:nvSpPr>
        <p:spPr>
          <a:xfrm>
            <a:off x="-17418" y="6542762"/>
            <a:ext cx="48461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Mesaros</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al,Clinical</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Microbiology and Infection (2007) 13: 560–578</a:t>
            </a:r>
          </a:p>
        </p:txBody>
      </p:sp>
    </p:spTree>
    <p:extLst>
      <p:ext uri="{BB962C8B-B14F-4D97-AF65-F5344CB8AC3E}">
        <p14:creationId xmlns:p14="http://schemas.microsoft.com/office/powerpoint/2010/main" val="4038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10005" y="116632"/>
            <a:ext cx="9144000" cy="990600"/>
          </a:xfrm>
          <a:extLst>
            <a:ext uri="{91240B29-F687-4F45-9708-019B960494DF}">
              <a14:hiddenLine xmlns:a14="http://schemas.microsoft.com/office/drawing/2010/main" w="12700" cmpd="sng">
                <a:solidFill>
                  <a:schemeClr val="tx2"/>
                </a:solidFill>
                <a:miter lim="800000"/>
                <a:headEnd/>
                <a:tailEnd/>
              </a14:hiddenLine>
            </a:ext>
          </a:extLst>
        </p:spPr>
        <p:txBody>
          <a:bodyPr>
            <a:noAutofit/>
          </a:bodyPr>
          <a:lstStyle/>
          <a:p>
            <a:r>
              <a:rPr lang="fr-BE" altLang="en-US" sz="3600" dirty="0"/>
              <a:t>Effets secondaires rares mais sévères: </a:t>
            </a:r>
            <a:br>
              <a:rPr lang="fr-BE" altLang="en-US" sz="3600" dirty="0"/>
            </a:br>
            <a:r>
              <a:rPr lang="fr-BE" altLang="en-US" sz="3600" dirty="0"/>
              <a:t>une comparaison </a:t>
            </a:r>
          </a:p>
        </p:txBody>
      </p:sp>
      <p:pic>
        <p:nvPicPr>
          <p:cNvPr id="2" name="Picture 1"/>
          <p:cNvPicPr>
            <a:picLocks noChangeAspect="1"/>
          </p:cNvPicPr>
          <p:nvPr/>
        </p:nvPicPr>
        <p:blipFill>
          <a:blip r:embed="rId2"/>
          <a:stretch>
            <a:fillRect/>
          </a:stretch>
        </p:blipFill>
        <p:spPr>
          <a:xfrm>
            <a:off x="437337" y="2420888"/>
            <a:ext cx="8269325" cy="2448272"/>
          </a:xfrm>
          <a:prstGeom prst="rect">
            <a:avLst/>
          </a:prstGeom>
        </p:spPr>
      </p:pic>
      <p:sp>
        <p:nvSpPr>
          <p:cNvPr id="3" name="TextBox 2"/>
          <p:cNvSpPr txBox="1"/>
          <p:nvPr/>
        </p:nvSpPr>
        <p:spPr>
          <a:xfrm>
            <a:off x="220618" y="1628800"/>
            <a:ext cx="22837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3CC"/>
                </a:solidFill>
                <a:effectLst/>
                <a:uLnTx/>
                <a:uFillTx/>
                <a:latin typeface="Corbel" panose="020B0503020204020204"/>
                <a:ea typeface="+mn-ea"/>
                <a:cs typeface="+mn-cs"/>
              </a:rPr>
              <a:t>1. </a:t>
            </a:r>
            <a:r>
              <a:rPr kumimoji="0" lang="en-US" sz="1800" b="0" i="0" u="none" strike="noStrike" kern="1200" cap="none" spc="0" normalizeH="0" baseline="0" noProof="0" dirty="0" err="1">
                <a:ln>
                  <a:noFill/>
                </a:ln>
                <a:solidFill>
                  <a:srgbClr val="0033CC"/>
                </a:solidFill>
                <a:effectLst/>
                <a:uLnTx/>
                <a:uFillTx/>
                <a:latin typeface="Corbel" panose="020B0503020204020204"/>
                <a:ea typeface="+mn-ea"/>
                <a:cs typeface="+mn-cs"/>
              </a:rPr>
              <a:t>Toxicité</a:t>
            </a:r>
            <a:r>
              <a:rPr kumimoji="0" lang="en-US" sz="1800" b="0" i="0" u="none" strike="noStrike" kern="1200" cap="none" spc="0" normalizeH="0" baseline="0" noProof="0" dirty="0">
                <a:ln>
                  <a:noFill/>
                </a:ln>
                <a:solidFill>
                  <a:srgbClr val="0033CC"/>
                </a:solidFill>
                <a:effectLst/>
                <a:uLnTx/>
                <a:uFillTx/>
                <a:latin typeface="Corbel" panose="020B0503020204020204"/>
                <a:ea typeface="+mn-ea"/>
                <a:cs typeface="+mn-cs"/>
              </a:rPr>
              <a:t> </a:t>
            </a:r>
            <a:r>
              <a:rPr kumimoji="0" lang="en-US" sz="1800" b="0" i="0" u="none" strike="noStrike" kern="1200" cap="none" spc="0" normalizeH="0" baseline="0" noProof="0" dirty="0" err="1">
                <a:ln>
                  <a:noFill/>
                </a:ln>
                <a:solidFill>
                  <a:srgbClr val="0033CC"/>
                </a:solidFill>
                <a:effectLst/>
                <a:uLnTx/>
                <a:uFillTx/>
                <a:latin typeface="Corbel" panose="020B0503020204020204"/>
                <a:ea typeface="+mn-ea"/>
                <a:cs typeface="+mn-cs"/>
              </a:rPr>
              <a:t>hépatique</a:t>
            </a:r>
            <a:endParaRPr kumimoji="0" lang="en-US" sz="1800" b="0" i="0" u="none" strike="noStrike" kern="1200" cap="none" spc="0" normalizeH="0" baseline="0" noProof="0" dirty="0">
              <a:ln>
                <a:noFill/>
              </a:ln>
              <a:solidFill>
                <a:srgbClr val="0033CC"/>
              </a:solidFill>
              <a:effectLst/>
              <a:uLnTx/>
              <a:uFillTx/>
              <a:latin typeface="Corbel" panose="020B0503020204020204"/>
              <a:ea typeface="+mn-ea"/>
              <a:cs typeface="+mn-cs"/>
            </a:endParaRPr>
          </a:p>
        </p:txBody>
      </p:sp>
      <p:sp>
        <p:nvSpPr>
          <p:cNvPr id="4" name="TextBox 3"/>
          <p:cNvSpPr txBox="1"/>
          <p:nvPr/>
        </p:nvSpPr>
        <p:spPr>
          <a:xfrm>
            <a:off x="3926" y="6525344"/>
            <a:ext cx="570572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Andrade &amp;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Tulkens</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Journal of Antimicrobial Chemotherapy (2011) 66:1431-1446.</a:t>
            </a:r>
          </a:p>
        </p:txBody>
      </p:sp>
      <p:sp>
        <p:nvSpPr>
          <p:cNvPr id="16" name="TextBox 15"/>
          <p:cNvSpPr txBox="1"/>
          <p:nvPr/>
        </p:nvSpPr>
        <p:spPr>
          <a:xfrm>
            <a:off x="1547664" y="5445224"/>
            <a:ext cx="6399509" cy="400110"/>
          </a:xfrm>
          <a:prstGeom prst="rect">
            <a:avLst/>
          </a:prstGeom>
          <a:solidFill>
            <a:srgbClr val="000099"/>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acide</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clavulanique</a:t>
            </a: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 &gt;&gt; macrolides &gt;&gt;  fluoroquinolones</a:t>
            </a:r>
          </a:p>
        </p:txBody>
      </p:sp>
    </p:spTree>
    <p:extLst>
      <p:ext uri="{BB962C8B-B14F-4D97-AF65-F5344CB8AC3E}">
        <p14:creationId xmlns:p14="http://schemas.microsoft.com/office/powerpoint/2010/main" val="3243901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25" y="1628800"/>
            <a:ext cx="52136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3CC"/>
                </a:solidFill>
                <a:effectLst/>
                <a:uLnTx/>
                <a:uFillTx/>
                <a:latin typeface="Corbel" panose="020B0503020204020204"/>
                <a:ea typeface="+mn-ea"/>
                <a:cs typeface="+mn-cs"/>
              </a:rPr>
              <a:t>2. </a:t>
            </a:r>
            <a:r>
              <a:rPr kumimoji="0" lang="en-US" sz="1800" b="0" i="0" u="none" strike="noStrike" kern="1200" cap="none" spc="0" normalizeH="0" baseline="0" noProof="0" dirty="0" err="1">
                <a:ln>
                  <a:noFill/>
                </a:ln>
                <a:solidFill>
                  <a:srgbClr val="0033CC"/>
                </a:solidFill>
                <a:effectLst/>
                <a:uLnTx/>
                <a:uFillTx/>
                <a:latin typeface="Corbel" panose="020B0503020204020204"/>
                <a:ea typeface="+mn-ea"/>
                <a:cs typeface="+mn-cs"/>
              </a:rPr>
              <a:t>Toxicité</a:t>
            </a:r>
            <a:r>
              <a:rPr kumimoji="0" lang="en-US" sz="1800" b="0" i="0" u="none" strike="noStrike" kern="1200" cap="none" spc="0" normalizeH="0" baseline="0" noProof="0" dirty="0">
                <a:ln>
                  <a:noFill/>
                </a:ln>
                <a:solidFill>
                  <a:srgbClr val="0033CC"/>
                </a:solidFill>
                <a:effectLst/>
                <a:uLnTx/>
                <a:uFillTx/>
                <a:latin typeface="Corbel" panose="020B0503020204020204"/>
                <a:ea typeface="+mn-ea"/>
                <a:cs typeface="+mn-cs"/>
              </a:rPr>
              <a:t> </a:t>
            </a:r>
            <a:r>
              <a:rPr kumimoji="0" lang="en-US" sz="1800" b="0" i="0" u="none" strike="noStrike" kern="1200" cap="none" spc="0" normalizeH="0" baseline="0" noProof="0" dirty="0" err="1">
                <a:ln>
                  <a:noFill/>
                </a:ln>
                <a:solidFill>
                  <a:srgbClr val="0033CC"/>
                </a:solidFill>
                <a:effectLst/>
                <a:uLnTx/>
                <a:uFillTx/>
                <a:latin typeface="Corbel" panose="020B0503020204020204"/>
                <a:ea typeface="+mn-ea"/>
                <a:cs typeface="+mn-cs"/>
              </a:rPr>
              <a:t>cardiaque</a:t>
            </a:r>
            <a:r>
              <a:rPr kumimoji="0" lang="en-US" sz="1800" b="0" i="0" u="none" strike="noStrike" kern="1200" cap="none" spc="0" normalizeH="0" baseline="0" noProof="0" dirty="0">
                <a:ln>
                  <a:noFill/>
                </a:ln>
                <a:solidFill>
                  <a:srgbClr val="0033CC"/>
                </a:solidFill>
                <a:effectLst/>
                <a:uLnTx/>
                <a:uFillTx/>
                <a:latin typeface="Corbel" panose="020B0503020204020204"/>
                <a:ea typeface="+mn-ea"/>
                <a:cs typeface="+mn-cs"/>
              </a:rPr>
              <a:t>: prolongation de </a:t>
            </a:r>
            <a:r>
              <a:rPr kumimoji="0" lang="en-US" sz="1800" b="0" i="0" u="none" strike="noStrike" kern="1200" cap="none" spc="0" normalizeH="0" baseline="0" noProof="0" dirty="0" err="1">
                <a:ln>
                  <a:noFill/>
                </a:ln>
                <a:solidFill>
                  <a:srgbClr val="0033CC"/>
                </a:solidFill>
                <a:effectLst/>
                <a:uLnTx/>
                <a:uFillTx/>
                <a:latin typeface="Corbel" panose="020B0503020204020204"/>
                <a:ea typeface="+mn-ea"/>
                <a:cs typeface="+mn-cs"/>
              </a:rPr>
              <a:t>l’intervalle</a:t>
            </a:r>
            <a:r>
              <a:rPr kumimoji="0" lang="en-US" sz="1800" b="0" i="0" u="none" strike="noStrike" kern="1200" cap="none" spc="0" normalizeH="0" baseline="0" noProof="0" dirty="0">
                <a:ln>
                  <a:noFill/>
                </a:ln>
                <a:solidFill>
                  <a:srgbClr val="0033CC"/>
                </a:solidFill>
                <a:effectLst/>
                <a:uLnTx/>
                <a:uFillTx/>
                <a:latin typeface="Corbel" panose="020B0503020204020204"/>
                <a:ea typeface="+mn-ea"/>
                <a:cs typeface="+mn-cs"/>
              </a:rPr>
              <a:t> </a:t>
            </a:r>
            <a:r>
              <a:rPr kumimoji="0" lang="en-US" sz="1800" b="0" i="0" u="none" strike="noStrike" kern="1200" cap="none" spc="0" normalizeH="0" baseline="0" noProof="0" dirty="0" err="1">
                <a:ln>
                  <a:noFill/>
                </a:ln>
                <a:solidFill>
                  <a:srgbClr val="0033CC"/>
                </a:solidFill>
                <a:effectLst/>
                <a:uLnTx/>
                <a:uFillTx/>
                <a:latin typeface="Corbel" panose="020B0503020204020204"/>
                <a:ea typeface="+mn-ea"/>
                <a:cs typeface="+mn-cs"/>
              </a:rPr>
              <a:t>QTc</a:t>
            </a:r>
            <a:endParaRPr kumimoji="0" lang="en-US" sz="1800" b="0" i="0" u="none" strike="noStrike" kern="1200" cap="none" spc="0" normalizeH="0" baseline="0" noProof="0" dirty="0">
              <a:ln>
                <a:noFill/>
              </a:ln>
              <a:solidFill>
                <a:srgbClr val="0033CC"/>
              </a:solidFill>
              <a:effectLst/>
              <a:uLnTx/>
              <a:uFillTx/>
              <a:latin typeface="Corbel" panose="020B0503020204020204"/>
              <a:ea typeface="+mn-ea"/>
              <a:cs typeface="+mn-cs"/>
            </a:endParaRPr>
          </a:p>
        </p:txBody>
      </p:sp>
      <p:sp>
        <p:nvSpPr>
          <p:cNvPr id="10" name="Line 4"/>
          <p:cNvSpPr>
            <a:spLocks noChangeShapeType="1"/>
          </p:cNvSpPr>
          <p:nvPr/>
        </p:nvSpPr>
        <p:spPr bwMode="auto">
          <a:xfrm>
            <a:off x="3026718" y="3153023"/>
            <a:ext cx="0" cy="693737"/>
          </a:xfrm>
          <a:prstGeom prst="line">
            <a:avLst/>
          </a:prstGeom>
          <a:noFill/>
          <a:ln w="38100">
            <a:solidFill>
              <a:srgbClr val="FF9933"/>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1" name="Line 5"/>
          <p:cNvSpPr>
            <a:spLocks noChangeShapeType="1"/>
          </p:cNvSpPr>
          <p:nvPr/>
        </p:nvSpPr>
        <p:spPr bwMode="auto">
          <a:xfrm>
            <a:off x="683568" y="3861048"/>
            <a:ext cx="7848600" cy="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2" name="Line 6"/>
          <p:cNvSpPr>
            <a:spLocks noChangeShapeType="1"/>
          </p:cNvSpPr>
          <p:nvPr/>
        </p:nvSpPr>
        <p:spPr bwMode="auto">
          <a:xfrm>
            <a:off x="702618" y="3861048"/>
            <a:ext cx="0" cy="2286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3" name="Line 7"/>
          <p:cNvSpPr>
            <a:spLocks noChangeShapeType="1"/>
          </p:cNvSpPr>
          <p:nvPr/>
        </p:nvSpPr>
        <p:spPr bwMode="auto">
          <a:xfrm>
            <a:off x="8513118" y="3861048"/>
            <a:ext cx="0" cy="2286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5" name="Text Box 8"/>
          <p:cNvSpPr txBox="1">
            <a:spLocks noChangeArrowheads="1"/>
          </p:cNvSpPr>
          <p:nvPr/>
        </p:nvSpPr>
        <p:spPr bwMode="auto">
          <a:xfrm>
            <a:off x="8267055" y="4121398"/>
            <a:ext cx="3540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orbel" panose="020B0503020204020204"/>
                <a:ea typeface="+mn-ea"/>
                <a:cs typeface="+mn-cs"/>
              </a:rPr>
              <a:t>50</a:t>
            </a:r>
          </a:p>
        </p:txBody>
      </p:sp>
      <p:sp>
        <p:nvSpPr>
          <p:cNvPr id="16" name="Line 9"/>
          <p:cNvSpPr>
            <a:spLocks noChangeShapeType="1"/>
          </p:cNvSpPr>
          <p:nvPr/>
        </p:nvSpPr>
        <p:spPr bwMode="auto">
          <a:xfrm>
            <a:off x="816918" y="3465760"/>
            <a:ext cx="0" cy="3810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7" name="Line 10"/>
          <p:cNvSpPr>
            <a:spLocks noChangeShapeType="1"/>
          </p:cNvSpPr>
          <p:nvPr/>
        </p:nvSpPr>
        <p:spPr bwMode="auto">
          <a:xfrm>
            <a:off x="1826568" y="2856160"/>
            <a:ext cx="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Line 11"/>
          <p:cNvSpPr>
            <a:spLocks noChangeShapeType="1"/>
          </p:cNvSpPr>
          <p:nvPr/>
        </p:nvSpPr>
        <p:spPr bwMode="auto">
          <a:xfrm flipV="1">
            <a:off x="3009255" y="2856160"/>
            <a:ext cx="474663" cy="295275"/>
          </a:xfrm>
          <a:prstGeom prst="line">
            <a:avLst/>
          </a:prstGeom>
          <a:noFill/>
          <a:ln w="38100">
            <a:solidFill>
              <a:srgbClr val="FF99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9" name="Line 12"/>
          <p:cNvSpPr>
            <a:spLocks noChangeShapeType="1"/>
          </p:cNvSpPr>
          <p:nvPr/>
        </p:nvSpPr>
        <p:spPr bwMode="auto">
          <a:xfrm>
            <a:off x="4026843" y="3465760"/>
            <a:ext cx="0" cy="381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Line 13"/>
          <p:cNvSpPr>
            <a:spLocks noChangeShapeType="1"/>
          </p:cNvSpPr>
          <p:nvPr/>
        </p:nvSpPr>
        <p:spPr bwMode="auto">
          <a:xfrm>
            <a:off x="7903518" y="3465760"/>
            <a:ext cx="0" cy="381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1" name="Text Box 14"/>
          <p:cNvSpPr txBox="1">
            <a:spLocks noChangeArrowheads="1"/>
          </p:cNvSpPr>
          <p:nvPr/>
        </p:nvSpPr>
        <p:spPr bwMode="auto">
          <a:xfrm>
            <a:off x="264468" y="3329235"/>
            <a:ext cx="1090612" cy="284163"/>
          </a:xfrm>
          <a:prstGeom prst="rect">
            <a:avLst/>
          </a:prstGeom>
          <a:solidFill>
            <a:schemeClr val="bg1"/>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orbel" panose="020B0503020204020204"/>
                <a:ea typeface="+mn-ea"/>
                <a:cs typeface="+mn-cs"/>
              </a:rPr>
              <a:t>fluoxetine: 2</a:t>
            </a:r>
          </a:p>
        </p:txBody>
      </p:sp>
      <p:sp>
        <p:nvSpPr>
          <p:cNvPr id="22" name="Text Box 15"/>
          <p:cNvSpPr txBox="1">
            <a:spLocks noChangeArrowheads="1"/>
          </p:cNvSpPr>
          <p:nvPr/>
        </p:nvSpPr>
        <p:spPr bwMode="auto">
          <a:xfrm>
            <a:off x="3452168" y="2738685"/>
            <a:ext cx="1354137" cy="284163"/>
          </a:xfrm>
          <a:prstGeom prst="rect">
            <a:avLst/>
          </a:prstGeom>
          <a:solidFill>
            <a:srgbClr val="FF9933"/>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err="1">
                <a:ln>
                  <a:noFill/>
                </a:ln>
                <a:solidFill>
                  <a:prstClr val="black"/>
                </a:solidFill>
                <a:effectLst/>
                <a:uLnTx/>
                <a:uFillTx/>
                <a:latin typeface="Corbel" panose="020B0503020204020204"/>
                <a:ea typeface="+mn-ea"/>
                <a:cs typeface="+mn-cs"/>
              </a:rPr>
              <a:t>sparfloxacin</a:t>
            </a:r>
            <a:r>
              <a:rPr kumimoji="0" lang="en-GB" altLang="en-US" sz="1200" b="0" i="0" u="none" strike="noStrike" kern="1200" cap="none" spc="0" normalizeH="0" baseline="0" noProof="0" dirty="0">
                <a:ln>
                  <a:noFill/>
                </a:ln>
                <a:solidFill>
                  <a:prstClr val="black"/>
                </a:solidFill>
                <a:effectLst/>
                <a:uLnTx/>
                <a:uFillTx/>
                <a:latin typeface="Corbel" panose="020B0503020204020204"/>
                <a:ea typeface="+mn-ea"/>
                <a:cs typeface="+mn-cs"/>
              </a:rPr>
              <a:t>: 15</a:t>
            </a:r>
          </a:p>
        </p:txBody>
      </p:sp>
      <p:sp>
        <p:nvSpPr>
          <p:cNvPr id="23" name="Text Box 16"/>
          <p:cNvSpPr txBox="1">
            <a:spLocks noChangeArrowheads="1"/>
          </p:cNvSpPr>
          <p:nvPr/>
        </p:nvSpPr>
        <p:spPr bwMode="auto">
          <a:xfrm>
            <a:off x="7258993" y="3157785"/>
            <a:ext cx="1277937" cy="28416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orbel" panose="020B0503020204020204"/>
                <a:ea typeface="+mn-ea"/>
                <a:cs typeface="+mn-cs"/>
              </a:rPr>
              <a:t>terfenadine: 46</a:t>
            </a:r>
            <a:endParaRPr kumimoji="0" lang="en-GB" altLang="en-US" sz="12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24" name="Line 17"/>
          <p:cNvSpPr>
            <a:spLocks noChangeShapeType="1"/>
          </p:cNvSpPr>
          <p:nvPr/>
        </p:nvSpPr>
        <p:spPr bwMode="auto">
          <a:xfrm>
            <a:off x="2264718" y="3881685"/>
            <a:ext cx="0" cy="2286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5" name="Line 18"/>
          <p:cNvSpPr>
            <a:spLocks noChangeShapeType="1"/>
          </p:cNvSpPr>
          <p:nvPr/>
        </p:nvSpPr>
        <p:spPr bwMode="auto">
          <a:xfrm>
            <a:off x="3826818" y="3875335"/>
            <a:ext cx="0" cy="2286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6" name="Line 19"/>
          <p:cNvSpPr>
            <a:spLocks noChangeShapeType="1"/>
          </p:cNvSpPr>
          <p:nvPr/>
        </p:nvSpPr>
        <p:spPr bwMode="auto">
          <a:xfrm>
            <a:off x="5388918" y="3878510"/>
            <a:ext cx="0" cy="2286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7" name="Line 20"/>
          <p:cNvSpPr>
            <a:spLocks noChangeShapeType="1"/>
          </p:cNvSpPr>
          <p:nvPr/>
        </p:nvSpPr>
        <p:spPr bwMode="auto">
          <a:xfrm>
            <a:off x="6951018" y="3881685"/>
            <a:ext cx="0" cy="2286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 name="Text Box 21"/>
          <p:cNvSpPr txBox="1">
            <a:spLocks noChangeArrowheads="1"/>
          </p:cNvSpPr>
          <p:nvPr/>
        </p:nvSpPr>
        <p:spPr bwMode="auto">
          <a:xfrm>
            <a:off x="578793" y="4121398"/>
            <a:ext cx="26828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orbel" panose="020B0503020204020204"/>
                <a:ea typeface="+mn-ea"/>
                <a:cs typeface="+mn-cs"/>
              </a:rPr>
              <a:t>0</a:t>
            </a:r>
          </a:p>
        </p:txBody>
      </p:sp>
      <p:sp>
        <p:nvSpPr>
          <p:cNvPr id="29" name="Text Box 22"/>
          <p:cNvSpPr txBox="1">
            <a:spLocks noChangeArrowheads="1"/>
          </p:cNvSpPr>
          <p:nvPr/>
        </p:nvSpPr>
        <p:spPr bwMode="auto">
          <a:xfrm>
            <a:off x="2067868" y="4121398"/>
            <a:ext cx="354012"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orbel" panose="020B0503020204020204"/>
                <a:ea typeface="+mn-ea"/>
                <a:cs typeface="+mn-cs"/>
              </a:rPr>
              <a:t>10</a:t>
            </a:r>
          </a:p>
        </p:txBody>
      </p:sp>
      <p:sp>
        <p:nvSpPr>
          <p:cNvPr id="30" name="Text Box 23"/>
          <p:cNvSpPr txBox="1">
            <a:spLocks noChangeArrowheads="1"/>
          </p:cNvSpPr>
          <p:nvPr/>
        </p:nvSpPr>
        <p:spPr bwMode="auto">
          <a:xfrm>
            <a:off x="3641080" y="4121398"/>
            <a:ext cx="3540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orbel" panose="020B0503020204020204"/>
                <a:ea typeface="+mn-ea"/>
                <a:cs typeface="+mn-cs"/>
              </a:rPr>
              <a:t>20</a:t>
            </a:r>
          </a:p>
        </p:txBody>
      </p:sp>
      <p:sp>
        <p:nvSpPr>
          <p:cNvPr id="31" name="Text Box 24"/>
          <p:cNvSpPr txBox="1">
            <a:spLocks noChangeArrowheads="1"/>
          </p:cNvSpPr>
          <p:nvPr/>
        </p:nvSpPr>
        <p:spPr bwMode="auto">
          <a:xfrm>
            <a:off x="5214293" y="4121398"/>
            <a:ext cx="354012"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orbel" panose="020B0503020204020204"/>
                <a:ea typeface="+mn-ea"/>
                <a:cs typeface="+mn-cs"/>
              </a:rPr>
              <a:t>30</a:t>
            </a:r>
          </a:p>
        </p:txBody>
      </p:sp>
      <p:sp>
        <p:nvSpPr>
          <p:cNvPr id="32" name="Text Box 25"/>
          <p:cNvSpPr txBox="1">
            <a:spLocks noChangeArrowheads="1"/>
          </p:cNvSpPr>
          <p:nvPr/>
        </p:nvSpPr>
        <p:spPr bwMode="auto">
          <a:xfrm>
            <a:off x="6787505" y="4121398"/>
            <a:ext cx="3540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orbel" panose="020B0503020204020204"/>
                <a:ea typeface="+mn-ea"/>
                <a:cs typeface="+mn-cs"/>
              </a:rPr>
              <a:t>40</a:t>
            </a:r>
          </a:p>
        </p:txBody>
      </p:sp>
      <p:sp>
        <p:nvSpPr>
          <p:cNvPr id="33" name="Text Box 26"/>
          <p:cNvSpPr txBox="1">
            <a:spLocks noChangeArrowheads="1"/>
          </p:cNvSpPr>
          <p:nvPr/>
        </p:nvSpPr>
        <p:spPr bwMode="auto">
          <a:xfrm>
            <a:off x="7717780" y="4110285"/>
            <a:ext cx="63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prstClr val="black"/>
                </a:solidFill>
                <a:effectLst/>
                <a:uLnTx/>
                <a:uFillTx/>
                <a:latin typeface="Corbel" panose="020B0503020204020204"/>
                <a:ea typeface="+mn-ea"/>
                <a:cs typeface="+mn-cs"/>
              </a:rPr>
              <a:t>msec</a:t>
            </a:r>
          </a:p>
        </p:txBody>
      </p:sp>
      <p:sp>
        <p:nvSpPr>
          <p:cNvPr id="34" name="Line 27"/>
          <p:cNvSpPr>
            <a:spLocks noChangeShapeType="1"/>
          </p:cNvSpPr>
          <p:nvPr/>
        </p:nvSpPr>
        <p:spPr bwMode="auto">
          <a:xfrm>
            <a:off x="5385743" y="2937123"/>
            <a:ext cx="0" cy="896937"/>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5" name="Text Box 28"/>
          <p:cNvSpPr txBox="1">
            <a:spLocks noChangeArrowheads="1"/>
          </p:cNvSpPr>
          <p:nvPr/>
        </p:nvSpPr>
        <p:spPr bwMode="auto">
          <a:xfrm>
            <a:off x="5366693" y="2665660"/>
            <a:ext cx="1422400" cy="284163"/>
          </a:xfrm>
          <a:prstGeom prst="rect">
            <a:avLst/>
          </a:prstGeom>
          <a:solidFill>
            <a:srgbClr val="FF9999"/>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orbel" panose="020B0503020204020204"/>
                <a:ea typeface="+mn-ea"/>
                <a:cs typeface="+mn-cs"/>
              </a:rPr>
              <a:t>erythromycin: 30</a:t>
            </a:r>
            <a:endParaRPr kumimoji="0" lang="en-GB" altLang="en-US" sz="12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36" name="Text Box 29"/>
          <p:cNvSpPr txBox="1">
            <a:spLocks noChangeArrowheads="1"/>
          </p:cNvSpPr>
          <p:nvPr/>
        </p:nvSpPr>
        <p:spPr bwMode="auto">
          <a:xfrm>
            <a:off x="2375843" y="3172073"/>
            <a:ext cx="1727200" cy="284162"/>
          </a:xfrm>
          <a:prstGeom prst="rect">
            <a:avLst/>
          </a:prstGeom>
          <a:solidFill>
            <a:srgbClr val="FF9999"/>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orbel" panose="020B0503020204020204"/>
                <a:ea typeface="+mn-ea"/>
                <a:cs typeface="+mn-cs"/>
              </a:rPr>
              <a:t>clarithromycin: 11-22</a:t>
            </a:r>
            <a:endParaRPr kumimoji="0" lang="en-GB" altLang="en-US" sz="12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37" name="Line 30"/>
          <p:cNvSpPr>
            <a:spLocks noChangeShapeType="1"/>
          </p:cNvSpPr>
          <p:nvPr/>
        </p:nvSpPr>
        <p:spPr bwMode="auto">
          <a:xfrm>
            <a:off x="2258368" y="2856160"/>
            <a:ext cx="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8" name="Text Box 31"/>
          <p:cNvSpPr txBox="1">
            <a:spLocks noChangeArrowheads="1"/>
          </p:cNvSpPr>
          <p:nvPr/>
        </p:nvSpPr>
        <p:spPr bwMode="auto">
          <a:xfrm>
            <a:off x="1169343" y="2814885"/>
            <a:ext cx="1524000"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orbel" panose="020B0503020204020204"/>
                <a:ea typeface="+mn-ea"/>
                <a:cs typeface="+mn-cs"/>
              </a:rPr>
              <a:t>moxifloxacin: 6-10</a:t>
            </a:r>
          </a:p>
        </p:txBody>
      </p:sp>
      <p:sp>
        <p:nvSpPr>
          <p:cNvPr id="39" name="Line 32"/>
          <p:cNvSpPr>
            <a:spLocks noChangeShapeType="1"/>
          </p:cNvSpPr>
          <p:nvPr/>
        </p:nvSpPr>
        <p:spPr bwMode="auto">
          <a:xfrm>
            <a:off x="2528243" y="3465760"/>
            <a:ext cx="0" cy="381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 name="TextBox 4"/>
          <p:cNvSpPr txBox="1"/>
          <p:nvPr/>
        </p:nvSpPr>
        <p:spPr>
          <a:xfrm>
            <a:off x="2698141" y="5907526"/>
            <a:ext cx="3490058" cy="400110"/>
          </a:xfrm>
          <a:prstGeom prst="rect">
            <a:avLst/>
          </a:prstGeom>
          <a:solidFill>
            <a:srgbClr val="000099"/>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macrolides &gt;&gt;  </a:t>
            </a:r>
            <a:r>
              <a:rPr kumimoji="0" lang="en-US" sz="2000" b="0" i="0" u="none" strike="noStrike" kern="1200" cap="none" spc="0" normalizeH="0" baseline="0" noProof="0" dirty="0" err="1">
                <a:ln>
                  <a:noFill/>
                </a:ln>
                <a:solidFill>
                  <a:prstClr val="white"/>
                </a:solidFill>
                <a:effectLst/>
                <a:uLnTx/>
                <a:uFillTx/>
                <a:latin typeface="Corbel" panose="020B0503020204020204"/>
                <a:ea typeface="+mn-ea"/>
                <a:cs typeface="+mn-cs"/>
              </a:rPr>
              <a:t>moxifloxacine</a:t>
            </a:r>
            <a:endPar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1" name="Rectangle 2"/>
          <p:cNvSpPr txBox="1">
            <a:spLocks noChangeArrowheads="1"/>
          </p:cNvSpPr>
          <p:nvPr/>
        </p:nvSpPr>
        <p:spPr>
          <a:xfrm>
            <a:off x="10005" y="116632"/>
            <a:ext cx="9144000" cy="990600"/>
          </a:xfrm>
          <a:prstGeom prst="rect">
            <a:avLst/>
          </a:prstGeom>
          <a:extLst>
            <a:ext uri="{91240B29-F687-4F45-9708-019B960494DF}">
              <a14:hiddenLine xmlns:a14="http://schemas.microsoft.com/office/drawing/2010/main" w="12700" cmpd="sng">
                <a:solidFill>
                  <a:schemeClr val="tx2"/>
                </a:solidFill>
                <a:miter lim="800000"/>
                <a:headEnd/>
                <a:tailEnd/>
              </a14:hiddenLine>
            </a:ext>
          </a:extLst>
        </p:spPr>
        <p:txBody>
          <a:bodyPr vert="horz" anchor="ctr">
            <a:noAutofit/>
          </a:bodyPr>
          <a:lstStyle>
            <a:lvl1pPr algn="l" rtl="0" eaLnBrk="1" latinLnBrk="0" hangingPunct="1">
              <a:spcBef>
                <a:spcPct val="0"/>
              </a:spcBef>
              <a:buNone/>
              <a:defRPr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err="1">
                <a:ln>
                  <a:noFill/>
                </a:ln>
                <a:solidFill>
                  <a:srgbClr val="233438"/>
                </a:solidFill>
                <a:effectLst/>
                <a:uLnTx/>
                <a:uFillTx/>
                <a:latin typeface="Corbel" panose="020B0503020204020204"/>
                <a:ea typeface="+mj-ea"/>
                <a:cs typeface="+mj-cs"/>
              </a:rPr>
              <a:t>Effets</a:t>
            </a:r>
            <a:r>
              <a:rPr kumimoji="0" lang="en-US" altLang="en-US" sz="3600" b="0" i="0" u="none" strike="noStrike" kern="1200" cap="none" spc="0" normalizeH="0" baseline="0" noProof="0" dirty="0">
                <a:ln>
                  <a:noFill/>
                </a:ln>
                <a:solidFill>
                  <a:srgbClr val="233438"/>
                </a:solidFill>
                <a:effectLst/>
                <a:uLnTx/>
                <a:uFillTx/>
                <a:latin typeface="Corbel" panose="020B0503020204020204"/>
                <a:ea typeface="+mj-ea"/>
                <a:cs typeface="+mj-cs"/>
              </a:rPr>
              <a:t> </a:t>
            </a:r>
            <a:r>
              <a:rPr kumimoji="0" lang="en-US" altLang="en-US" sz="3600" b="0" i="0" u="none" strike="noStrike" kern="1200" cap="none" spc="0" normalizeH="0" baseline="0" noProof="0" dirty="0" err="1">
                <a:ln>
                  <a:noFill/>
                </a:ln>
                <a:solidFill>
                  <a:srgbClr val="233438"/>
                </a:solidFill>
                <a:effectLst/>
                <a:uLnTx/>
                <a:uFillTx/>
                <a:latin typeface="Corbel" panose="020B0503020204020204"/>
                <a:ea typeface="+mj-ea"/>
                <a:cs typeface="+mj-cs"/>
              </a:rPr>
              <a:t>secondaires</a:t>
            </a:r>
            <a:r>
              <a:rPr kumimoji="0" lang="en-US" altLang="en-US" sz="3600" b="0" i="0" u="none" strike="noStrike" kern="1200" cap="none" spc="0" normalizeH="0" baseline="0" noProof="0" dirty="0">
                <a:ln>
                  <a:noFill/>
                </a:ln>
                <a:solidFill>
                  <a:srgbClr val="233438"/>
                </a:solidFill>
                <a:effectLst/>
                <a:uLnTx/>
                <a:uFillTx/>
                <a:latin typeface="Corbel" panose="020B0503020204020204"/>
                <a:ea typeface="+mj-ea"/>
                <a:cs typeface="+mj-cs"/>
              </a:rPr>
              <a:t> </a:t>
            </a:r>
            <a:r>
              <a:rPr kumimoji="0" lang="en-US" altLang="en-US" sz="3600" b="0" i="0" u="none" strike="noStrike" kern="1200" cap="none" spc="0" normalizeH="0" baseline="0" noProof="0" dirty="0" err="1">
                <a:ln>
                  <a:noFill/>
                </a:ln>
                <a:solidFill>
                  <a:srgbClr val="233438"/>
                </a:solidFill>
                <a:effectLst/>
                <a:uLnTx/>
                <a:uFillTx/>
                <a:latin typeface="Corbel" panose="020B0503020204020204"/>
                <a:ea typeface="+mj-ea"/>
                <a:cs typeface="+mj-cs"/>
              </a:rPr>
              <a:t>rares</a:t>
            </a:r>
            <a:r>
              <a:rPr kumimoji="0" lang="en-US" altLang="en-US" sz="3600" b="0" i="0" u="none" strike="noStrike" kern="1200" cap="none" spc="0" normalizeH="0" baseline="0" noProof="0" dirty="0">
                <a:ln>
                  <a:noFill/>
                </a:ln>
                <a:solidFill>
                  <a:srgbClr val="233438"/>
                </a:solidFill>
                <a:effectLst/>
                <a:uLnTx/>
                <a:uFillTx/>
                <a:latin typeface="Corbel" panose="020B0503020204020204"/>
                <a:ea typeface="+mj-ea"/>
                <a:cs typeface="+mj-cs"/>
              </a:rPr>
              <a:t> </a:t>
            </a:r>
            <a:r>
              <a:rPr kumimoji="0" lang="en-US" altLang="en-US" sz="3600" b="0" i="0" u="none" strike="noStrike" kern="1200" cap="none" spc="0" normalizeH="0" baseline="0" noProof="0" dirty="0" err="1">
                <a:ln>
                  <a:noFill/>
                </a:ln>
                <a:solidFill>
                  <a:srgbClr val="233438"/>
                </a:solidFill>
                <a:effectLst/>
                <a:uLnTx/>
                <a:uFillTx/>
                <a:latin typeface="Corbel" panose="020B0503020204020204"/>
                <a:ea typeface="+mj-ea"/>
                <a:cs typeface="+mj-cs"/>
              </a:rPr>
              <a:t>mais</a:t>
            </a:r>
            <a:r>
              <a:rPr kumimoji="0" lang="en-US" altLang="en-US" sz="3600" b="0" i="0" u="none" strike="noStrike" kern="1200" cap="none" spc="0" normalizeH="0" baseline="0" noProof="0" dirty="0">
                <a:ln>
                  <a:noFill/>
                </a:ln>
                <a:solidFill>
                  <a:srgbClr val="233438"/>
                </a:solidFill>
                <a:effectLst/>
                <a:uLnTx/>
                <a:uFillTx/>
                <a:latin typeface="Corbel" panose="020B0503020204020204"/>
                <a:ea typeface="+mj-ea"/>
                <a:cs typeface="+mj-cs"/>
              </a:rPr>
              <a:t> </a:t>
            </a:r>
            <a:r>
              <a:rPr kumimoji="0" lang="en-US" altLang="en-US" sz="3600" b="0" i="0" u="none" strike="noStrike" kern="1200" cap="none" spc="0" normalizeH="0" baseline="0" noProof="0" dirty="0" err="1">
                <a:ln>
                  <a:noFill/>
                </a:ln>
                <a:solidFill>
                  <a:srgbClr val="233438"/>
                </a:solidFill>
                <a:effectLst/>
                <a:uLnTx/>
                <a:uFillTx/>
                <a:latin typeface="Corbel" panose="020B0503020204020204"/>
                <a:ea typeface="+mj-ea"/>
                <a:cs typeface="+mj-cs"/>
              </a:rPr>
              <a:t>sévères</a:t>
            </a:r>
            <a:r>
              <a:rPr kumimoji="0" lang="en-US" altLang="en-US" sz="3600" b="0" i="0" u="none" strike="noStrike" kern="1200" cap="none" spc="0" normalizeH="0" baseline="0" noProof="0" dirty="0">
                <a:ln>
                  <a:noFill/>
                </a:ln>
                <a:solidFill>
                  <a:srgbClr val="233438"/>
                </a:solidFill>
                <a:effectLst/>
                <a:uLnTx/>
                <a:uFillTx/>
                <a:latin typeface="Corbel" panose="020B0503020204020204"/>
                <a:ea typeface="+mj-ea"/>
                <a:cs typeface="+mj-cs"/>
              </a:rPr>
              <a:t>: </a:t>
            </a:r>
            <a:br>
              <a:rPr kumimoji="0" lang="en-US" altLang="en-US" sz="3600" b="0" i="0" u="none" strike="noStrike" kern="1200" cap="none" spc="0" normalizeH="0" baseline="0" noProof="0" dirty="0">
                <a:ln>
                  <a:noFill/>
                </a:ln>
                <a:solidFill>
                  <a:srgbClr val="233438"/>
                </a:solidFill>
                <a:effectLst/>
                <a:uLnTx/>
                <a:uFillTx/>
                <a:latin typeface="Corbel" panose="020B0503020204020204"/>
                <a:ea typeface="+mj-ea"/>
                <a:cs typeface="+mj-cs"/>
              </a:rPr>
            </a:br>
            <a:r>
              <a:rPr kumimoji="0" lang="en-US" altLang="en-US" sz="3600" b="0" i="0" u="none" strike="noStrike" kern="1200" cap="none" spc="0" normalizeH="0" baseline="0" noProof="0" dirty="0" err="1">
                <a:ln>
                  <a:noFill/>
                </a:ln>
                <a:solidFill>
                  <a:srgbClr val="233438"/>
                </a:solidFill>
                <a:effectLst/>
                <a:uLnTx/>
                <a:uFillTx/>
                <a:latin typeface="Corbel" panose="020B0503020204020204"/>
                <a:ea typeface="+mj-ea"/>
                <a:cs typeface="+mj-cs"/>
              </a:rPr>
              <a:t>une</a:t>
            </a:r>
            <a:r>
              <a:rPr kumimoji="0" lang="en-US" altLang="en-US" sz="3600" b="0" i="0" u="none" strike="noStrike" kern="1200" cap="none" spc="0" normalizeH="0" baseline="0" noProof="0" dirty="0">
                <a:ln>
                  <a:noFill/>
                </a:ln>
                <a:solidFill>
                  <a:srgbClr val="233438"/>
                </a:solidFill>
                <a:effectLst/>
                <a:uLnTx/>
                <a:uFillTx/>
                <a:latin typeface="Corbel" panose="020B0503020204020204"/>
                <a:ea typeface="+mj-ea"/>
                <a:cs typeface="+mj-cs"/>
              </a:rPr>
              <a:t> </a:t>
            </a:r>
            <a:r>
              <a:rPr kumimoji="0" lang="en-US" altLang="en-US" sz="3600" b="0" i="0" u="none" strike="noStrike" kern="1200" cap="none" spc="0" normalizeH="0" baseline="0" noProof="0" dirty="0" err="1">
                <a:ln>
                  <a:noFill/>
                </a:ln>
                <a:solidFill>
                  <a:srgbClr val="233438"/>
                </a:solidFill>
                <a:effectLst/>
                <a:uLnTx/>
                <a:uFillTx/>
                <a:latin typeface="Corbel" panose="020B0503020204020204"/>
                <a:ea typeface="+mj-ea"/>
                <a:cs typeface="+mj-cs"/>
              </a:rPr>
              <a:t>comparaison</a:t>
            </a:r>
            <a:r>
              <a:rPr kumimoji="0" lang="en-US" altLang="en-US" sz="3600" b="0" i="0" u="none" strike="noStrike" kern="1200" cap="none" spc="0" normalizeH="0" baseline="0" noProof="0" dirty="0">
                <a:ln>
                  <a:noFill/>
                </a:ln>
                <a:solidFill>
                  <a:srgbClr val="233438"/>
                </a:solidFill>
                <a:effectLst/>
                <a:uLnTx/>
                <a:uFillTx/>
                <a:latin typeface="Corbel" panose="020B0503020204020204"/>
                <a:ea typeface="+mj-ea"/>
                <a:cs typeface="+mj-cs"/>
              </a:rPr>
              <a:t> </a:t>
            </a:r>
          </a:p>
        </p:txBody>
      </p:sp>
      <p:pic>
        <p:nvPicPr>
          <p:cNvPr id="2" name="Picture 1"/>
          <p:cNvPicPr>
            <a:picLocks noChangeAspect="1"/>
          </p:cNvPicPr>
          <p:nvPr/>
        </p:nvPicPr>
        <p:blipFill>
          <a:blip r:embed="rId2"/>
          <a:stretch>
            <a:fillRect/>
          </a:stretch>
        </p:blipFill>
        <p:spPr>
          <a:xfrm>
            <a:off x="264468" y="2256085"/>
            <a:ext cx="8543925" cy="3438525"/>
          </a:xfrm>
          <a:prstGeom prst="rect">
            <a:avLst/>
          </a:prstGeom>
        </p:spPr>
      </p:pic>
      <p:grpSp>
        <p:nvGrpSpPr>
          <p:cNvPr id="8" name="Group 7"/>
          <p:cNvGrpSpPr/>
          <p:nvPr/>
        </p:nvGrpSpPr>
        <p:grpSpPr>
          <a:xfrm>
            <a:off x="1862163" y="737303"/>
            <a:ext cx="7051493" cy="2454131"/>
            <a:chOff x="1862163" y="737303"/>
            <a:chExt cx="7051493" cy="2454131"/>
          </a:xfrm>
        </p:grpSpPr>
        <p:sp>
          <p:nvSpPr>
            <p:cNvPr id="4" name="Rectangle 3"/>
            <p:cNvSpPr/>
            <p:nvPr/>
          </p:nvSpPr>
          <p:spPr>
            <a:xfrm>
              <a:off x="1862163" y="2875521"/>
              <a:ext cx="1318542" cy="315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TextBox 5"/>
            <p:cNvSpPr txBox="1"/>
            <p:nvPr/>
          </p:nvSpPr>
          <p:spPr>
            <a:xfrm rot="775864">
              <a:off x="6047250" y="985293"/>
              <a:ext cx="2374368" cy="923330"/>
            </a:xfrm>
            <a:prstGeom prst="rect">
              <a:avLst/>
            </a:prstGeom>
            <a:solidFill>
              <a:schemeClr val="bg1"/>
            </a:solidFill>
            <a:ln w="19050">
              <a:solidFill>
                <a:srgbClr val="FF0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orbel" panose="020B0503020204020204"/>
                  <a:ea typeface="+mn-ea"/>
                  <a:cs typeface="+mn-cs"/>
                </a:rPr>
                <a:t>Mais les patients </a:t>
              </a:r>
              <a:br>
                <a:rPr kumimoji="0" lang="fr-BE" sz="1800" b="0" i="0" u="none" strike="noStrike" kern="1200" cap="none" spc="0" normalizeH="0" baseline="0" noProof="0" dirty="0">
                  <a:ln>
                    <a:noFill/>
                  </a:ln>
                  <a:solidFill>
                    <a:prstClr val="black"/>
                  </a:solidFill>
                  <a:effectLst/>
                  <a:uLnTx/>
                  <a:uFillTx/>
                  <a:latin typeface="Corbel" panose="020B0503020204020204"/>
                  <a:ea typeface="+mn-ea"/>
                  <a:cs typeface="+mn-cs"/>
                </a:rPr>
              </a:br>
              <a:r>
                <a:rPr kumimoji="0" lang="fr-BE" sz="1800" b="0" i="0" u="none" strike="noStrike" kern="1200" cap="none" spc="0" normalizeH="0" baseline="0" noProof="0" dirty="0">
                  <a:ln>
                    <a:noFill/>
                  </a:ln>
                  <a:solidFill>
                    <a:prstClr val="black"/>
                  </a:solidFill>
                  <a:effectLst/>
                  <a:uLnTx/>
                  <a:uFillTx/>
                  <a:latin typeface="Corbel" panose="020B0503020204020204"/>
                  <a:ea typeface="+mn-ea"/>
                  <a:cs typeface="+mn-cs"/>
                </a:rPr>
                <a:t>ne sont pas </a:t>
              </a:r>
              <a:br>
                <a:rPr kumimoji="0" lang="fr-BE" sz="1800" b="0" i="0" u="none" strike="noStrike" kern="1200" cap="none" spc="0" normalizeH="0" baseline="0" noProof="0" dirty="0">
                  <a:ln>
                    <a:noFill/>
                  </a:ln>
                  <a:solidFill>
                    <a:prstClr val="black"/>
                  </a:solidFill>
                  <a:effectLst/>
                  <a:uLnTx/>
                  <a:uFillTx/>
                  <a:latin typeface="Corbel" panose="020B0503020204020204"/>
                  <a:ea typeface="+mn-ea"/>
                  <a:cs typeface="+mn-cs"/>
                </a:rPr>
              </a:br>
              <a:r>
                <a:rPr kumimoji="0" lang="fr-BE" sz="1800" b="0" i="0" u="none" strike="noStrike" kern="1200" cap="none" spc="0" normalizeH="0" baseline="0" noProof="0" dirty="0">
                  <a:ln>
                    <a:noFill/>
                  </a:ln>
                  <a:solidFill>
                    <a:prstClr val="black"/>
                  </a:solidFill>
                  <a:effectLst/>
                  <a:uLnTx/>
                  <a:uFillTx/>
                  <a:latin typeface="Corbel" panose="020B0503020204020204"/>
                  <a:ea typeface="+mn-ea"/>
                  <a:cs typeface="+mn-cs"/>
                </a:rPr>
                <a:t>des volontaires sains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4466" y="737303"/>
              <a:ext cx="939190" cy="991884"/>
            </a:xfrm>
            <a:prstGeom prst="rect">
              <a:avLst/>
            </a:prstGeom>
          </p:spPr>
        </p:pic>
      </p:grpSp>
    </p:spTree>
    <p:extLst>
      <p:ext uri="{BB962C8B-B14F-4D97-AF65-F5344CB8AC3E}">
        <p14:creationId xmlns:p14="http://schemas.microsoft.com/office/powerpoint/2010/main" val="17660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4"/>
          <p:cNvSpPr>
            <a:spLocks noGrp="1"/>
          </p:cNvSpPr>
          <p:nvPr>
            <p:ph type="sldNum" sz="quarter" idx="12"/>
          </p:nvPr>
        </p:nvSpPr>
        <p:spPr>
          <a:noFill/>
        </p:spPr>
        <p:txBody>
          <a:bodyPr>
            <a:no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C819D527-C44A-438E-B538-189F543E539A}" type="slidenum">
              <a:rPr kumimoji="0" lang="en-GB" altLang="en-US" sz="1200" b="1"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43</a:t>
            </a:fld>
            <a:endParaRPr kumimoji="0" lang="en-GB" altLang="en-US" sz="12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1" name="Rectangle 2"/>
          <p:cNvSpPr txBox="1">
            <a:spLocks noChangeArrowheads="1"/>
          </p:cNvSpPr>
          <p:nvPr/>
        </p:nvSpPr>
        <p:spPr>
          <a:xfrm>
            <a:off x="10005" y="116632"/>
            <a:ext cx="9144000" cy="990600"/>
          </a:xfrm>
          <a:prstGeom prst="rect">
            <a:avLst/>
          </a:prstGeom>
          <a:extLst>
            <a:ext uri="{91240B29-F687-4F45-9708-019B960494DF}">
              <a14:hiddenLine xmlns:a14="http://schemas.microsoft.com/office/drawing/2010/main" w="12700" cmpd="sng">
                <a:solidFill>
                  <a:schemeClr val="tx2"/>
                </a:solidFill>
                <a:miter lim="800000"/>
                <a:headEnd/>
                <a:tailEnd/>
              </a14:hiddenLine>
            </a:ext>
          </a:extLst>
        </p:spPr>
        <p:txBody>
          <a:bodyPr vert="horz" anchor="ctr">
            <a:noAutofit/>
          </a:bodyPr>
          <a:lstStyle>
            <a:lvl1pPr algn="l" rtl="0" eaLnBrk="1" latinLnBrk="0" hangingPunct="1">
              <a:spcBef>
                <a:spcPct val="0"/>
              </a:spcBef>
              <a:buNone/>
              <a:defRPr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err="1">
                <a:ln>
                  <a:noFill/>
                </a:ln>
                <a:solidFill>
                  <a:srgbClr val="233438"/>
                </a:solidFill>
                <a:effectLst/>
                <a:uLnTx/>
                <a:uFillTx/>
                <a:latin typeface="Corbel" panose="020B0503020204020204"/>
                <a:ea typeface="+mj-ea"/>
                <a:cs typeface="+mj-cs"/>
              </a:rPr>
              <a:t>QTc</a:t>
            </a:r>
            <a:r>
              <a:rPr kumimoji="0" lang="en-US" altLang="en-US" sz="3600" b="0" i="0" u="none" strike="noStrike" kern="1200" cap="none" spc="0" normalizeH="0" baseline="0" noProof="0" dirty="0">
                <a:ln>
                  <a:noFill/>
                </a:ln>
                <a:solidFill>
                  <a:srgbClr val="233438"/>
                </a:solidFill>
                <a:effectLst/>
                <a:uLnTx/>
                <a:uFillTx/>
                <a:latin typeface="Corbel" panose="020B0503020204020204"/>
                <a:ea typeface="+mj-ea"/>
                <a:cs typeface="+mj-cs"/>
              </a:rPr>
              <a:t> et </a:t>
            </a:r>
            <a:r>
              <a:rPr kumimoji="0" lang="en-US" altLang="en-US" sz="3600" b="0" i="0" u="none" strike="noStrike" kern="1200" cap="none" spc="0" normalizeH="0" baseline="0" noProof="0" dirty="0" err="1">
                <a:ln>
                  <a:noFill/>
                </a:ln>
                <a:solidFill>
                  <a:srgbClr val="233438"/>
                </a:solidFill>
                <a:effectLst/>
                <a:uLnTx/>
                <a:uFillTx/>
                <a:latin typeface="Corbel" panose="020B0503020204020204"/>
                <a:ea typeface="+mj-ea"/>
                <a:cs typeface="+mj-cs"/>
              </a:rPr>
              <a:t>antibiotiques</a:t>
            </a:r>
            <a:endParaRPr kumimoji="0" lang="en-US" altLang="en-US" sz="3600" b="0" i="0" u="none" strike="noStrike" kern="1200" cap="none" spc="0" normalizeH="0" baseline="0" noProof="0" dirty="0">
              <a:ln>
                <a:noFill/>
              </a:ln>
              <a:solidFill>
                <a:srgbClr val="233438"/>
              </a:solidFill>
              <a:effectLst/>
              <a:uLnTx/>
              <a:uFillTx/>
              <a:latin typeface="Corbel" panose="020B0503020204020204"/>
              <a:ea typeface="+mj-ea"/>
              <a:cs typeface="+mj-cs"/>
            </a:endParaRPr>
          </a:p>
        </p:txBody>
      </p:sp>
      <p:pic>
        <p:nvPicPr>
          <p:cNvPr id="23552" name="Picture 23551"/>
          <p:cNvPicPr>
            <a:picLocks noChangeAspect="1"/>
          </p:cNvPicPr>
          <p:nvPr/>
        </p:nvPicPr>
        <p:blipFill>
          <a:blip r:embed="rId2"/>
          <a:stretch>
            <a:fillRect/>
          </a:stretch>
        </p:blipFill>
        <p:spPr>
          <a:xfrm>
            <a:off x="-46970" y="1844824"/>
            <a:ext cx="9223328" cy="1944216"/>
          </a:xfrm>
          <a:prstGeom prst="rect">
            <a:avLst/>
          </a:prstGeom>
        </p:spPr>
      </p:pic>
      <p:sp>
        <p:nvSpPr>
          <p:cNvPr id="23553" name="TextBox 23552"/>
          <p:cNvSpPr txBox="1"/>
          <p:nvPr/>
        </p:nvSpPr>
        <p:spPr>
          <a:xfrm>
            <a:off x="0" y="4509120"/>
            <a:ext cx="90834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La </a:t>
            </a: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majorité</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des patients </a:t>
            </a: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hospitalisés</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pour torsade de pointes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ont</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reçu</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un macrolide </a:t>
            </a: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ou</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une</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fluoroquinolone</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ASSOCIES à UN (39%) </a:t>
            </a:r>
            <a:r>
              <a:rPr kumimoji="0" lang="en-US" sz="1800" b="0" i="0" u="none" strike="noStrike" kern="1200" cap="none" spc="0" normalizeH="0" baseline="0" noProof="0" dirty="0" err="1">
                <a:ln>
                  <a:noFill/>
                </a:ln>
                <a:solidFill>
                  <a:srgbClr val="FF0000"/>
                </a:solidFill>
                <a:effectLst/>
                <a:uLnTx/>
                <a:uFillTx/>
                <a:latin typeface="Corbel" panose="020B0503020204020204"/>
                <a:ea typeface="+mn-ea"/>
                <a:cs typeface="+mn-cs"/>
              </a:rPr>
              <a:t>ou</a:t>
            </a:r>
            <a: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t> PLUSIEURS (14%) </a:t>
            </a:r>
            <a:br>
              <a:rPr kumimoji="0" lang="en-US" sz="1800" b="0" i="0" u="none" strike="noStrike" kern="1200" cap="none" spc="0" normalizeH="0" baseline="0" noProof="0" dirty="0">
                <a:ln>
                  <a:noFill/>
                </a:ln>
                <a:solidFill>
                  <a:srgbClr val="FF0000"/>
                </a:solidFill>
                <a:effectLst/>
                <a:uLnTx/>
                <a:uFillTx/>
                <a:latin typeface="Corbel" panose="020B0503020204020204"/>
                <a:ea typeface="+mn-ea"/>
                <a:cs typeface="+mn-cs"/>
              </a:rPr>
            </a:b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médicaments</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qui </a:t>
            </a: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prolongent</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le </a:t>
            </a: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QTc</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Présentent</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une</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US" sz="1800" b="0" i="0" u="none" strike="noStrike" kern="1200" cap="none" spc="0" normalizeH="0" baseline="0" noProof="0" dirty="0" err="1">
                <a:ln>
                  <a:noFill/>
                </a:ln>
                <a:solidFill>
                  <a:srgbClr val="268593">
                    <a:lumMod val="75000"/>
                  </a:srgbClr>
                </a:solidFill>
                <a:effectLst/>
                <a:uLnTx/>
                <a:uFillTx/>
                <a:latin typeface="Corbel" panose="020B0503020204020204"/>
                <a:ea typeface="+mn-ea"/>
                <a:cs typeface="+mn-cs"/>
              </a:rPr>
              <a:t>hypokaliémie</a:t>
            </a:r>
            <a:r>
              <a:rPr kumimoji="0" lang="en-US" sz="1800" b="0" i="0" u="none" strike="noStrike" kern="1200" cap="none" spc="0" normalizeH="0" baseline="0" noProof="0" dirty="0">
                <a:ln>
                  <a:noFill/>
                </a:ln>
                <a:solidFill>
                  <a:srgbClr val="268593">
                    <a:lumMod val="75000"/>
                  </a:srgbClr>
                </a:solidFill>
                <a:effectLst/>
                <a:uLnTx/>
                <a:uFillTx/>
                <a:latin typeface="Corbel" panose="020B0503020204020204"/>
                <a:ea typeface="+mn-ea"/>
                <a:cs typeface="+mn-cs"/>
              </a:rPr>
              <a:t> (16%)</a:t>
            </a:r>
          </a:p>
        </p:txBody>
      </p:sp>
      <p:pic>
        <p:nvPicPr>
          <p:cNvPr id="23554" name="Picture 23553"/>
          <p:cNvPicPr>
            <a:picLocks noChangeAspect="1"/>
          </p:cNvPicPr>
          <p:nvPr/>
        </p:nvPicPr>
        <p:blipFill>
          <a:blip r:embed="rId3"/>
          <a:stretch>
            <a:fillRect/>
          </a:stretch>
        </p:blipFill>
        <p:spPr>
          <a:xfrm>
            <a:off x="-92834" y="3869926"/>
            <a:ext cx="9577064" cy="270119"/>
          </a:xfrm>
          <a:prstGeom prst="rect">
            <a:avLst/>
          </a:prstGeom>
        </p:spPr>
      </p:pic>
      <p:sp>
        <p:nvSpPr>
          <p:cNvPr id="23555" name="TextBox 23554"/>
          <p:cNvSpPr txBox="1"/>
          <p:nvPr/>
        </p:nvSpPr>
        <p:spPr>
          <a:xfrm>
            <a:off x="10005" y="6581001"/>
            <a:ext cx="386676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Niedrig</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a:t>
            </a:r>
            <a:r>
              <a:rPr kumimoji="0" lang="fr-F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Eur</a:t>
            </a:r>
            <a:r>
              <a:rPr kumimoji="0" lang="fr-F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 Clin </a:t>
            </a:r>
            <a:r>
              <a:rPr kumimoji="0" lang="fr-F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Pharmacol</a:t>
            </a:r>
            <a:r>
              <a:rPr kumimoji="0" lang="fr-F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72:859–867</a:t>
            </a: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3557" name="Picture 235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116005"/>
            <a:ext cx="2108391" cy="1628800"/>
          </a:xfrm>
          <a:prstGeom prst="rect">
            <a:avLst/>
          </a:prstGeom>
        </p:spPr>
      </p:pic>
      <p:sp>
        <p:nvSpPr>
          <p:cNvPr id="23558" name="TextBox 23557"/>
          <p:cNvSpPr txBox="1"/>
          <p:nvPr/>
        </p:nvSpPr>
        <p:spPr>
          <a:xfrm rot="21047779">
            <a:off x="7449229" y="538136"/>
            <a:ext cx="76495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Voir</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a:t>
            </a:r>
            <a:b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b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plus </a:t>
            </a:r>
            <a:b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b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loin …</a:t>
            </a:r>
          </a:p>
        </p:txBody>
      </p:sp>
    </p:spTree>
    <p:extLst>
      <p:ext uri="{BB962C8B-B14F-4D97-AF65-F5344CB8AC3E}">
        <p14:creationId xmlns:p14="http://schemas.microsoft.com/office/powerpoint/2010/main" val="687595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32E3A-61A5-3A44-9DD6-FE15E2862C01}"/>
              </a:ext>
            </a:extLst>
          </p:cNvPr>
          <p:cNvSpPr>
            <a:spLocks noGrp="1"/>
          </p:cNvSpPr>
          <p:nvPr>
            <p:ph type="title"/>
          </p:nvPr>
        </p:nvSpPr>
        <p:spPr/>
        <p:txBody>
          <a:bodyPr>
            <a:normAutofit/>
          </a:bodyPr>
          <a:lstStyle/>
          <a:p>
            <a:r>
              <a:rPr lang="nl-BE" b="1" dirty="0"/>
              <a:t>4. Sinusite</a:t>
            </a:r>
          </a:p>
        </p:txBody>
      </p:sp>
      <p:sp>
        <p:nvSpPr>
          <p:cNvPr id="3" name="Tijdelijke aanduiding voor tekst 2">
            <a:extLst>
              <a:ext uri="{FF2B5EF4-FFF2-40B4-BE49-F238E27FC236}">
                <a16:creationId xmlns:a16="http://schemas.microsoft.com/office/drawing/2014/main" id="{C5103495-71D9-EB47-9431-D9F13976AE26}"/>
              </a:ext>
            </a:extLst>
          </p:cNvPr>
          <p:cNvSpPr>
            <a:spLocks noGrp="1"/>
          </p:cNvSpPr>
          <p:nvPr>
            <p:ph type="body" sz="quarter" idx="14"/>
          </p:nvPr>
        </p:nvSpPr>
        <p:spPr>
          <a:xfrm>
            <a:off x="782724" y="1700808"/>
            <a:ext cx="7578551" cy="4105275"/>
          </a:xfrm>
        </p:spPr>
        <p:txBody>
          <a:bodyPr>
            <a:normAutofit fontScale="92500" lnSpcReduction="10000"/>
          </a:bodyPr>
          <a:lstStyle/>
          <a:p>
            <a:pPr marL="0" indent="0">
              <a:buNone/>
            </a:pPr>
            <a:r>
              <a:rPr lang="nl-BE" dirty="0"/>
              <a:t>Trois patients avec plaintes de sinusite viennent à l’officine. </a:t>
            </a:r>
          </a:p>
          <a:p>
            <a:pPr marL="0" indent="0">
              <a:buNone/>
            </a:pPr>
            <a:r>
              <a:rPr lang="nl-BE" dirty="0"/>
              <a:t>Ils demandent tous une boite de Sinutab®. </a:t>
            </a:r>
          </a:p>
          <a:p>
            <a:pPr marL="0" indent="0">
              <a:buNone/>
            </a:pPr>
            <a:r>
              <a:rPr lang="nl-BE" dirty="0"/>
              <a:t> </a:t>
            </a:r>
          </a:p>
          <a:p>
            <a:pPr marL="0" indent="0">
              <a:buNone/>
            </a:pPr>
            <a:r>
              <a:rPr lang="nl-BE" dirty="0"/>
              <a:t>Le(s)quel(s) renvoyez-vous chez le médecin ?</a:t>
            </a:r>
          </a:p>
          <a:p>
            <a:pPr marL="0" indent="0">
              <a:buNone/>
            </a:pPr>
            <a:endParaRPr lang="nl-BE" dirty="0"/>
          </a:p>
          <a:p>
            <a:r>
              <a:rPr lang="nl-BE" b="1" dirty="0"/>
              <a:t>Inès</a:t>
            </a:r>
            <a:r>
              <a:rPr lang="nl-BE" dirty="0"/>
              <a:t> 38 ans </a:t>
            </a:r>
            <a:r>
              <a:rPr lang="fr-FR" dirty="0"/>
              <a:t>travaille comme puéricultrice. Elle est encore capable de travailler, présente des symptômes de sinusite maxillaire gauche, pas de fièvre. A pris des antibiotiques pour une sinusite à plusieurs reprises dans le passé.</a:t>
            </a:r>
          </a:p>
          <a:p>
            <a:r>
              <a:rPr lang="nl-BE" b="1" dirty="0"/>
              <a:t>Marc </a:t>
            </a:r>
            <a:r>
              <a:rPr lang="nl-BE" dirty="0"/>
              <a:t>45 ans, fièvre à 39° C, douleur faciale bilatérale importante.</a:t>
            </a:r>
          </a:p>
          <a:p>
            <a:r>
              <a:rPr lang="nl-BE" b="1" dirty="0"/>
              <a:t>Jean</a:t>
            </a:r>
            <a:r>
              <a:rPr lang="nl-BE" dirty="0"/>
              <a:t> 52 ans, chimio récente pour lymphome (cellules B), sinus peu encombrés, </a:t>
            </a:r>
            <a:r>
              <a:rPr lang="fr-FR" dirty="0"/>
              <a:t>seulement une très légère pression au maxillaire droit.</a:t>
            </a:r>
            <a:endParaRPr lang="nl-BE" dirty="0"/>
          </a:p>
        </p:txBody>
      </p:sp>
      <p:sp>
        <p:nvSpPr>
          <p:cNvPr id="4" name="Tijdelijke aanduiding voor tekst 3">
            <a:extLst>
              <a:ext uri="{FF2B5EF4-FFF2-40B4-BE49-F238E27FC236}">
                <a16:creationId xmlns:a16="http://schemas.microsoft.com/office/drawing/2014/main" id="{51C9E0AB-EC7B-7C41-86A9-A99E79BD0D36}"/>
              </a:ext>
            </a:extLst>
          </p:cNvPr>
          <p:cNvSpPr>
            <a:spLocks noGrp="1"/>
          </p:cNvSpPr>
          <p:nvPr>
            <p:ph type="body" sz="quarter" idx="13"/>
          </p:nvPr>
        </p:nvSpPr>
        <p:spPr/>
        <p:txBody>
          <a:bodyPr/>
          <a:lstStyle/>
          <a:p>
            <a:endParaRPr lang="nl-BE"/>
          </a:p>
        </p:txBody>
      </p:sp>
      <p:pic>
        <p:nvPicPr>
          <p:cNvPr id="5" name="Picture 4"/>
          <p:cNvPicPr>
            <a:picLocks noChangeAspect="1"/>
          </p:cNvPicPr>
          <p:nvPr/>
        </p:nvPicPr>
        <p:blipFill>
          <a:blip r:embed="rId3"/>
          <a:stretch>
            <a:fillRect/>
          </a:stretch>
        </p:blipFill>
        <p:spPr>
          <a:xfrm>
            <a:off x="7433686" y="116632"/>
            <a:ext cx="1635551" cy="1152128"/>
          </a:xfrm>
          <a:prstGeom prst="rect">
            <a:avLst/>
          </a:prstGeom>
        </p:spPr>
      </p:pic>
    </p:spTree>
    <p:extLst>
      <p:ext uri="{BB962C8B-B14F-4D97-AF65-F5344CB8AC3E}">
        <p14:creationId xmlns:p14="http://schemas.microsoft.com/office/powerpoint/2010/main" val="1932413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10;&#10;Description générée automatiquement">
            <a:extLst>
              <a:ext uri="{FF2B5EF4-FFF2-40B4-BE49-F238E27FC236}">
                <a16:creationId xmlns:a16="http://schemas.microsoft.com/office/drawing/2014/main" id="{5087076D-4424-9CED-CE76-90051CCD8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55" y="1556792"/>
            <a:ext cx="8372077" cy="4062617"/>
          </a:xfrm>
          <a:prstGeom prst="rect">
            <a:avLst/>
          </a:prstGeom>
        </p:spPr>
      </p:pic>
      <p:sp>
        <p:nvSpPr>
          <p:cNvPr id="2" name="Titel 1"/>
          <p:cNvSpPr>
            <a:spLocks noGrp="1"/>
          </p:cNvSpPr>
          <p:nvPr>
            <p:ph type="title"/>
          </p:nvPr>
        </p:nvSpPr>
        <p:spPr>
          <a:xfrm>
            <a:off x="609600" y="229743"/>
            <a:ext cx="8153400" cy="990600"/>
          </a:xfrm>
        </p:spPr>
        <p:txBody>
          <a:bodyPr/>
          <a:lstStyle/>
          <a:p>
            <a:r>
              <a:rPr lang="nl-BE" noProof="0" dirty="0"/>
              <a:t>Sinusite</a:t>
            </a:r>
          </a:p>
        </p:txBody>
      </p:sp>
      <p:sp>
        <p:nvSpPr>
          <p:cNvPr id="3" name="Tijdelijke aanduiding voor tekst 2"/>
          <p:cNvSpPr>
            <a:spLocks noGrp="1"/>
          </p:cNvSpPr>
          <p:nvPr>
            <p:ph type="body" sz="quarter" idx="13"/>
          </p:nvPr>
        </p:nvSpPr>
        <p:spPr/>
        <p:txBody>
          <a:bodyPr/>
          <a:lstStyle/>
          <a:p>
            <a:r>
              <a:rPr lang="nl-BE" dirty="0"/>
              <a:t>BAPCOC Antibioticagids: Belgische gids voor anti-infectieuze behandeling in de ambulante praktijk. Online beschikbaar op www.bcfi.be</a:t>
            </a:r>
          </a:p>
        </p:txBody>
      </p:sp>
      <p:sp>
        <p:nvSpPr>
          <p:cNvPr id="6" name="Rechthoek 5"/>
          <p:cNvSpPr/>
          <p:nvPr/>
        </p:nvSpPr>
        <p:spPr>
          <a:xfrm>
            <a:off x="593529" y="2996952"/>
            <a:ext cx="8169471"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6736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p:txBody>
          <a:bodyPr>
            <a:normAutofit/>
          </a:bodyPr>
          <a:lstStyle/>
          <a:p>
            <a:r>
              <a:rPr lang="nl-BE" dirty="0"/>
              <a:t>Sinusite</a:t>
            </a:r>
          </a:p>
        </p:txBody>
      </p:sp>
      <p:sp>
        <p:nvSpPr>
          <p:cNvPr id="7" name="Tijdelijke aanduiding voor tekst 2"/>
          <p:cNvSpPr>
            <a:spLocks noGrp="1"/>
          </p:cNvSpPr>
          <p:nvPr>
            <p:ph type="body" sz="quarter" idx="14"/>
          </p:nvPr>
        </p:nvSpPr>
        <p:spPr>
          <a:xfrm>
            <a:off x="612648" y="1700213"/>
            <a:ext cx="8153527" cy="4105275"/>
          </a:xfrm>
        </p:spPr>
        <p:txBody>
          <a:bodyPr>
            <a:normAutofit/>
          </a:bodyPr>
          <a:lstStyle/>
          <a:p>
            <a:pPr marL="0" indent="0">
              <a:buNone/>
            </a:pPr>
            <a:r>
              <a:rPr lang="nl-BE" sz="2600" u="sng" dirty="0"/>
              <a:t>Quels sont les agents responsables possibles ?</a:t>
            </a:r>
          </a:p>
          <a:p>
            <a:pPr lvl="1"/>
            <a:endParaRPr lang="nl-BE" dirty="0"/>
          </a:p>
          <a:p>
            <a:pPr lvl="1"/>
            <a:r>
              <a:rPr lang="nl-BE" i="1" dirty="0"/>
              <a:t>Streptococcus pneumoniae</a:t>
            </a:r>
            <a:r>
              <a:rPr lang="nl-BE" dirty="0"/>
              <a:t> (le plus fréquent)</a:t>
            </a:r>
          </a:p>
          <a:p>
            <a:pPr lvl="1"/>
            <a:r>
              <a:rPr lang="nl-BE" i="1" dirty="0"/>
              <a:t>Haemophilus influenzae</a:t>
            </a:r>
          </a:p>
          <a:p>
            <a:pPr lvl="1"/>
            <a:r>
              <a:rPr lang="nl-BE" i="1" dirty="0" err="1"/>
              <a:t>Moraxella</a:t>
            </a:r>
            <a:r>
              <a:rPr lang="nl-BE" i="1" dirty="0"/>
              <a:t> </a:t>
            </a:r>
            <a:r>
              <a:rPr lang="nl-BE" i="1" dirty="0" err="1"/>
              <a:t>catarrhalis</a:t>
            </a:r>
            <a:endParaRPr lang="nl-BE" i="1" dirty="0"/>
          </a:p>
          <a:p>
            <a:pPr lvl="1"/>
            <a:r>
              <a:rPr lang="nl-BE" dirty="0"/>
              <a:t>2/3 des cultures sont négatives</a:t>
            </a:r>
          </a:p>
          <a:p>
            <a:pPr algn="just"/>
            <a:endParaRPr lang="nl-BE" sz="2600" dirty="0"/>
          </a:p>
        </p:txBody>
      </p:sp>
      <p:sp>
        <p:nvSpPr>
          <p:cNvPr id="4" name="Tijdelijke aanduiding voor tekst 3"/>
          <p:cNvSpPr>
            <a:spLocks noGrp="1"/>
          </p:cNvSpPr>
          <p:nvPr>
            <p:ph type="body" sz="quarter" idx="13"/>
          </p:nvPr>
        </p:nvSpPr>
        <p:spPr/>
        <p:txBody>
          <a:bodyPr/>
          <a:lstStyle/>
          <a:p>
            <a:r>
              <a:rPr lang="nl-BE" dirty="0"/>
              <a:t>BAPCOC Antibioguide:Guide belge de traitement anti-infectieux en pratique ambulatoire.  Disponible en ligne sur le site du CBIP.BE</a:t>
            </a:r>
            <a:endParaRPr lang="en-US" dirty="0"/>
          </a:p>
          <a:p>
            <a:endParaRPr lang="nl-BE" dirty="0"/>
          </a:p>
        </p:txBody>
      </p:sp>
      <p:pic>
        <p:nvPicPr>
          <p:cNvPr id="5" name="Picture 4"/>
          <p:cNvPicPr>
            <a:picLocks noChangeAspect="1"/>
          </p:cNvPicPr>
          <p:nvPr/>
        </p:nvPicPr>
        <p:blipFill>
          <a:blip r:embed="rId2"/>
          <a:stretch>
            <a:fillRect/>
          </a:stretch>
        </p:blipFill>
        <p:spPr>
          <a:xfrm>
            <a:off x="7433686" y="116632"/>
            <a:ext cx="1635551" cy="1152128"/>
          </a:xfrm>
          <a:prstGeom prst="rect">
            <a:avLst/>
          </a:prstGeom>
        </p:spPr>
      </p:pic>
    </p:spTree>
    <p:extLst>
      <p:ext uri="{BB962C8B-B14F-4D97-AF65-F5344CB8AC3E}">
        <p14:creationId xmlns:p14="http://schemas.microsoft.com/office/powerpoint/2010/main" val="1434776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dirty="0"/>
              <a:t>Sinusite</a:t>
            </a:r>
          </a:p>
        </p:txBody>
      </p:sp>
      <p:sp>
        <p:nvSpPr>
          <p:cNvPr id="3" name="Tijdelijke aanduiding voor tekst 2"/>
          <p:cNvSpPr>
            <a:spLocks noGrp="1"/>
          </p:cNvSpPr>
          <p:nvPr>
            <p:ph type="body" sz="quarter" idx="13"/>
          </p:nvPr>
        </p:nvSpPr>
        <p:spPr/>
        <p:txBody>
          <a:bodyPr/>
          <a:lstStyle/>
          <a:p>
            <a:r>
              <a:rPr lang="nl-BE" dirty="0"/>
              <a:t>BAPCOC Antibioguide:Guide belge de traitement anti-infectieux en pratique ambulatoire.  Disponible en ligne sur le site du CBIP.BE</a:t>
            </a:r>
            <a:endParaRPr lang="en-US" dirty="0"/>
          </a:p>
          <a:p>
            <a:endParaRPr lang="nl-BE" dirty="0"/>
          </a:p>
        </p:txBody>
      </p:sp>
      <p:sp>
        <p:nvSpPr>
          <p:cNvPr id="8" name="Afgeronde rechthoek 7"/>
          <p:cNvSpPr/>
          <p:nvPr/>
        </p:nvSpPr>
        <p:spPr>
          <a:xfrm>
            <a:off x="1796928" y="4537849"/>
            <a:ext cx="5472608" cy="1240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1/300 cas  présente une infection à </a:t>
            </a:r>
            <a:r>
              <a:rPr lang="nl-BE" sz="1600" i="1" dirty="0"/>
              <a:t>H.influenzae </a:t>
            </a:r>
            <a:r>
              <a:rPr lang="nl-BE" sz="1600" dirty="0"/>
              <a:t>producteur de bèta-lactamase </a:t>
            </a:r>
            <a:r>
              <a:rPr lang="nl-BE" sz="1600" dirty="0">
                <a:sym typeface="Wingdings" panose="05000000000000000000" pitchFamily="2" charset="2"/>
              </a:rPr>
              <a:t> uniquement dans ce cas, la combinaison avec un inhibiteur de beta-lactamase est nécessaire</a:t>
            </a:r>
            <a:endParaRPr lang="nl-BE" sz="1600" dirty="0"/>
          </a:p>
        </p:txBody>
      </p:sp>
      <p:sp>
        <p:nvSpPr>
          <p:cNvPr id="7" name="Tijdelijke aanduiding voor tekst 2"/>
          <p:cNvSpPr txBox="1">
            <a:spLocks/>
          </p:cNvSpPr>
          <p:nvPr/>
        </p:nvSpPr>
        <p:spPr>
          <a:xfrm>
            <a:off x="612648" y="1700213"/>
            <a:ext cx="8153527" cy="645815"/>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just">
              <a:buFont typeface="Wingdings"/>
              <a:buNone/>
            </a:pPr>
            <a:r>
              <a:rPr lang="nl-BE" sz="2600" u="sng" dirty="0"/>
              <a:t>Quel est l’antibiotique de choix ? </a:t>
            </a:r>
            <a:endParaRPr lang="nl-BE" sz="2600" dirty="0"/>
          </a:p>
        </p:txBody>
      </p:sp>
      <p:sp>
        <p:nvSpPr>
          <p:cNvPr id="9" name="Slide Number Placeholder 8"/>
          <p:cNvSpPr>
            <a:spLocks noGrp="1"/>
          </p:cNvSpPr>
          <p:nvPr>
            <p:ph type="sldNum" sz="quarter" idx="12"/>
          </p:nvPr>
        </p:nvSpPr>
        <p:spPr/>
        <p:txBody>
          <a:bodyPr>
            <a:normAutofit fontScale="85000" lnSpcReduction="20000"/>
          </a:bodyPr>
          <a:lstStyle/>
          <a:p>
            <a:r>
              <a:rPr lang="en-US" dirty="0">
                <a:solidFill>
                  <a:srgbClr val="FFFFFF"/>
                </a:solidFill>
              </a:rPr>
              <a:t>47</a:t>
            </a:r>
          </a:p>
        </p:txBody>
      </p:sp>
      <p:pic>
        <p:nvPicPr>
          <p:cNvPr id="5" name="Image 4" descr="Une image contenant table&#10;&#10;Description générée automatiquement">
            <a:extLst>
              <a:ext uri="{FF2B5EF4-FFF2-40B4-BE49-F238E27FC236}">
                <a16:creationId xmlns:a16="http://schemas.microsoft.com/office/drawing/2014/main" id="{58EACBB9-6498-E82A-710A-0BA1C569A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79121"/>
            <a:ext cx="7772400" cy="1620462"/>
          </a:xfrm>
          <a:prstGeom prst="rect">
            <a:avLst/>
          </a:prstGeom>
        </p:spPr>
      </p:pic>
    </p:spTree>
    <p:extLst>
      <p:ext uri="{BB962C8B-B14F-4D97-AF65-F5344CB8AC3E}">
        <p14:creationId xmlns:p14="http://schemas.microsoft.com/office/powerpoint/2010/main" val="171227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Sinusite</a:t>
            </a:r>
            <a:endParaRPr lang="nl-BE" noProof="0" dirty="0"/>
          </a:p>
        </p:txBody>
      </p:sp>
      <p:sp>
        <p:nvSpPr>
          <p:cNvPr id="3" name="Tijdelijke aanduiding voor tekst 2"/>
          <p:cNvSpPr>
            <a:spLocks noGrp="1"/>
          </p:cNvSpPr>
          <p:nvPr>
            <p:ph type="body" sz="quarter" idx="13"/>
          </p:nvPr>
        </p:nvSpPr>
        <p:spPr/>
        <p:txBody>
          <a:bodyPr/>
          <a:lstStyle/>
          <a:p>
            <a:r>
              <a:rPr lang="nl-BE" dirty="0"/>
              <a:t>BAPCOC Antibioticagids: Belgische gids voor anti-infectieuze behandeling in de ambulante praktijk. Online beschikbaar op www.bcfi.be</a:t>
            </a:r>
          </a:p>
          <a:p>
            <a:endParaRPr lang="en-GB" dirty="0"/>
          </a:p>
        </p:txBody>
      </p:sp>
      <p:pic>
        <p:nvPicPr>
          <p:cNvPr id="6" name="Image 5" descr="Une image contenant texte&#10;&#10;Description générée automatiquement">
            <a:extLst>
              <a:ext uri="{FF2B5EF4-FFF2-40B4-BE49-F238E27FC236}">
                <a16:creationId xmlns:a16="http://schemas.microsoft.com/office/drawing/2014/main" id="{49DCB5A7-C21C-2245-3801-97C4726D4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16832"/>
            <a:ext cx="7772400" cy="2587581"/>
          </a:xfrm>
          <a:prstGeom prst="rect">
            <a:avLst/>
          </a:prstGeom>
        </p:spPr>
      </p:pic>
    </p:spTree>
    <p:extLst>
      <p:ext uri="{BB962C8B-B14F-4D97-AF65-F5344CB8AC3E}">
        <p14:creationId xmlns:p14="http://schemas.microsoft.com/office/powerpoint/2010/main" val="3737804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p:txBody>
          <a:bodyPr>
            <a:normAutofit/>
          </a:bodyPr>
          <a:lstStyle/>
          <a:p>
            <a:r>
              <a:rPr lang="nl-BE" dirty="0"/>
              <a:t>Allergie aux Pénicillines</a:t>
            </a:r>
          </a:p>
        </p:txBody>
      </p:sp>
      <p:sp>
        <p:nvSpPr>
          <p:cNvPr id="7" name="Tijdelijke aanduiding voor tekst 2"/>
          <p:cNvSpPr>
            <a:spLocks noGrp="1"/>
          </p:cNvSpPr>
          <p:nvPr>
            <p:ph type="body" sz="quarter" idx="14"/>
          </p:nvPr>
        </p:nvSpPr>
        <p:spPr>
          <a:xfrm>
            <a:off x="612648" y="1700213"/>
            <a:ext cx="8153527" cy="4105275"/>
          </a:xfrm>
        </p:spPr>
        <p:txBody>
          <a:bodyPr>
            <a:normAutofit/>
          </a:bodyPr>
          <a:lstStyle/>
          <a:p>
            <a:pPr marL="0" indent="0" algn="just">
              <a:buNone/>
            </a:pPr>
            <a:r>
              <a:rPr lang="nl-BE" sz="2600" dirty="0"/>
              <a:t>Cette patiente a été traitée pour une sinusite et vient trois jours plus tard à la pharmacie a</a:t>
            </a:r>
            <a:r>
              <a:rPr lang="fr-FR" sz="2600" dirty="0" err="1"/>
              <a:t>vec</a:t>
            </a:r>
            <a:r>
              <a:rPr lang="fr-FR" sz="2600" dirty="0"/>
              <a:t> une éruption cutanée étendue, probablement due à l'amoxicilline</a:t>
            </a:r>
            <a:r>
              <a:rPr lang="nl-BE" sz="2600" dirty="0"/>
              <a:t>.</a:t>
            </a:r>
          </a:p>
          <a:p>
            <a:pPr marL="0" indent="0" algn="just">
              <a:buNone/>
            </a:pPr>
            <a:r>
              <a:rPr lang="nl-BE" sz="2600" dirty="0"/>
              <a:t>Vous contactez son médecin. Qu’encodez-vous dans le dossier pharamceutique ?</a:t>
            </a:r>
          </a:p>
          <a:p>
            <a:pPr marL="0" indent="0" algn="just">
              <a:buNone/>
            </a:pPr>
            <a:endParaRPr lang="nl-BE" sz="2600" dirty="0"/>
          </a:p>
          <a:p>
            <a:pPr marL="0" indent="0" algn="just">
              <a:buNone/>
            </a:pPr>
            <a:r>
              <a:rPr lang="nl-BE" sz="2600" dirty="0"/>
              <a:t>A/ Allergie pénicilline IgE-médiée</a:t>
            </a:r>
          </a:p>
          <a:p>
            <a:pPr marL="0" indent="0" algn="just">
              <a:buNone/>
            </a:pPr>
            <a:r>
              <a:rPr lang="nl-BE" sz="2600" dirty="0"/>
              <a:t>B/ Allergie pénicilline non IgE-médiée</a:t>
            </a:r>
          </a:p>
          <a:p>
            <a:pPr marL="0" indent="0" algn="just">
              <a:buNone/>
            </a:pPr>
            <a:r>
              <a:rPr lang="nl-BE" sz="2600" dirty="0"/>
              <a:t>C/ Allergie présumée pénicilline</a:t>
            </a:r>
          </a:p>
          <a:p>
            <a:pPr marL="0" indent="0" algn="just">
              <a:buNone/>
            </a:pPr>
            <a:endParaRPr lang="nl-BE" sz="2600" dirty="0"/>
          </a:p>
          <a:p>
            <a:pPr marL="0" indent="0" algn="just">
              <a:buNone/>
            </a:pPr>
            <a:endParaRPr lang="nl-BE" sz="2600" dirty="0"/>
          </a:p>
          <a:p>
            <a:pPr marL="0" indent="0" algn="just">
              <a:buNone/>
            </a:pPr>
            <a:endParaRPr lang="nl-BE" sz="2600" dirty="0"/>
          </a:p>
        </p:txBody>
      </p:sp>
      <p:sp>
        <p:nvSpPr>
          <p:cNvPr id="4" name="Tijdelijke aanduiding voor tekst 3"/>
          <p:cNvSpPr>
            <a:spLocks noGrp="1"/>
          </p:cNvSpPr>
          <p:nvPr>
            <p:ph type="body" sz="quarter" idx="13"/>
          </p:nvPr>
        </p:nvSpPr>
        <p:spPr/>
        <p:txBody>
          <a:bodyPr/>
          <a:lstStyle/>
          <a:p>
            <a:endParaRPr lang="nl-BE" dirty="0"/>
          </a:p>
        </p:txBody>
      </p:sp>
      <p:pic>
        <p:nvPicPr>
          <p:cNvPr id="8" name="Afbeelding 7">
            <a:extLst>
              <a:ext uri="{FF2B5EF4-FFF2-40B4-BE49-F238E27FC236}">
                <a16:creationId xmlns:a16="http://schemas.microsoft.com/office/drawing/2014/main" id="{1B6DA901-60F3-A44A-99D8-EAFC3B2D0C92}"/>
              </a:ext>
            </a:extLst>
          </p:cNvPr>
          <p:cNvPicPr>
            <a:picLocks noChangeAspect="1"/>
          </p:cNvPicPr>
          <p:nvPr/>
        </p:nvPicPr>
        <p:blipFill>
          <a:blip r:embed="rId2"/>
          <a:stretch>
            <a:fillRect/>
          </a:stretch>
        </p:blipFill>
        <p:spPr>
          <a:xfrm>
            <a:off x="6084168" y="3817647"/>
            <a:ext cx="3092021" cy="2811753"/>
          </a:xfrm>
          <a:prstGeom prst="rect">
            <a:avLst/>
          </a:prstGeom>
        </p:spPr>
      </p:pic>
      <p:sp>
        <p:nvSpPr>
          <p:cNvPr id="2" name="Slide Number Placeholder 1"/>
          <p:cNvSpPr>
            <a:spLocks noGrp="1"/>
          </p:cNvSpPr>
          <p:nvPr>
            <p:ph type="sldNum" sz="quarter" idx="12"/>
          </p:nvPr>
        </p:nvSpPr>
        <p:spPr/>
        <p:txBody>
          <a:bodyPr>
            <a:normAutofit fontScale="85000" lnSpcReduction="20000"/>
          </a:bodyPr>
          <a:lstStyle/>
          <a:p>
            <a:endParaRPr lang="en-US" dirty="0">
              <a:solidFill>
                <a:srgbClr val="FFFFFF"/>
              </a:solidFill>
            </a:endParaRPr>
          </a:p>
        </p:txBody>
      </p:sp>
    </p:spTree>
    <p:extLst>
      <p:ext uri="{BB962C8B-B14F-4D97-AF65-F5344CB8AC3E}">
        <p14:creationId xmlns:p14="http://schemas.microsoft.com/office/powerpoint/2010/main" val="132858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88" y="141668"/>
            <a:ext cx="8153400" cy="990600"/>
          </a:xfrm>
        </p:spPr>
        <p:txBody>
          <a:bodyPr>
            <a:normAutofit fontScale="90000"/>
          </a:bodyPr>
          <a:lstStyle/>
          <a:p>
            <a:pPr marL="404813" indent="-352425"/>
            <a:r>
              <a:rPr lang="nl-BE" dirty="0"/>
              <a:t>1. Que donner à Pierre, 56 ans</a:t>
            </a:r>
            <a:br>
              <a:rPr lang="nl-BE" dirty="0"/>
            </a:br>
            <a:r>
              <a:rPr lang="nl-BE" dirty="0"/>
              <a:t> </a:t>
            </a:r>
            <a:r>
              <a:rPr lang="nl-BE" b="1" dirty="0"/>
              <a:t>en cas de prostatite </a:t>
            </a:r>
            <a:r>
              <a:rPr lang="nl-BE" dirty="0"/>
              <a:t>?</a:t>
            </a:r>
          </a:p>
        </p:txBody>
      </p:sp>
      <p:sp>
        <p:nvSpPr>
          <p:cNvPr id="8" name="Tijdelijke aanduiding voor tekst 2"/>
          <p:cNvSpPr>
            <a:spLocks noGrp="1"/>
          </p:cNvSpPr>
          <p:nvPr>
            <p:ph type="body" sz="quarter" idx="14"/>
          </p:nvPr>
        </p:nvSpPr>
        <p:spPr>
          <a:xfrm>
            <a:off x="612648" y="1916832"/>
            <a:ext cx="8153527" cy="3744416"/>
          </a:xfrm>
        </p:spPr>
        <p:txBody>
          <a:bodyPr>
            <a:normAutofit/>
          </a:bodyPr>
          <a:lstStyle/>
          <a:p>
            <a:pPr marL="0" indent="0">
              <a:buNone/>
            </a:pPr>
            <a:endParaRPr lang="nl-BE" sz="2400" dirty="0"/>
          </a:p>
          <a:p>
            <a:pPr marL="0" indent="0">
              <a:buNone/>
            </a:pPr>
            <a:endParaRPr lang="nl-BE" sz="2400" dirty="0"/>
          </a:p>
        </p:txBody>
      </p:sp>
      <p:sp>
        <p:nvSpPr>
          <p:cNvPr id="22" name="Tijdelijke aanduiding voor tekst 3"/>
          <p:cNvSpPr>
            <a:spLocks noGrp="1"/>
          </p:cNvSpPr>
          <p:nvPr>
            <p:ph type="body" sz="quarter" idx="13"/>
          </p:nvPr>
        </p:nvSpPr>
        <p:spPr/>
        <p:txBody>
          <a:bodyPr/>
          <a:lstStyle/>
          <a:p>
            <a:r>
              <a:rPr lang="nl-BE" dirty="0"/>
              <a:t>BAPCOC Antibioguide:Guide belge de traitement anti-infectieux en pratique ambulatoire.  Disponible en ligne sur le site du CBIP.BE</a:t>
            </a:r>
            <a:endParaRPr lang="en-US" dirty="0"/>
          </a:p>
          <a:p>
            <a:endParaRPr lang="nl-BE" dirty="0"/>
          </a:p>
          <a:p>
            <a:endParaRPr lang="nl-BE" dirty="0"/>
          </a:p>
        </p:txBody>
      </p:sp>
      <p:pic>
        <p:nvPicPr>
          <p:cNvPr id="9" name="Picture 8"/>
          <p:cNvPicPr>
            <a:picLocks noChangeAspect="1"/>
          </p:cNvPicPr>
          <p:nvPr/>
        </p:nvPicPr>
        <p:blipFill>
          <a:blip r:embed="rId3"/>
          <a:stretch>
            <a:fillRect/>
          </a:stretch>
        </p:blipFill>
        <p:spPr>
          <a:xfrm>
            <a:off x="7685965" y="131812"/>
            <a:ext cx="1690773" cy="1108293"/>
          </a:xfrm>
          <a:prstGeom prst="rect">
            <a:avLst/>
          </a:prstGeom>
        </p:spPr>
      </p:pic>
      <p:sp>
        <p:nvSpPr>
          <p:cNvPr id="10" name="Tijdelijke aanduiding voor inhoud 2">
            <a:extLst>
              <a:ext uri="{FF2B5EF4-FFF2-40B4-BE49-F238E27FC236}">
                <a16:creationId xmlns:a16="http://schemas.microsoft.com/office/drawing/2014/main" id="{D4A2F5B2-EBC7-4EB2-BB46-6D7D3DFC3268}"/>
              </a:ext>
            </a:extLst>
          </p:cNvPr>
          <p:cNvSpPr txBox="1">
            <a:spLocks/>
          </p:cNvSpPr>
          <p:nvPr/>
        </p:nvSpPr>
        <p:spPr>
          <a:xfrm>
            <a:off x="611560" y="1628800"/>
            <a:ext cx="8153400" cy="452628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274320" lvl="1" indent="0">
              <a:buFont typeface="Wingdings 2"/>
              <a:buNone/>
            </a:pPr>
            <a:endParaRPr lang="nl-BE" dirty="0">
              <a:latin typeface="Book Antiqua" panose="02040602050305030304" pitchFamily="18" charset="0"/>
            </a:endParaRPr>
          </a:p>
          <a:p>
            <a:pPr marL="514350" lvl="1" indent="-514350">
              <a:spcBef>
                <a:spcPts val="700"/>
              </a:spcBef>
              <a:buClr>
                <a:schemeClr val="accent2"/>
              </a:buClr>
              <a:buSzPct val="60000"/>
              <a:buFont typeface="+mj-lt"/>
              <a:buAutoNum type="alphaUcPeriod"/>
            </a:pPr>
            <a:r>
              <a:rPr lang="nl-BE" sz="2400" dirty="0">
                <a:solidFill>
                  <a:schemeClr val="tx2"/>
                </a:solidFill>
              </a:rPr>
              <a:t>Ofloxacine 400 mg/j en 1 ou 2 prises pdt 10 jours</a:t>
            </a:r>
          </a:p>
          <a:p>
            <a:pPr marL="514350" lvl="1" indent="-514350">
              <a:spcBef>
                <a:spcPts val="700"/>
              </a:spcBef>
              <a:buClr>
                <a:schemeClr val="accent2"/>
              </a:buClr>
              <a:buSzPct val="60000"/>
              <a:buFont typeface="+mj-lt"/>
              <a:buAutoNum type="alphaUcPeriod"/>
            </a:pPr>
            <a:r>
              <a:rPr lang="nl-BE" sz="2400" dirty="0">
                <a:solidFill>
                  <a:schemeClr val="tx2"/>
                </a:solidFill>
              </a:rPr>
              <a:t>Levofloxacine 500 mg/j en 1 prise pdt 14 – 28 jours </a:t>
            </a:r>
          </a:p>
          <a:p>
            <a:pPr marL="514350" lvl="1" indent="-514350">
              <a:spcBef>
                <a:spcPts val="700"/>
              </a:spcBef>
              <a:buClr>
                <a:schemeClr val="accent2"/>
              </a:buClr>
              <a:buSzPct val="60000"/>
              <a:buFont typeface="+mj-lt"/>
              <a:buAutoNum type="alphaUcPeriod"/>
            </a:pPr>
            <a:r>
              <a:rPr lang="nl-BE" sz="2400" dirty="0">
                <a:solidFill>
                  <a:schemeClr val="tx2"/>
                </a:solidFill>
              </a:rPr>
              <a:t>Amoxiclav 500 3x/jour pdt 14-28  jours</a:t>
            </a:r>
            <a:endParaRPr lang="nl-BE" dirty="0">
              <a:latin typeface="Book Antiqua" panose="02040602050305030304" pitchFamily="18" charset="0"/>
            </a:endParaRPr>
          </a:p>
        </p:txBody>
      </p:sp>
      <p:pic>
        <p:nvPicPr>
          <p:cNvPr id="7" name="Picture 6"/>
          <p:cNvPicPr>
            <a:picLocks noChangeAspect="1"/>
          </p:cNvPicPr>
          <p:nvPr/>
        </p:nvPicPr>
        <p:blipFill>
          <a:blip r:embed="rId4"/>
          <a:stretch>
            <a:fillRect/>
          </a:stretch>
        </p:blipFill>
        <p:spPr>
          <a:xfrm>
            <a:off x="245883" y="3612465"/>
            <a:ext cx="8652234" cy="2295699"/>
          </a:xfrm>
          <a:prstGeom prst="rect">
            <a:avLst/>
          </a:prstGeom>
        </p:spPr>
      </p:pic>
      <p:sp>
        <p:nvSpPr>
          <p:cNvPr id="4" name="Slide Number Placeholder 3"/>
          <p:cNvSpPr>
            <a:spLocks noGrp="1"/>
          </p:cNvSpPr>
          <p:nvPr>
            <p:ph type="sldNum" sz="quarter" idx="12"/>
          </p:nvPr>
        </p:nvSpPr>
        <p:spPr/>
        <p:txBody>
          <a:bodyPr>
            <a:normAutofit fontScale="85000" lnSpcReduction="20000"/>
          </a:bodyPr>
          <a:lstStyle/>
          <a:p>
            <a:endParaRPr lang="en-US" dirty="0">
              <a:solidFill>
                <a:srgbClr val="FFFFFF"/>
              </a:solidFill>
            </a:endParaRPr>
          </a:p>
        </p:txBody>
      </p:sp>
    </p:spTree>
    <p:extLst>
      <p:ext uri="{BB962C8B-B14F-4D97-AF65-F5344CB8AC3E}">
        <p14:creationId xmlns:p14="http://schemas.microsoft.com/office/powerpoint/2010/main" val="20094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p:txBody>
          <a:bodyPr>
            <a:normAutofit/>
          </a:bodyPr>
          <a:lstStyle/>
          <a:p>
            <a:r>
              <a:rPr lang="nl-BE" dirty="0"/>
              <a:t>Allergie aux pénicillines</a:t>
            </a:r>
          </a:p>
        </p:txBody>
      </p:sp>
      <p:sp>
        <p:nvSpPr>
          <p:cNvPr id="7" name="Tijdelijke aanduiding voor tekst 2"/>
          <p:cNvSpPr>
            <a:spLocks noGrp="1"/>
          </p:cNvSpPr>
          <p:nvPr>
            <p:ph type="body" sz="quarter" idx="14"/>
          </p:nvPr>
        </p:nvSpPr>
        <p:spPr>
          <a:xfrm>
            <a:off x="612648" y="1700213"/>
            <a:ext cx="8153527" cy="4105275"/>
          </a:xfrm>
        </p:spPr>
        <p:txBody>
          <a:bodyPr>
            <a:normAutofit/>
          </a:bodyPr>
          <a:lstStyle/>
          <a:p>
            <a:r>
              <a:rPr lang="nl-BE" dirty="0"/>
              <a:t>Réactions IgE-médiées immédiates (type I):</a:t>
            </a:r>
          </a:p>
          <a:p>
            <a:pPr lvl="1"/>
            <a:r>
              <a:rPr lang="nl-BE" dirty="0"/>
              <a:t>Réactions anaphylactiques</a:t>
            </a:r>
          </a:p>
          <a:p>
            <a:pPr lvl="1"/>
            <a:r>
              <a:rPr lang="nl-BE" dirty="0"/>
              <a:t>Choc anaphylactique chez 0,0001 tot 0,015% des individus exposés</a:t>
            </a:r>
          </a:p>
          <a:p>
            <a:pPr lvl="1"/>
            <a:r>
              <a:rPr lang="nl-BE" dirty="0"/>
              <a:t>Peut prendre différentes formes : érythème, prurit, angio-œdème, urticaire, bronchospasme, œdème laryngé, hyperperistaltisme, hypotension ou arythmie cardiaque.</a:t>
            </a:r>
          </a:p>
          <a:p>
            <a:pPr lvl="1"/>
            <a:r>
              <a:rPr lang="nl-BE" dirty="0"/>
              <a:t>Attention: 5 à 10% des cas: allergie croisée aux céphalosporines</a:t>
            </a:r>
          </a:p>
          <a:p>
            <a:r>
              <a:rPr lang="nl-BE" dirty="0"/>
              <a:t>Réactions non IgE-médiées (réactions retardées):</a:t>
            </a:r>
          </a:p>
          <a:p>
            <a:pPr lvl="1"/>
            <a:r>
              <a:rPr lang="nl-BE" dirty="0"/>
              <a:t>Anémie hémolytique, thrombopénie</a:t>
            </a:r>
          </a:p>
          <a:p>
            <a:pPr lvl="1"/>
            <a:r>
              <a:rPr lang="nl-BE" dirty="0"/>
              <a:t>Réactions idiopathiques (rash maculopapulaire ou morbiliforme)</a:t>
            </a:r>
          </a:p>
          <a:p>
            <a:pPr marL="0" indent="0" algn="just">
              <a:buNone/>
            </a:pPr>
            <a:endParaRPr lang="nl-BE" sz="2600" dirty="0"/>
          </a:p>
        </p:txBody>
      </p:sp>
      <p:sp>
        <p:nvSpPr>
          <p:cNvPr id="4" name="Tijdelijke aanduiding voor tekst 3"/>
          <p:cNvSpPr>
            <a:spLocks noGrp="1"/>
          </p:cNvSpPr>
          <p:nvPr>
            <p:ph type="body" sz="quarter" idx="13"/>
          </p:nvPr>
        </p:nvSpPr>
        <p:spPr/>
        <p:txBody>
          <a:bodyPr/>
          <a:lstStyle/>
          <a:p>
            <a:endParaRPr lang="nl-BE" dirty="0"/>
          </a:p>
        </p:txBody>
      </p:sp>
      <p:sp>
        <p:nvSpPr>
          <p:cNvPr id="2" name="Slide Number Placeholder 1"/>
          <p:cNvSpPr>
            <a:spLocks noGrp="1"/>
          </p:cNvSpPr>
          <p:nvPr>
            <p:ph type="sldNum" sz="quarter" idx="12"/>
          </p:nvPr>
        </p:nvSpPr>
        <p:spPr/>
        <p:txBody>
          <a:bodyPr>
            <a:normAutofit fontScale="85000" lnSpcReduction="20000"/>
          </a:bodyPr>
          <a:lstStyle/>
          <a:p>
            <a:endParaRPr lang="en-US" dirty="0">
              <a:solidFill>
                <a:srgbClr val="FFFFFF"/>
              </a:solidFill>
            </a:endParaRPr>
          </a:p>
        </p:txBody>
      </p:sp>
    </p:spTree>
    <p:extLst>
      <p:ext uri="{BB962C8B-B14F-4D97-AF65-F5344CB8AC3E}">
        <p14:creationId xmlns:p14="http://schemas.microsoft.com/office/powerpoint/2010/main" val="3674810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dirty="0"/>
              <a:t>Sinusite</a:t>
            </a:r>
          </a:p>
        </p:txBody>
      </p:sp>
      <p:sp>
        <p:nvSpPr>
          <p:cNvPr id="3" name="Tijdelijke aanduiding voor tekst 2"/>
          <p:cNvSpPr>
            <a:spLocks noGrp="1"/>
          </p:cNvSpPr>
          <p:nvPr>
            <p:ph type="body" sz="quarter" idx="13"/>
          </p:nvPr>
        </p:nvSpPr>
        <p:spPr/>
        <p:txBody>
          <a:bodyPr/>
          <a:lstStyle/>
          <a:p>
            <a:r>
              <a:rPr lang="nl-BE" dirty="0"/>
              <a:t>BAPCOC Antibioguide:Guide belge de traitement anti-infectieux en pratique ambulatoire.  Disponible en ligne sur le site du CBIP.BE</a:t>
            </a:r>
            <a:endParaRPr lang="en-US" dirty="0"/>
          </a:p>
          <a:p>
            <a:endParaRPr lang="nl-BE" dirty="0"/>
          </a:p>
        </p:txBody>
      </p:sp>
      <p:pic>
        <p:nvPicPr>
          <p:cNvPr id="8" name="Picture 7"/>
          <p:cNvPicPr>
            <a:picLocks noChangeAspect="1"/>
          </p:cNvPicPr>
          <p:nvPr/>
        </p:nvPicPr>
        <p:blipFill>
          <a:blip r:embed="rId3"/>
          <a:stretch>
            <a:fillRect/>
          </a:stretch>
        </p:blipFill>
        <p:spPr>
          <a:xfrm>
            <a:off x="7433686" y="116632"/>
            <a:ext cx="1635551" cy="1152128"/>
          </a:xfrm>
          <a:prstGeom prst="rect">
            <a:avLst/>
          </a:prstGeom>
        </p:spPr>
      </p:pic>
      <p:sp>
        <p:nvSpPr>
          <p:cNvPr id="9" name="Slide Number Placeholder 8"/>
          <p:cNvSpPr>
            <a:spLocks noGrp="1"/>
          </p:cNvSpPr>
          <p:nvPr>
            <p:ph type="sldNum" sz="quarter" idx="12"/>
          </p:nvPr>
        </p:nvSpPr>
        <p:spPr/>
        <p:txBody>
          <a:bodyPr>
            <a:normAutofit fontScale="85000" lnSpcReduction="20000"/>
          </a:bodyPr>
          <a:lstStyle/>
          <a:p>
            <a:r>
              <a:rPr lang="en-US" dirty="0">
                <a:solidFill>
                  <a:srgbClr val="FFFFFF"/>
                </a:solidFill>
              </a:rPr>
              <a:t>51</a:t>
            </a:r>
          </a:p>
        </p:txBody>
      </p:sp>
      <p:pic>
        <p:nvPicPr>
          <p:cNvPr id="7" name="Image 6" descr="Une image contenant texte&#10;&#10;Description générée automatiquement">
            <a:extLst>
              <a:ext uri="{FF2B5EF4-FFF2-40B4-BE49-F238E27FC236}">
                <a16:creationId xmlns:a16="http://schemas.microsoft.com/office/drawing/2014/main" id="{123406AE-1ACB-9984-D648-3F5C1A1B6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3649503"/>
            <a:ext cx="7772400" cy="2422187"/>
          </a:xfrm>
          <a:prstGeom prst="rect">
            <a:avLst/>
          </a:prstGeom>
        </p:spPr>
      </p:pic>
      <p:pic>
        <p:nvPicPr>
          <p:cNvPr id="13" name="Image 12" descr="Une image contenant texte&#10;&#10;Description générée automatiquement">
            <a:extLst>
              <a:ext uri="{FF2B5EF4-FFF2-40B4-BE49-F238E27FC236}">
                <a16:creationId xmlns:a16="http://schemas.microsoft.com/office/drawing/2014/main" id="{FA4C8D3A-EABB-A559-878C-2045F9B8F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54" y="1531434"/>
            <a:ext cx="7772400" cy="2235896"/>
          </a:xfrm>
          <a:prstGeom prst="rect">
            <a:avLst/>
          </a:prstGeom>
        </p:spPr>
      </p:pic>
    </p:spTree>
    <p:extLst>
      <p:ext uri="{BB962C8B-B14F-4D97-AF65-F5344CB8AC3E}">
        <p14:creationId xmlns:p14="http://schemas.microsoft.com/office/powerpoint/2010/main" val="1784236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5B62D-C8A5-B111-6CA1-BCBBE569B1B5}"/>
              </a:ext>
            </a:extLst>
          </p:cNvPr>
          <p:cNvSpPr>
            <a:spLocks noGrp="1"/>
          </p:cNvSpPr>
          <p:nvPr>
            <p:ph type="title"/>
          </p:nvPr>
        </p:nvSpPr>
        <p:spPr/>
        <p:txBody>
          <a:bodyPr/>
          <a:lstStyle/>
          <a:p>
            <a:r>
              <a:rPr lang="fr-FR" dirty="0"/>
              <a:t>5. Robert, 72 ans </a:t>
            </a:r>
            <a:endParaRPr lang="fr-BE" dirty="0"/>
          </a:p>
        </p:txBody>
      </p:sp>
      <p:sp>
        <p:nvSpPr>
          <p:cNvPr id="3" name="Espace réservé du contenu 2">
            <a:extLst>
              <a:ext uri="{FF2B5EF4-FFF2-40B4-BE49-F238E27FC236}">
                <a16:creationId xmlns:a16="http://schemas.microsoft.com/office/drawing/2014/main" id="{3E222EA2-5E5F-34B0-D281-313FE00C20EE}"/>
              </a:ext>
            </a:extLst>
          </p:cNvPr>
          <p:cNvSpPr>
            <a:spLocks noGrp="1"/>
          </p:cNvSpPr>
          <p:nvPr>
            <p:ph idx="1"/>
          </p:nvPr>
        </p:nvSpPr>
        <p:spPr/>
        <p:txBody>
          <a:bodyPr/>
          <a:lstStyle/>
          <a:p>
            <a:r>
              <a:rPr lang="fr-FR" sz="2800" dirty="0"/>
              <a:t>Il consulte pour une douleur intense au niveau de la mâchoire inférieure gauche, apparue il y a trois jours. La douleur est constante et s'intensifie lors de la mastication et au toucher. Il signale un gonflement de la gencive. </a:t>
            </a:r>
          </a:p>
          <a:p>
            <a:r>
              <a:rPr lang="fr-FR" sz="2800" dirty="0"/>
              <a:t>Il ne présente pas de fièvre.</a:t>
            </a:r>
          </a:p>
          <a:p>
            <a:r>
              <a:rPr lang="fr-FR" sz="2800" dirty="0"/>
              <a:t>Pas allergie connue.</a:t>
            </a:r>
          </a:p>
          <a:p>
            <a:endParaRPr lang="fr-FR" dirty="0"/>
          </a:p>
          <a:p>
            <a:pPr marL="0" indent="0">
              <a:buNone/>
            </a:pPr>
            <a:endParaRPr lang="fr-BE" dirty="0"/>
          </a:p>
        </p:txBody>
      </p:sp>
      <p:pic>
        <p:nvPicPr>
          <p:cNvPr id="4" name="Picture 11">
            <a:extLst>
              <a:ext uri="{FF2B5EF4-FFF2-40B4-BE49-F238E27FC236}">
                <a16:creationId xmlns:a16="http://schemas.microsoft.com/office/drawing/2014/main" id="{A63E48ED-CBAB-4E45-ACC6-B676AC4F4D7E}"/>
              </a:ext>
            </a:extLst>
          </p:cNvPr>
          <p:cNvPicPr>
            <a:picLocks noChangeAspect="1"/>
          </p:cNvPicPr>
          <p:nvPr/>
        </p:nvPicPr>
        <p:blipFill>
          <a:blip r:embed="rId2"/>
          <a:stretch>
            <a:fillRect/>
          </a:stretch>
        </p:blipFill>
        <p:spPr>
          <a:xfrm>
            <a:off x="7820765" y="157027"/>
            <a:ext cx="1283709" cy="1089744"/>
          </a:xfrm>
          <a:prstGeom prst="rect">
            <a:avLst/>
          </a:prstGeom>
        </p:spPr>
      </p:pic>
    </p:spTree>
    <p:extLst>
      <p:ext uri="{BB962C8B-B14F-4D97-AF65-F5344CB8AC3E}">
        <p14:creationId xmlns:p14="http://schemas.microsoft.com/office/powerpoint/2010/main" val="3219932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1CE21A-D187-72AF-50E9-4202B5F7CF0C}"/>
              </a:ext>
            </a:extLst>
          </p:cNvPr>
          <p:cNvSpPr>
            <a:spLocks noGrp="1"/>
          </p:cNvSpPr>
          <p:nvPr>
            <p:ph type="title"/>
          </p:nvPr>
        </p:nvSpPr>
        <p:spPr/>
        <p:txBody>
          <a:bodyPr/>
          <a:lstStyle/>
          <a:p>
            <a:r>
              <a:rPr lang="fr-FR" dirty="0"/>
              <a:t>Abcès dentaire</a:t>
            </a:r>
            <a:endParaRPr lang="fr-BE" dirty="0"/>
          </a:p>
        </p:txBody>
      </p:sp>
      <p:sp>
        <p:nvSpPr>
          <p:cNvPr id="3" name="Espace réservé du contenu 2">
            <a:extLst>
              <a:ext uri="{FF2B5EF4-FFF2-40B4-BE49-F238E27FC236}">
                <a16:creationId xmlns:a16="http://schemas.microsoft.com/office/drawing/2014/main" id="{C947EF93-975B-D550-9B41-DB73204FA4C9}"/>
              </a:ext>
            </a:extLst>
          </p:cNvPr>
          <p:cNvSpPr>
            <a:spLocks noGrp="1"/>
          </p:cNvSpPr>
          <p:nvPr>
            <p:ph idx="1"/>
          </p:nvPr>
        </p:nvSpPr>
        <p:spPr>
          <a:xfrm>
            <a:off x="467544" y="1844824"/>
            <a:ext cx="8309320" cy="3989040"/>
          </a:xfrm>
        </p:spPr>
        <p:txBody>
          <a:bodyPr>
            <a:normAutofit fontScale="92500" lnSpcReduction="10000"/>
          </a:bodyPr>
          <a:lstStyle/>
          <a:p>
            <a:pPr marL="0" indent="0">
              <a:buNone/>
            </a:pPr>
            <a:r>
              <a:rPr lang="fr-FR" sz="2400" b="1" dirty="0"/>
              <a:t>Examen Clinique:</a:t>
            </a:r>
          </a:p>
          <a:p>
            <a:pPr>
              <a:buFontTx/>
              <a:buChar char="-"/>
            </a:pPr>
            <a:r>
              <a:rPr lang="fr-FR" sz="2400" dirty="0"/>
              <a:t>T°: 37°</a:t>
            </a:r>
          </a:p>
          <a:p>
            <a:pPr>
              <a:buFontTx/>
              <a:buChar char="-"/>
            </a:pPr>
            <a:r>
              <a:rPr lang="fr-FR" sz="2400" dirty="0"/>
              <a:t>Gonflement localisé de la gencive autour de la première molaire inférieur gauche. </a:t>
            </a:r>
          </a:p>
          <a:p>
            <a:pPr>
              <a:buFontTx/>
              <a:buChar char="-"/>
            </a:pPr>
            <a:r>
              <a:rPr lang="fr-FR" sz="2400" dirty="0"/>
              <a:t>Présence d’une carie </a:t>
            </a:r>
          </a:p>
          <a:p>
            <a:pPr>
              <a:buFontTx/>
              <a:buChar char="-"/>
            </a:pPr>
            <a:r>
              <a:rPr lang="fr-FR" sz="2400" dirty="0"/>
              <a:t>Ecoulement purulent visible au niveau de la gencive entourant la dent affectée </a:t>
            </a:r>
            <a:endParaRPr lang="fr-BE" sz="2400" dirty="0"/>
          </a:p>
          <a:p>
            <a:pPr>
              <a:buFontTx/>
              <a:buChar char="-"/>
            </a:pPr>
            <a:r>
              <a:rPr lang="fr-BE" sz="2400" dirty="0"/>
              <a:t>Pas ADP cervicales </a:t>
            </a:r>
          </a:p>
          <a:p>
            <a:pPr>
              <a:buFontTx/>
              <a:buChar char="-"/>
            </a:pPr>
            <a:endParaRPr lang="fr-BE" sz="1800" dirty="0"/>
          </a:p>
          <a:p>
            <a:pPr marL="0" indent="0" algn="ctr">
              <a:buNone/>
            </a:pPr>
            <a:r>
              <a:rPr lang="fr-BE" sz="2800" b="1" dirty="0"/>
              <a:t>Quelle prise en charge proposez-vous à ce patient? </a:t>
            </a:r>
            <a:endParaRPr lang="fr-FR" sz="2800" b="1" dirty="0"/>
          </a:p>
        </p:txBody>
      </p:sp>
    </p:spTree>
    <p:extLst>
      <p:ext uri="{BB962C8B-B14F-4D97-AF65-F5344CB8AC3E}">
        <p14:creationId xmlns:p14="http://schemas.microsoft.com/office/powerpoint/2010/main" val="3787907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2EC8B4-3E97-5B8F-0073-6D3DB26814C7}"/>
              </a:ext>
            </a:extLst>
          </p:cNvPr>
          <p:cNvSpPr>
            <a:spLocks noGrp="1"/>
          </p:cNvSpPr>
          <p:nvPr>
            <p:ph type="title"/>
          </p:nvPr>
        </p:nvSpPr>
        <p:spPr/>
        <p:txBody>
          <a:bodyPr/>
          <a:lstStyle/>
          <a:p>
            <a:r>
              <a:rPr lang="fr-FR" dirty="0"/>
              <a:t>Abcès dentaire</a:t>
            </a:r>
            <a:endParaRPr lang="fr-BE" dirty="0"/>
          </a:p>
        </p:txBody>
      </p:sp>
      <p:pic>
        <p:nvPicPr>
          <p:cNvPr id="5" name="Espace réservé du contenu 4">
            <a:extLst>
              <a:ext uri="{FF2B5EF4-FFF2-40B4-BE49-F238E27FC236}">
                <a16:creationId xmlns:a16="http://schemas.microsoft.com/office/drawing/2014/main" id="{34D6DD10-A8F2-6BE5-2721-21D69304797B}"/>
              </a:ext>
            </a:extLst>
          </p:cNvPr>
          <p:cNvPicPr>
            <a:picLocks noGrp="1" noChangeAspect="1"/>
          </p:cNvPicPr>
          <p:nvPr>
            <p:ph idx="1"/>
          </p:nvPr>
        </p:nvPicPr>
        <p:blipFill>
          <a:blip r:embed="rId2"/>
          <a:stretch>
            <a:fillRect/>
          </a:stretch>
        </p:blipFill>
        <p:spPr>
          <a:xfrm>
            <a:off x="30375" y="1556792"/>
            <a:ext cx="9083249" cy="1607538"/>
          </a:xfrm>
        </p:spPr>
      </p:pic>
      <p:pic>
        <p:nvPicPr>
          <p:cNvPr id="4" name="Picture 3">
            <a:extLst>
              <a:ext uri="{FF2B5EF4-FFF2-40B4-BE49-F238E27FC236}">
                <a16:creationId xmlns:a16="http://schemas.microsoft.com/office/drawing/2014/main" id="{B5A8FDAF-5885-45F2-A57C-54AF5E08E135}"/>
              </a:ext>
            </a:extLst>
          </p:cNvPr>
          <p:cNvPicPr>
            <a:picLocks noChangeAspect="1"/>
          </p:cNvPicPr>
          <p:nvPr/>
        </p:nvPicPr>
        <p:blipFill>
          <a:blip r:embed="rId3"/>
          <a:stretch>
            <a:fillRect/>
          </a:stretch>
        </p:blipFill>
        <p:spPr>
          <a:xfrm>
            <a:off x="280256" y="3068960"/>
            <a:ext cx="8583488" cy="3086711"/>
          </a:xfrm>
          <a:prstGeom prst="rect">
            <a:avLst/>
          </a:prstGeom>
        </p:spPr>
      </p:pic>
    </p:spTree>
    <p:extLst>
      <p:ext uri="{BB962C8B-B14F-4D97-AF65-F5344CB8AC3E}">
        <p14:creationId xmlns:p14="http://schemas.microsoft.com/office/powerpoint/2010/main" val="462652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F7EC2-EB50-5ED2-4F39-957690D4E014}"/>
              </a:ext>
            </a:extLst>
          </p:cNvPr>
          <p:cNvSpPr>
            <a:spLocks noGrp="1"/>
          </p:cNvSpPr>
          <p:nvPr>
            <p:ph type="title"/>
          </p:nvPr>
        </p:nvSpPr>
        <p:spPr/>
        <p:txBody>
          <a:bodyPr/>
          <a:lstStyle/>
          <a:p>
            <a:r>
              <a:rPr lang="fr-FR" dirty="0"/>
              <a:t>Abcès dentaire </a:t>
            </a:r>
            <a:endParaRPr lang="fr-BE" dirty="0"/>
          </a:p>
        </p:txBody>
      </p:sp>
      <p:pic>
        <p:nvPicPr>
          <p:cNvPr id="7" name="Picture 6">
            <a:extLst>
              <a:ext uri="{FF2B5EF4-FFF2-40B4-BE49-F238E27FC236}">
                <a16:creationId xmlns:a16="http://schemas.microsoft.com/office/drawing/2014/main" id="{ABEEDAA2-298B-467E-AAB2-1BFD469DE858}"/>
              </a:ext>
            </a:extLst>
          </p:cNvPr>
          <p:cNvPicPr>
            <a:picLocks noChangeAspect="1"/>
          </p:cNvPicPr>
          <p:nvPr/>
        </p:nvPicPr>
        <p:blipFill>
          <a:blip r:embed="rId2"/>
          <a:stretch>
            <a:fillRect/>
          </a:stretch>
        </p:blipFill>
        <p:spPr>
          <a:xfrm>
            <a:off x="159148" y="1505076"/>
            <a:ext cx="4527152" cy="4758045"/>
          </a:xfrm>
          <a:prstGeom prst="rect">
            <a:avLst/>
          </a:prstGeom>
        </p:spPr>
      </p:pic>
      <p:pic>
        <p:nvPicPr>
          <p:cNvPr id="9" name="Picture 8">
            <a:extLst>
              <a:ext uri="{FF2B5EF4-FFF2-40B4-BE49-F238E27FC236}">
                <a16:creationId xmlns:a16="http://schemas.microsoft.com/office/drawing/2014/main" id="{8C4C5EEA-32F2-4109-AFC1-859B829A2FEE}"/>
              </a:ext>
            </a:extLst>
          </p:cNvPr>
          <p:cNvPicPr>
            <a:picLocks noChangeAspect="1"/>
          </p:cNvPicPr>
          <p:nvPr/>
        </p:nvPicPr>
        <p:blipFill>
          <a:blip r:embed="rId3"/>
          <a:stretch>
            <a:fillRect/>
          </a:stretch>
        </p:blipFill>
        <p:spPr>
          <a:xfrm>
            <a:off x="4915619" y="1505077"/>
            <a:ext cx="3847381" cy="4758045"/>
          </a:xfrm>
          <a:prstGeom prst="rect">
            <a:avLst/>
          </a:prstGeom>
        </p:spPr>
      </p:pic>
    </p:spTree>
    <p:extLst>
      <p:ext uri="{BB962C8B-B14F-4D97-AF65-F5344CB8AC3E}">
        <p14:creationId xmlns:p14="http://schemas.microsoft.com/office/powerpoint/2010/main" val="5151674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a:solidFill>
                  <a:schemeClr val="tx1"/>
                </a:solidFill>
              </a:rPr>
              <a:t>6. Impetigo</a:t>
            </a:r>
            <a:endParaRPr lang="nl-BE" b="1" dirty="0"/>
          </a:p>
        </p:txBody>
      </p:sp>
      <p:sp>
        <p:nvSpPr>
          <p:cNvPr id="22" name="Tijdelijke aanduiding voor tekst 3"/>
          <p:cNvSpPr>
            <a:spLocks noGrp="1"/>
          </p:cNvSpPr>
          <p:nvPr>
            <p:ph type="body" sz="quarter" idx="13"/>
          </p:nvPr>
        </p:nvSpPr>
        <p:spPr/>
        <p:txBody>
          <a:bodyPr/>
          <a:lstStyle/>
          <a:p>
            <a:r>
              <a:rPr lang="nl-BE" dirty="0"/>
              <a:t>BAPCOC Antibioguide:Guide belge de traitement anti-infectieux en pratique ambulatoire.  Disponible en ligne sur le site du CBIP.BE</a:t>
            </a:r>
            <a:endParaRPr lang="en-US" dirty="0"/>
          </a:p>
          <a:p>
            <a:endParaRPr lang="nl-BE" dirty="0"/>
          </a:p>
        </p:txBody>
      </p:sp>
      <p:sp>
        <p:nvSpPr>
          <p:cNvPr id="6" name="Tijdelijke aanduiding voor inhoud 2">
            <a:extLst>
              <a:ext uri="{FF2B5EF4-FFF2-40B4-BE49-F238E27FC236}">
                <a16:creationId xmlns:a16="http://schemas.microsoft.com/office/drawing/2014/main" id="{822ACD48-6B8B-FE4B-B578-EF5AB14641AD}"/>
              </a:ext>
            </a:extLst>
          </p:cNvPr>
          <p:cNvSpPr txBox="1">
            <a:spLocks/>
          </p:cNvSpPr>
          <p:nvPr/>
        </p:nvSpPr>
        <p:spPr>
          <a:xfrm>
            <a:off x="612648" y="1600200"/>
            <a:ext cx="8153400" cy="452628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a:buNone/>
            </a:pPr>
            <a:r>
              <a:rPr lang="nl-BE" sz="2400" dirty="0">
                <a:solidFill>
                  <a:schemeClr val="tx2"/>
                </a:solidFill>
              </a:rPr>
              <a:t>La maman de Julien vient à la pharmacie et demande un tube de Bactroban.  Elle pense que son fils a de l’impetigo comme beaucoup d’enfants dans sa classe et que cela va marcher. </a:t>
            </a:r>
          </a:p>
          <a:p>
            <a:pPr marL="0" indent="0">
              <a:buFont typeface="Wingdings"/>
              <a:buNone/>
            </a:pPr>
            <a:r>
              <a:rPr lang="nl-BE" sz="2400" dirty="0">
                <a:solidFill>
                  <a:schemeClr val="tx2"/>
                </a:solidFill>
              </a:rPr>
              <a:t>Que donne-t-on de préférence ?</a:t>
            </a:r>
          </a:p>
          <a:p>
            <a:pPr marL="0" indent="0">
              <a:buFont typeface="Wingdings"/>
              <a:buNone/>
            </a:pPr>
            <a:endParaRPr lang="nl-BE" sz="2400" dirty="0">
              <a:solidFill>
                <a:schemeClr val="tx2"/>
              </a:solidFill>
            </a:endParaRPr>
          </a:p>
          <a:p>
            <a:pPr marL="457200" indent="-457200">
              <a:buFont typeface="Wingdings"/>
              <a:buAutoNum type="alphaUcPeriod"/>
            </a:pPr>
            <a:r>
              <a:rPr lang="nl-BE" sz="2400" dirty="0">
                <a:solidFill>
                  <a:schemeClr val="tx2"/>
                </a:solidFill>
              </a:rPr>
              <a:t>Acide fusidique local 2x/j</a:t>
            </a:r>
          </a:p>
          <a:p>
            <a:pPr marL="457200" indent="-457200">
              <a:buFont typeface="Wingdings"/>
              <a:buAutoNum type="alphaUcPeriod"/>
            </a:pPr>
            <a:r>
              <a:rPr lang="nl-BE" sz="2400" dirty="0">
                <a:solidFill>
                  <a:schemeClr val="tx2"/>
                </a:solidFill>
              </a:rPr>
              <a:t>Bactroban (mupirocine) local 2x/j</a:t>
            </a:r>
          </a:p>
          <a:p>
            <a:pPr marL="457200" indent="-457200">
              <a:buFont typeface="Wingdings"/>
              <a:buAutoNum type="alphaUcPeriod"/>
            </a:pPr>
            <a:r>
              <a:rPr lang="nl-BE" sz="2400" dirty="0">
                <a:solidFill>
                  <a:schemeClr val="tx2"/>
                </a:solidFill>
              </a:rPr>
              <a:t>Floxapen 2 g/j en 3-4 prises pdt 7 jours</a:t>
            </a:r>
          </a:p>
        </p:txBody>
      </p:sp>
      <p:pic>
        <p:nvPicPr>
          <p:cNvPr id="7" name="Picture 6"/>
          <p:cNvPicPr>
            <a:picLocks noChangeAspect="1"/>
          </p:cNvPicPr>
          <p:nvPr/>
        </p:nvPicPr>
        <p:blipFill>
          <a:blip r:embed="rId3"/>
          <a:stretch>
            <a:fillRect/>
          </a:stretch>
        </p:blipFill>
        <p:spPr>
          <a:xfrm>
            <a:off x="590550" y="3789040"/>
            <a:ext cx="7962900" cy="1571625"/>
          </a:xfrm>
          <a:prstGeom prst="rect">
            <a:avLst/>
          </a:prstGeom>
        </p:spPr>
      </p:pic>
      <p:pic>
        <p:nvPicPr>
          <p:cNvPr id="9" name="Picture 8"/>
          <p:cNvPicPr>
            <a:picLocks noChangeAspect="1"/>
          </p:cNvPicPr>
          <p:nvPr/>
        </p:nvPicPr>
        <p:blipFill>
          <a:blip r:embed="rId4"/>
          <a:stretch>
            <a:fillRect/>
          </a:stretch>
        </p:blipFill>
        <p:spPr>
          <a:xfrm>
            <a:off x="7452320" y="116632"/>
            <a:ext cx="1593066" cy="1085850"/>
          </a:xfrm>
          <a:prstGeom prst="rect">
            <a:avLst/>
          </a:prstGeom>
        </p:spPr>
      </p:pic>
    </p:spTree>
    <p:extLst>
      <p:ext uri="{BB962C8B-B14F-4D97-AF65-F5344CB8AC3E}">
        <p14:creationId xmlns:p14="http://schemas.microsoft.com/office/powerpoint/2010/main" val="320900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06AA1D-E0B0-EB49-A404-FAD28A5B7B26}"/>
              </a:ext>
            </a:extLst>
          </p:cNvPr>
          <p:cNvSpPr>
            <a:spLocks noGrp="1"/>
          </p:cNvSpPr>
          <p:nvPr>
            <p:ph type="body" sz="quarter" idx="13"/>
          </p:nvPr>
        </p:nvSpPr>
        <p:spPr/>
        <p:txBody>
          <a:bodyPr/>
          <a:lstStyle/>
          <a:p>
            <a:endParaRPr lang="fr-FR"/>
          </a:p>
        </p:txBody>
      </p:sp>
      <p:sp>
        <p:nvSpPr>
          <p:cNvPr id="9" name="Titel 1">
            <a:extLst>
              <a:ext uri="{FF2B5EF4-FFF2-40B4-BE49-F238E27FC236}">
                <a16:creationId xmlns:a16="http://schemas.microsoft.com/office/drawing/2014/main" id="{AA33EF2A-298A-6A40-AC21-B64F924093F2}"/>
              </a:ext>
            </a:extLst>
          </p:cNvPr>
          <p:cNvSpPr>
            <a:spLocks noGrp="1"/>
          </p:cNvSpPr>
          <p:nvPr>
            <p:ph type="title"/>
          </p:nvPr>
        </p:nvSpPr>
        <p:spPr>
          <a:xfrm>
            <a:off x="609600" y="228600"/>
            <a:ext cx="8153400" cy="990600"/>
          </a:xfrm>
        </p:spPr>
        <p:txBody>
          <a:bodyPr>
            <a:normAutofit/>
          </a:bodyPr>
          <a:lstStyle/>
          <a:p>
            <a:r>
              <a:rPr lang="nl-BE" b="1" dirty="0">
                <a:solidFill>
                  <a:schemeClr val="tx1"/>
                </a:solidFill>
              </a:rPr>
              <a:t>8. Acné</a:t>
            </a:r>
          </a:p>
        </p:txBody>
      </p:sp>
      <p:sp>
        <p:nvSpPr>
          <p:cNvPr id="14" name="Tijdelijke aanduiding voor inhoud 2">
            <a:extLst>
              <a:ext uri="{FF2B5EF4-FFF2-40B4-BE49-F238E27FC236}">
                <a16:creationId xmlns:a16="http://schemas.microsoft.com/office/drawing/2014/main" id="{B766032A-E770-E64C-BB3E-954671B7C9F4}"/>
              </a:ext>
            </a:extLst>
          </p:cNvPr>
          <p:cNvSpPr txBox="1">
            <a:spLocks/>
          </p:cNvSpPr>
          <p:nvPr/>
        </p:nvSpPr>
        <p:spPr>
          <a:xfrm>
            <a:off x="612648" y="1600200"/>
            <a:ext cx="8153400" cy="4526280"/>
          </a:xfrm>
          <a:prstGeom prst="rect">
            <a:avLst/>
          </a:prstGeom>
        </p:spPr>
        <p:txBody>
          <a:bodyPr>
            <a:normAutofit fontScale="92500" lnSpcReduction="100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just">
              <a:buFont typeface="Wingdings"/>
              <a:buNone/>
            </a:pPr>
            <a:r>
              <a:rPr lang="fr-FR" sz="2400">
                <a:solidFill>
                  <a:schemeClr val="tx2"/>
                </a:solidFill>
              </a:rPr>
              <a:t>Anne est dans votre pharmacie, elle a utilisé beaucoup de remèdes locaux contre l'acné l'année dernière (Effaclar, Benzac et Epiduo). Contrairement à beaucoup de ses amis, elle a toujours suivi strictement son traitement local : 2x/jour pendant 3 mois. </a:t>
            </a:r>
          </a:p>
          <a:p>
            <a:pPr marL="0" indent="0">
              <a:buFont typeface="Wingdings"/>
              <a:buNone/>
            </a:pPr>
            <a:r>
              <a:rPr lang="fr-FR" sz="2400">
                <a:solidFill>
                  <a:schemeClr val="tx2"/>
                </a:solidFill>
              </a:rPr>
              <a:t>Son acné est maintenant grave et pustulaire. </a:t>
            </a:r>
            <a:br>
              <a:rPr lang="fr-FR" sz="2400">
                <a:solidFill>
                  <a:schemeClr val="tx2"/>
                </a:solidFill>
              </a:rPr>
            </a:br>
            <a:endParaRPr lang="fr-FR" sz="2400">
              <a:solidFill>
                <a:schemeClr val="tx2"/>
              </a:solidFill>
            </a:endParaRPr>
          </a:p>
          <a:p>
            <a:pPr marL="0" indent="0">
              <a:buFont typeface="Wingdings"/>
              <a:buNone/>
            </a:pPr>
            <a:r>
              <a:rPr lang="fr-FR" sz="2400">
                <a:solidFill>
                  <a:schemeClr val="tx2"/>
                </a:solidFill>
              </a:rPr>
              <a:t>Vous pensez qu'une consultation médicale est nécessaire.</a:t>
            </a:r>
            <a:br>
              <a:rPr lang="fr-FR" sz="2400">
                <a:solidFill>
                  <a:schemeClr val="tx2"/>
                </a:solidFill>
              </a:rPr>
            </a:br>
            <a:r>
              <a:rPr lang="fr-FR" sz="2400">
                <a:solidFill>
                  <a:schemeClr val="tx2"/>
                </a:solidFill>
              </a:rPr>
              <a:t>Qu'espérez-vous que le médecin prescrive ?</a:t>
            </a:r>
            <a:br>
              <a:rPr lang="fr-FR" sz="2400">
                <a:solidFill>
                  <a:schemeClr val="tx2"/>
                </a:solidFill>
              </a:rPr>
            </a:br>
            <a:endParaRPr lang="nl-BE" sz="2400">
              <a:solidFill>
                <a:schemeClr val="tx2"/>
              </a:solidFill>
            </a:endParaRPr>
          </a:p>
          <a:p>
            <a:pPr marL="457200" indent="-100013">
              <a:buFont typeface="Wingdings"/>
              <a:buAutoNum type="alphaUcPeriod"/>
            </a:pPr>
            <a:r>
              <a:rPr lang="nl-BE" sz="2400">
                <a:solidFill>
                  <a:schemeClr val="tx2"/>
                </a:solidFill>
              </a:rPr>
              <a:t>Minocycline 500 1x/j pdt 3 mois</a:t>
            </a:r>
          </a:p>
          <a:p>
            <a:pPr marL="457200" indent="-100013">
              <a:buFont typeface="Wingdings"/>
              <a:buAutoNum type="alphaUcPeriod"/>
            </a:pPr>
            <a:r>
              <a:rPr lang="nl-BE" sz="2400">
                <a:solidFill>
                  <a:schemeClr val="tx2"/>
                </a:solidFill>
              </a:rPr>
              <a:t>Azithromycine 500 1x/semaine pdt 3 mois</a:t>
            </a:r>
          </a:p>
          <a:p>
            <a:pPr marL="457200" indent="-100013">
              <a:buFont typeface="Wingdings"/>
              <a:buAutoNum type="alphaUcPeriod"/>
            </a:pPr>
            <a:r>
              <a:rPr lang="nl-BE" sz="2400">
                <a:solidFill>
                  <a:schemeClr val="tx2"/>
                </a:solidFill>
              </a:rPr>
              <a:t>Clindamycine locale 1x/jour</a:t>
            </a:r>
            <a:endParaRPr lang="nl-BE" sz="2400" dirty="0">
              <a:solidFill>
                <a:schemeClr val="tx2"/>
              </a:solidFill>
            </a:endParaRPr>
          </a:p>
        </p:txBody>
      </p:sp>
      <p:pic>
        <p:nvPicPr>
          <p:cNvPr id="15" name="Picture 5">
            <a:extLst>
              <a:ext uri="{FF2B5EF4-FFF2-40B4-BE49-F238E27FC236}">
                <a16:creationId xmlns:a16="http://schemas.microsoft.com/office/drawing/2014/main" id="{61C64353-B8A9-184E-B79A-07C61BAD3231}"/>
              </a:ext>
            </a:extLst>
          </p:cNvPr>
          <p:cNvPicPr>
            <a:picLocks noChangeAspect="1"/>
          </p:cNvPicPr>
          <p:nvPr/>
        </p:nvPicPr>
        <p:blipFill>
          <a:blip r:embed="rId3"/>
          <a:stretch>
            <a:fillRect/>
          </a:stretch>
        </p:blipFill>
        <p:spPr>
          <a:xfrm>
            <a:off x="7236296" y="44624"/>
            <a:ext cx="1789819" cy="1193800"/>
          </a:xfrm>
          <a:prstGeom prst="rect">
            <a:avLst/>
          </a:prstGeom>
        </p:spPr>
      </p:pic>
      <p:sp>
        <p:nvSpPr>
          <p:cNvPr id="16" name="Slide Number Placeholder 6">
            <a:extLst>
              <a:ext uri="{FF2B5EF4-FFF2-40B4-BE49-F238E27FC236}">
                <a16:creationId xmlns:a16="http://schemas.microsoft.com/office/drawing/2014/main" id="{A3F80C36-CCA4-5F4F-8D22-B4E143FFE783}"/>
              </a:ext>
            </a:extLst>
          </p:cNvPr>
          <p:cNvSpPr>
            <a:spLocks noGrp="1"/>
          </p:cNvSpPr>
          <p:nvPr>
            <p:ph type="sldNum" sz="quarter" idx="12"/>
          </p:nvPr>
        </p:nvSpPr>
        <p:spPr>
          <a:xfrm>
            <a:off x="0" y="1272222"/>
            <a:ext cx="533400" cy="244476"/>
          </a:xfrm>
        </p:spPr>
        <p:txBody>
          <a:bodyPr>
            <a:normAutofit fontScale="85000" lnSpcReduction="20000"/>
          </a:bodyPr>
          <a:lstStyle/>
          <a:p>
            <a:endParaRPr lang="nl-BE" altLang="nl-BE" dirty="0"/>
          </a:p>
        </p:txBody>
      </p:sp>
      <p:pic>
        <p:nvPicPr>
          <p:cNvPr id="17" name="Picture 4">
            <a:extLst>
              <a:ext uri="{FF2B5EF4-FFF2-40B4-BE49-F238E27FC236}">
                <a16:creationId xmlns:a16="http://schemas.microsoft.com/office/drawing/2014/main" id="{D92F0B77-CDC5-B14D-AC1C-D18CEB0D70FB}"/>
              </a:ext>
            </a:extLst>
          </p:cNvPr>
          <p:cNvPicPr>
            <a:picLocks noChangeAspect="1"/>
          </p:cNvPicPr>
          <p:nvPr/>
        </p:nvPicPr>
        <p:blipFill>
          <a:blip r:embed="rId4"/>
          <a:stretch>
            <a:fillRect/>
          </a:stretch>
        </p:blipFill>
        <p:spPr>
          <a:xfrm>
            <a:off x="725238" y="4254422"/>
            <a:ext cx="6316063" cy="1803493"/>
          </a:xfrm>
          <a:prstGeom prst="rect">
            <a:avLst/>
          </a:prstGeom>
        </p:spPr>
      </p:pic>
    </p:spTree>
    <p:extLst>
      <p:ext uri="{BB962C8B-B14F-4D97-AF65-F5344CB8AC3E}">
        <p14:creationId xmlns:p14="http://schemas.microsoft.com/office/powerpoint/2010/main" val="213588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jdelijke aanduiding voor tekst 3"/>
          <p:cNvSpPr>
            <a:spLocks noGrp="1"/>
          </p:cNvSpPr>
          <p:nvPr>
            <p:ph type="body" sz="quarter" idx="13"/>
          </p:nvPr>
        </p:nvSpPr>
        <p:spPr/>
        <p:txBody>
          <a:bodyPr/>
          <a:lstStyle/>
          <a:p>
            <a:r>
              <a:rPr lang="nl-BE" dirty="0"/>
              <a:t>BAPCOC Antibioguide:Guide belge de traitement anti-infectieux en pratique ambulatoire.  Disponible en ligne sur le site du CBIP.BE</a:t>
            </a:r>
            <a:endParaRPr lang="en-US" dirty="0"/>
          </a:p>
          <a:p>
            <a:endParaRPr lang="nl-BE" dirty="0"/>
          </a:p>
        </p:txBody>
      </p:sp>
      <p:sp>
        <p:nvSpPr>
          <p:cNvPr id="10" name="Titel 1">
            <a:extLst>
              <a:ext uri="{FF2B5EF4-FFF2-40B4-BE49-F238E27FC236}">
                <a16:creationId xmlns:a16="http://schemas.microsoft.com/office/drawing/2014/main" id="{CA6E70A7-C080-E846-A520-C77787AE60F0}"/>
              </a:ext>
            </a:extLst>
          </p:cNvPr>
          <p:cNvSpPr txBox="1">
            <a:spLocks/>
          </p:cNvSpPr>
          <p:nvPr/>
        </p:nvSpPr>
        <p:spPr>
          <a:xfrm>
            <a:off x="616295" y="228600"/>
            <a:ext cx="8153400" cy="990600"/>
          </a:xfrm>
          <a:prstGeom prst="rect">
            <a:avLst/>
          </a:prstGeom>
        </p:spPr>
        <p:txBody>
          <a:bodyPr vert="horz" anchor="ctr">
            <a:normAutofit/>
          </a:bodyPr>
          <a:lstStyle>
            <a:lvl1pPr algn="l" rtl="0" eaLnBrk="1" latinLnBrk="0" hangingPunct="1">
              <a:spcBef>
                <a:spcPct val="0"/>
              </a:spcBef>
              <a:buNone/>
              <a:defRPr sz="4400" b="0" kern="1200">
                <a:solidFill>
                  <a:schemeClr val="tx2"/>
                </a:solidFill>
                <a:latin typeface="+mj-lt"/>
                <a:ea typeface="+mj-ea"/>
                <a:cs typeface="+mj-cs"/>
              </a:defRPr>
            </a:lvl1pPr>
          </a:lstStyle>
          <a:p>
            <a:r>
              <a:rPr lang="nl-BE" b="1" dirty="0">
                <a:solidFill>
                  <a:schemeClr val="tx1"/>
                </a:solidFill>
              </a:rPr>
              <a:t>7. Diverticulite</a:t>
            </a:r>
          </a:p>
        </p:txBody>
      </p:sp>
      <p:pic>
        <p:nvPicPr>
          <p:cNvPr id="11" name="Picture 7">
            <a:extLst>
              <a:ext uri="{FF2B5EF4-FFF2-40B4-BE49-F238E27FC236}">
                <a16:creationId xmlns:a16="http://schemas.microsoft.com/office/drawing/2014/main" id="{179D1F15-0B17-4940-A7F5-F3DABA510A73}"/>
              </a:ext>
            </a:extLst>
          </p:cNvPr>
          <p:cNvPicPr>
            <a:picLocks noChangeAspect="1"/>
          </p:cNvPicPr>
          <p:nvPr/>
        </p:nvPicPr>
        <p:blipFill>
          <a:blip r:embed="rId3"/>
          <a:stretch>
            <a:fillRect/>
          </a:stretch>
        </p:blipFill>
        <p:spPr>
          <a:xfrm>
            <a:off x="7164288" y="116632"/>
            <a:ext cx="1873830" cy="1097653"/>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87641FBB-3688-204B-8218-B516E1095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65" y="2478488"/>
            <a:ext cx="9007469" cy="1901024"/>
          </a:xfrm>
          <a:prstGeom prst="rect">
            <a:avLst/>
          </a:prstGeom>
        </p:spPr>
      </p:pic>
      <p:sp>
        <p:nvSpPr>
          <p:cNvPr id="13" name="Tijdelijke aanduiding voor inhoud 2">
            <a:extLst>
              <a:ext uri="{FF2B5EF4-FFF2-40B4-BE49-F238E27FC236}">
                <a16:creationId xmlns:a16="http://schemas.microsoft.com/office/drawing/2014/main" id="{F0CD2A24-E8D9-3A47-9B1E-6F81072986BB}"/>
              </a:ext>
            </a:extLst>
          </p:cNvPr>
          <p:cNvSpPr txBox="1">
            <a:spLocks/>
          </p:cNvSpPr>
          <p:nvPr/>
        </p:nvSpPr>
        <p:spPr>
          <a:xfrm>
            <a:off x="612648" y="1600200"/>
            <a:ext cx="8153400" cy="452628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a:buNone/>
            </a:pPr>
            <a:r>
              <a:rPr lang="nl-BE" sz="2400" dirty="0">
                <a:solidFill>
                  <a:schemeClr val="tx2"/>
                </a:solidFill>
              </a:rPr>
              <a:t>Comment prenez-vous en charge Lucie pour une diverticulite avec une CRP à 24mg/L ?</a:t>
            </a:r>
          </a:p>
        </p:txBody>
      </p:sp>
    </p:spTree>
    <p:extLst>
      <p:ext uri="{BB962C8B-B14F-4D97-AF65-F5344CB8AC3E}">
        <p14:creationId xmlns:p14="http://schemas.microsoft.com/office/powerpoint/2010/main" val="16852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a:t>8. Diarrhée du voyageur</a:t>
            </a:r>
          </a:p>
        </p:txBody>
      </p:sp>
      <p:sp>
        <p:nvSpPr>
          <p:cNvPr id="10" name="Slide Number Placeholder 9"/>
          <p:cNvSpPr>
            <a:spLocks noGrp="1"/>
          </p:cNvSpPr>
          <p:nvPr>
            <p:ph type="sldNum" sz="quarter" idx="12"/>
          </p:nvPr>
        </p:nvSpPr>
        <p:spPr/>
        <p:txBody>
          <a:bodyPr>
            <a:normAutofit fontScale="85000" lnSpcReduction="20000"/>
          </a:bodyPr>
          <a:lstStyle/>
          <a:p>
            <a:endParaRPr lang="en-US" dirty="0">
              <a:solidFill>
                <a:srgbClr val="FFFFFF"/>
              </a:solidFill>
            </a:endParaRPr>
          </a:p>
        </p:txBody>
      </p:sp>
      <p:sp>
        <p:nvSpPr>
          <p:cNvPr id="22" name="Tijdelijke aanduiding voor tekst 3"/>
          <p:cNvSpPr>
            <a:spLocks noGrp="1"/>
          </p:cNvSpPr>
          <p:nvPr>
            <p:ph type="body" sz="quarter" idx="13"/>
          </p:nvPr>
        </p:nvSpPr>
        <p:spPr/>
        <p:txBody>
          <a:bodyPr/>
          <a:lstStyle/>
          <a:p>
            <a:r>
              <a:rPr lang="nl-BE" dirty="0"/>
              <a:t>BAPCOC Antibioguide:Guide belge de traitement anti-infectieux en pratique ambulatoire.  Disponible en ligne sur le site du CBIP.BE</a:t>
            </a:r>
            <a:endParaRPr lang="en-US" dirty="0"/>
          </a:p>
          <a:p>
            <a:endParaRPr lang="nl-BE" dirty="0"/>
          </a:p>
        </p:txBody>
      </p:sp>
      <p:pic>
        <p:nvPicPr>
          <p:cNvPr id="3" name="Picture 2">
            <a:extLst>
              <a:ext uri="{FF2B5EF4-FFF2-40B4-BE49-F238E27FC236}">
                <a16:creationId xmlns:a16="http://schemas.microsoft.com/office/drawing/2014/main" id="{1302E54C-B9EC-4539-A661-55AE2381DF0B}"/>
              </a:ext>
            </a:extLst>
          </p:cNvPr>
          <p:cNvPicPr>
            <a:picLocks noChangeAspect="1"/>
          </p:cNvPicPr>
          <p:nvPr/>
        </p:nvPicPr>
        <p:blipFill rotWithShape="1">
          <a:blip r:embed="rId3"/>
          <a:srcRect l="16865" t="51382" r="19907"/>
          <a:stretch/>
        </p:blipFill>
        <p:spPr>
          <a:xfrm>
            <a:off x="6876256" y="141085"/>
            <a:ext cx="2106986" cy="1078115"/>
          </a:xfrm>
          <a:prstGeom prst="rect">
            <a:avLst/>
          </a:prstGeom>
        </p:spPr>
      </p:pic>
      <p:sp>
        <p:nvSpPr>
          <p:cNvPr id="12" name="Tijdelijke aanduiding voor tekst 2">
            <a:extLst>
              <a:ext uri="{FF2B5EF4-FFF2-40B4-BE49-F238E27FC236}">
                <a16:creationId xmlns:a16="http://schemas.microsoft.com/office/drawing/2014/main" id="{FF52A7A0-E70A-6C41-A72B-5954A9F42A23}"/>
              </a:ext>
            </a:extLst>
          </p:cNvPr>
          <p:cNvSpPr txBox="1">
            <a:spLocks/>
          </p:cNvSpPr>
          <p:nvPr/>
        </p:nvSpPr>
        <p:spPr>
          <a:xfrm>
            <a:off x="990600" y="1916113"/>
            <a:ext cx="8153400" cy="374491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a:buNone/>
            </a:pPr>
            <a:r>
              <a:rPr lang="nl-BE" sz="2400"/>
              <a:t>Sarah, 21 ans part pour un tour du monde et voudrait un antibiotique pour le cas où elle aurait la diarrhée. </a:t>
            </a:r>
          </a:p>
          <a:p>
            <a:pPr marL="0" indent="0">
              <a:buFont typeface="Wingdings"/>
              <a:buNone/>
            </a:pPr>
            <a:r>
              <a:rPr lang="nl-BE" sz="2400"/>
              <a:t>Que prescrivez-vous ? </a:t>
            </a:r>
          </a:p>
          <a:p>
            <a:pPr marL="457200" indent="-457200">
              <a:buFont typeface="Wingdings"/>
              <a:buAutoNum type="alphaUcPeriod"/>
            </a:pPr>
            <a:r>
              <a:rPr lang="nl-BE" sz="2400"/>
              <a:t>Ciprofloxacine 500 2x/j pdt 3  jours</a:t>
            </a:r>
          </a:p>
          <a:p>
            <a:pPr marL="457200" indent="-457200">
              <a:buFont typeface="Wingdings"/>
              <a:buAutoNum type="alphaUcPeriod"/>
            </a:pPr>
            <a:r>
              <a:rPr lang="nl-BE" sz="2400"/>
              <a:t>Azithromycine 1 g prise unique</a:t>
            </a:r>
          </a:p>
          <a:p>
            <a:pPr marL="457200" indent="-457200">
              <a:buFont typeface="Wingdings"/>
              <a:buAutoNum type="alphaUcPeriod"/>
            </a:pPr>
            <a:r>
              <a:rPr lang="nl-BE" sz="2400"/>
              <a:t>Doxycycline 100 mg 2x/dag pdt 7 jours</a:t>
            </a:r>
          </a:p>
          <a:p>
            <a:pPr marL="0" indent="0" algn="just">
              <a:buFont typeface="Wingdings"/>
              <a:buNone/>
            </a:pPr>
            <a:endParaRPr lang="nl-BE" sz="2400" dirty="0"/>
          </a:p>
        </p:txBody>
      </p:sp>
      <p:pic>
        <p:nvPicPr>
          <p:cNvPr id="13" name="Picture 8">
            <a:extLst>
              <a:ext uri="{FF2B5EF4-FFF2-40B4-BE49-F238E27FC236}">
                <a16:creationId xmlns:a16="http://schemas.microsoft.com/office/drawing/2014/main" id="{2B99969A-86F1-AB4E-B3E3-767648521D8D}"/>
              </a:ext>
            </a:extLst>
          </p:cNvPr>
          <p:cNvPicPr>
            <a:picLocks noChangeAspect="1"/>
          </p:cNvPicPr>
          <p:nvPr/>
        </p:nvPicPr>
        <p:blipFill>
          <a:blip r:embed="rId4"/>
          <a:stretch>
            <a:fillRect/>
          </a:stretch>
        </p:blipFill>
        <p:spPr>
          <a:xfrm>
            <a:off x="33373" y="2743530"/>
            <a:ext cx="8820472" cy="2091020"/>
          </a:xfrm>
          <a:prstGeom prst="rect">
            <a:avLst/>
          </a:prstGeom>
        </p:spPr>
      </p:pic>
    </p:spTree>
    <p:extLst>
      <p:ext uri="{BB962C8B-B14F-4D97-AF65-F5344CB8AC3E}">
        <p14:creationId xmlns:p14="http://schemas.microsoft.com/office/powerpoint/2010/main" val="36443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Quinolones sous la loupe</a:t>
            </a:r>
          </a:p>
        </p:txBody>
      </p:sp>
      <p:sp>
        <p:nvSpPr>
          <p:cNvPr id="3" name="Tijdelijke aanduiding voor tekst 2"/>
          <p:cNvSpPr>
            <a:spLocks noGrp="1"/>
          </p:cNvSpPr>
          <p:nvPr>
            <p:ph type="body" sz="quarter" idx="13"/>
          </p:nvPr>
        </p:nvSpPr>
        <p:spPr/>
        <p:txBody>
          <a:bodyPr>
            <a:normAutofit fontScale="92500"/>
          </a:bodyPr>
          <a:lstStyle/>
          <a:p>
            <a:r>
              <a:rPr lang="nl-BE" dirty="0"/>
              <a:t>European Center </a:t>
            </a:r>
            <a:r>
              <a:rPr lang="nl-BE" dirty="0" err="1"/>
              <a:t>for</a:t>
            </a:r>
            <a:r>
              <a:rPr lang="nl-BE" dirty="0"/>
              <a:t> </a:t>
            </a:r>
            <a:r>
              <a:rPr lang="nl-BE" dirty="0" err="1"/>
              <a:t>Disease</a:t>
            </a:r>
            <a:r>
              <a:rPr lang="nl-BE" dirty="0"/>
              <a:t> Prevention </a:t>
            </a:r>
            <a:r>
              <a:rPr lang="nl-BE" dirty="0" err="1"/>
              <a:t>and</a:t>
            </a:r>
            <a:r>
              <a:rPr lang="nl-BE" dirty="0"/>
              <a:t> Control. </a:t>
            </a:r>
            <a:r>
              <a:rPr lang="nl-BE" dirty="0" err="1"/>
              <a:t>Antimicrobial</a:t>
            </a:r>
            <a:r>
              <a:rPr lang="nl-BE" dirty="0"/>
              <a:t> </a:t>
            </a:r>
            <a:r>
              <a:rPr lang="nl-BE" dirty="0" err="1"/>
              <a:t>consumption</a:t>
            </a:r>
            <a:r>
              <a:rPr lang="nl-BE" dirty="0"/>
              <a:t> </a:t>
            </a:r>
            <a:r>
              <a:rPr lang="nl-BE" dirty="0" err="1"/>
              <a:t>interactive</a:t>
            </a:r>
            <a:r>
              <a:rPr lang="nl-BE" dirty="0"/>
              <a:t> database (</a:t>
            </a:r>
            <a:r>
              <a:rPr lang="nl-BE" dirty="0" err="1"/>
              <a:t>ESACNet</a:t>
            </a:r>
            <a:r>
              <a:rPr lang="nl-BE" dirty="0"/>
              <a:t>).</a:t>
            </a:r>
            <a:br>
              <a:rPr lang="nl-BE" dirty="0"/>
            </a:br>
            <a:r>
              <a:rPr lang="nl-BE" dirty="0"/>
              <a:t>Beschikbaar via: http://ecdc.europa.eu/en/healthtopics/antimicrobial-resistance-andconsumption/antimicrobial-consumption/esac-net-database/Pages/database.aspx</a:t>
            </a:r>
          </a:p>
          <a:p>
            <a:br>
              <a:rPr lang="nl-BE" dirty="0"/>
            </a:br>
            <a:endParaRPr lang="nl-BE" dirty="0"/>
          </a:p>
        </p:txBody>
      </p:sp>
      <p:pic>
        <p:nvPicPr>
          <p:cNvPr id="4" name="Afbeelding 3"/>
          <p:cNvPicPr>
            <a:picLocks noChangeAspect="1"/>
          </p:cNvPicPr>
          <p:nvPr/>
        </p:nvPicPr>
        <p:blipFill>
          <a:blip r:embed="rId3">
            <a:clrChange>
              <a:clrFrom>
                <a:srgbClr val="FFFFFF"/>
              </a:clrFrom>
              <a:clrTo>
                <a:srgbClr val="FFFFFF">
                  <a:alpha val="0"/>
                </a:srgbClr>
              </a:clrTo>
            </a:clrChange>
          </a:blip>
          <a:stretch>
            <a:fillRect/>
          </a:stretch>
        </p:blipFill>
        <p:spPr>
          <a:xfrm>
            <a:off x="1511660" y="1556792"/>
            <a:ext cx="6264696" cy="4599802"/>
          </a:xfrm>
          <a:prstGeom prst="rect">
            <a:avLst/>
          </a:prstGeom>
        </p:spPr>
      </p:pic>
      <p:sp>
        <p:nvSpPr>
          <p:cNvPr id="5" name="Tekstvak 4"/>
          <p:cNvSpPr txBox="1"/>
          <p:nvPr/>
        </p:nvSpPr>
        <p:spPr>
          <a:xfrm>
            <a:off x="4838576" y="2933363"/>
            <a:ext cx="293778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BE" dirty="0"/>
              <a:t>Plus forte consommation de quinolones de 3e génération en Europe
</a:t>
            </a:r>
            <a:endParaRPr lang="nl-BE" dirty="0"/>
          </a:p>
        </p:txBody>
      </p:sp>
      <p:sp>
        <p:nvSpPr>
          <p:cNvPr id="6" name="Afgeronde rechthoek 5"/>
          <p:cNvSpPr/>
          <p:nvPr/>
        </p:nvSpPr>
        <p:spPr>
          <a:xfrm rot="5400000">
            <a:off x="2106196" y="5219786"/>
            <a:ext cx="64807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PIJL-RECHTS 6"/>
          <p:cNvSpPr/>
          <p:nvPr/>
        </p:nvSpPr>
        <p:spPr>
          <a:xfrm>
            <a:off x="949439" y="5147778"/>
            <a:ext cx="1224136" cy="4320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p:nvPicPr>
        <p:blipFill rotWithShape="1">
          <a:blip r:embed="rId4">
            <a:clrChange>
              <a:clrFrom>
                <a:srgbClr val="FFFFFF"/>
              </a:clrFrom>
              <a:clrTo>
                <a:srgbClr val="FFFFFF">
                  <a:alpha val="0"/>
                </a:srgbClr>
              </a:clrTo>
            </a:clrChange>
          </a:blip>
          <a:srcRect b="11465"/>
          <a:stretch/>
        </p:blipFill>
        <p:spPr>
          <a:xfrm>
            <a:off x="949439" y="4283681"/>
            <a:ext cx="971656" cy="864097"/>
          </a:xfrm>
          <a:prstGeom prst="rect">
            <a:avLst/>
          </a:prstGeom>
        </p:spPr>
      </p:pic>
      <p:sp>
        <p:nvSpPr>
          <p:cNvPr id="9" name="Slide Number Placeholder 8"/>
          <p:cNvSpPr>
            <a:spLocks noGrp="1"/>
          </p:cNvSpPr>
          <p:nvPr>
            <p:ph type="sldNum" sz="quarter" idx="12"/>
          </p:nvPr>
        </p:nvSpPr>
        <p:spPr/>
        <p:txBody>
          <a:bodyPr>
            <a:normAutofit fontScale="85000" lnSpcReduction="20000"/>
          </a:bodyPr>
          <a:lstStyle/>
          <a:p>
            <a:r>
              <a:rPr lang="en-US" dirty="0">
                <a:solidFill>
                  <a:srgbClr val="FFFFFF"/>
                </a:solidFill>
              </a:rPr>
              <a:t>6</a:t>
            </a:r>
          </a:p>
        </p:txBody>
      </p:sp>
    </p:spTree>
    <p:extLst>
      <p:ext uri="{BB962C8B-B14F-4D97-AF65-F5344CB8AC3E}">
        <p14:creationId xmlns:p14="http://schemas.microsoft.com/office/powerpoint/2010/main" val="10871128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71696-593B-4011-F7DB-7C2A426EB282}"/>
              </a:ext>
            </a:extLst>
          </p:cNvPr>
          <p:cNvSpPr>
            <a:spLocks noGrp="1"/>
          </p:cNvSpPr>
          <p:nvPr>
            <p:ph type="title"/>
          </p:nvPr>
        </p:nvSpPr>
        <p:spPr/>
        <p:txBody>
          <a:bodyPr/>
          <a:lstStyle/>
          <a:p>
            <a:r>
              <a:rPr lang="nl-BE" b="1" dirty="0">
                <a:solidFill>
                  <a:schemeClr val="tx2"/>
                </a:solidFill>
              </a:rPr>
              <a:t>9. Remarques : Gonocoques</a:t>
            </a:r>
          </a:p>
        </p:txBody>
      </p:sp>
      <p:sp>
        <p:nvSpPr>
          <p:cNvPr id="3" name="Tijdelijke aanduiding voor inhoud 2">
            <a:extLst>
              <a:ext uri="{FF2B5EF4-FFF2-40B4-BE49-F238E27FC236}">
                <a16:creationId xmlns:a16="http://schemas.microsoft.com/office/drawing/2014/main" id="{A86A2163-0A2C-A4E7-2B48-764CE6C98FB5}"/>
              </a:ext>
            </a:extLst>
          </p:cNvPr>
          <p:cNvSpPr>
            <a:spLocks noGrp="1"/>
          </p:cNvSpPr>
          <p:nvPr>
            <p:ph idx="1"/>
          </p:nvPr>
        </p:nvSpPr>
        <p:spPr/>
        <p:txBody>
          <a:bodyPr/>
          <a:lstStyle/>
          <a:p>
            <a:r>
              <a:rPr lang="nl-BE" dirty="0"/>
              <a:t>Resistentie voor </a:t>
            </a:r>
            <a:r>
              <a:rPr lang="nl-BE" dirty="0" err="1"/>
              <a:t>azithromycine</a:t>
            </a:r>
            <a:r>
              <a:rPr lang="nl-BE" dirty="0"/>
              <a:t>!</a:t>
            </a:r>
          </a:p>
          <a:p>
            <a:endParaRPr lang="nl-BE" dirty="0"/>
          </a:p>
        </p:txBody>
      </p:sp>
      <p:pic>
        <p:nvPicPr>
          <p:cNvPr id="8" name="Image 7" descr="Une image contenant texte&#10;&#10;Description générée automatiquement">
            <a:extLst>
              <a:ext uri="{FF2B5EF4-FFF2-40B4-BE49-F238E27FC236}">
                <a16:creationId xmlns:a16="http://schemas.microsoft.com/office/drawing/2014/main" id="{ED0BB6B4-2BF8-36CF-2159-0F87C1C12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370087"/>
            <a:ext cx="6190235" cy="5487913"/>
          </a:xfrm>
          <a:prstGeom prst="rect">
            <a:avLst/>
          </a:prstGeom>
        </p:spPr>
      </p:pic>
    </p:spTree>
    <p:extLst>
      <p:ext uri="{BB962C8B-B14F-4D97-AF65-F5344CB8AC3E}">
        <p14:creationId xmlns:p14="http://schemas.microsoft.com/office/powerpoint/2010/main" val="4362531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06AA1D-E0B0-EB49-A404-FAD28A5B7B26}"/>
              </a:ext>
            </a:extLst>
          </p:cNvPr>
          <p:cNvSpPr>
            <a:spLocks noGrp="1"/>
          </p:cNvSpPr>
          <p:nvPr>
            <p:ph type="body" sz="quarter" idx="13"/>
          </p:nvPr>
        </p:nvSpPr>
        <p:spPr/>
        <p:txBody>
          <a:bodyPr/>
          <a:lstStyle/>
          <a:p>
            <a:endParaRPr lang="fr-FR"/>
          </a:p>
        </p:txBody>
      </p:sp>
      <p:sp>
        <p:nvSpPr>
          <p:cNvPr id="19" name="Tijdelijke aanduiding voor inhoud 2">
            <a:extLst>
              <a:ext uri="{FF2B5EF4-FFF2-40B4-BE49-F238E27FC236}">
                <a16:creationId xmlns:a16="http://schemas.microsoft.com/office/drawing/2014/main" id="{D11608E2-3335-D040-B536-1773B5023CBE}"/>
              </a:ext>
            </a:extLst>
          </p:cNvPr>
          <p:cNvSpPr txBox="1">
            <a:spLocks/>
          </p:cNvSpPr>
          <p:nvPr/>
        </p:nvSpPr>
        <p:spPr>
          <a:xfrm>
            <a:off x="611560" y="1700808"/>
            <a:ext cx="8153400" cy="4526280"/>
          </a:xfrm>
          <a:prstGeom prst="rect">
            <a:avLst/>
          </a:prstGeom>
        </p:spPr>
        <p:txBody>
          <a:bodyPr vert="horz">
            <a:normAutofit fontScale="70000" lnSpcReduction="200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fr-FR" sz="2400" dirty="0">
                <a:solidFill>
                  <a:schemeClr val="tx2"/>
                </a:solidFill>
              </a:rPr>
              <a:t>Toutes les femmes enceintes, quel que soit le stade de la grossesse</a:t>
            </a:r>
          </a:p>
          <a:p>
            <a:r>
              <a:rPr lang="fr-FR" sz="2400" dirty="0">
                <a:solidFill>
                  <a:schemeClr val="tx2"/>
                </a:solidFill>
              </a:rPr>
              <a:t>Uniquement les patients atteints de BPCO avec des bronchodilatateurs à longue durée d'action comme traitement d'entretien</a:t>
            </a:r>
          </a:p>
          <a:p>
            <a:r>
              <a:rPr lang="fr-FR" sz="2400" dirty="0">
                <a:solidFill>
                  <a:schemeClr val="tx2"/>
                </a:solidFill>
              </a:rPr>
              <a:t>Tous les patients atteints de BPCO</a:t>
            </a:r>
          </a:p>
          <a:p>
            <a:r>
              <a:rPr lang="fr-FR" sz="2400" dirty="0">
                <a:solidFill>
                  <a:schemeClr val="tx2"/>
                </a:solidFill>
              </a:rPr>
              <a:t>Uniquement les patients atteints de diabète et sous traitement insulinique</a:t>
            </a:r>
          </a:p>
          <a:p>
            <a:r>
              <a:rPr lang="fr-FR" sz="2400" dirty="0">
                <a:solidFill>
                  <a:schemeClr val="tx2"/>
                </a:solidFill>
              </a:rPr>
              <a:t>Tous les patients atteints de diabète</a:t>
            </a:r>
          </a:p>
          <a:p>
            <a:r>
              <a:rPr lang="fr-FR" sz="2400" dirty="0">
                <a:solidFill>
                  <a:schemeClr val="tx2"/>
                </a:solidFill>
              </a:rPr>
              <a:t>Uniquement les patients souffrant d'asthme et bénéficiant d'un traitement d'entretien</a:t>
            </a:r>
          </a:p>
          <a:p>
            <a:r>
              <a:rPr lang="fr-FR" sz="2400" dirty="0">
                <a:solidFill>
                  <a:schemeClr val="tx2"/>
                </a:solidFill>
              </a:rPr>
              <a:t>Tous les patients asthmatiques</a:t>
            </a:r>
          </a:p>
          <a:p>
            <a:r>
              <a:rPr lang="fr-FR" sz="2400" dirty="0">
                <a:solidFill>
                  <a:schemeClr val="tx2"/>
                </a:solidFill>
              </a:rPr>
              <a:t>Tous les patients atteints de maladies cardiovasculaires chroniques, y compris l'hypertension</a:t>
            </a:r>
          </a:p>
          <a:p>
            <a:r>
              <a:rPr lang="fr-FR" sz="2400" dirty="0">
                <a:solidFill>
                  <a:schemeClr val="tx2"/>
                </a:solidFill>
              </a:rPr>
              <a:t>Tous les patients atteints de maladies cardiovasculaires chroniques, à l'exclusion de l'hypertension</a:t>
            </a:r>
          </a:p>
          <a:p>
            <a:r>
              <a:rPr lang="fr-FR" sz="2400" dirty="0">
                <a:solidFill>
                  <a:schemeClr val="tx2"/>
                </a:solidFill>
              </a:rPr>
              <a:t>Toutes les personnes âgées de plus de 65 ans</a:t>
            </a:r>
          </a:p>
          <a:p>
            <a:r>
              <a:rPr lang="fr-FR" sz="2400" dirty="0">
                <a:solidFill>
                  <a:schemeClr val="tx2"/>
                </a:solidFill>
              </a:rPr>
              <a:t>Toute personne admise dans une institution</a:t>
            </a:r>
          </a:p>
          <a:p>
            <a:r>
              <a:rPr lang="fr-FR" sz="2400" dirty="0">
                <a:solidFill>
                  <a:schemeClr val="tx2"/>
                </a:solidFill>
              </a:rPr>
              <a:t>Tous les enfants entre 6 mois et 18 ans sous traitement chronique à l'acide acétylsalicylique.</a:t>
            </a:r>
            <a:endParaRPr lang="nl-BE" dirty="0"/>
          </a:p>
        </p:txBody>
      </p:sp>
      <p:sp>
        <p:nvSpPr>
          <p:cNvPr id="20" name="Titel 1">
            <a:extLst>
              <a:ext uri="{FF2B5EF4-FFF2-40B4-BE49-F238E27FC236}">
                <a16:creationId xmlns:a16="http://schemas.microsoft.com/office/drawing/2014/main" id="{54FE4996-A928-BA49-842C-AFC259048848}"/>
              </a:ext>
            </a:extLst>
          </p:cNvPr>
          <p:cNvSpPr>
            <a:spLocks noGrp="1"/>
          </p:cNvSpPr>
          <p:nvPr>
            <p:ph type="title"/>
          </p:nvPr>
        </p:nvSpPr>
        <p:spPr>
          <a:xfrm>
            <a:off x="143061" y="228600"/>
            <a:ext cx="9000939" cy="990600"/>
          </a:xfrm>
        </p:spPr>
        <p:txBody>
          <a:bodyPr>
            <a:noAutofit/>
          </a:bodyPr>
          <a:lstStyle/>
          <a:p>
            <a:r>
              <a:rPr lang="nl-BE" sz="3000" b="1" dirty="0">
                <a:solidFill>
                  <a:schemeClr val="tx2"/>
                </a:solidFill>
              </a:rPr>
              <a:t>10. Quiz : Qui motivez-vous pour un vaccin anti-grippe ?</a:t>
            </a:r>
          </a:p>
        </p:txBody>
      </p:sp>
    </p:spTree>
    <p:extLst>
      <p:ext uri="{BB962C8B-B14F-4D97-AF65-F5344CB8AC3E}">
        <p14:creationId xmlns:p14="http://schemas.microsoft.com/office/powerpoint/2010/main" val="2757183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06AA1D-E0B0-EB49-A404-FAD28A5B7B26}"/>
              </a:ext>
            </a:extLst>
          </p:cNvPr>
          <p:cNvSpPr>
            <a:spLocks noGrp="1"/>
          </p:cNvSpPr>
          <p:nvPr>
            <p:ph type="body" sz="quarter" idx="13"/>
          </p:nvPr>
        </p:nvSpPr>
        <p:spPr/>
        <p:txBody>
          <a:bodyPr/>
          <a:lstStyle/>
          <a:p>
            <a:endParaRPr lang="fr-FR"/>
          </a:p>
        </p:txBody>
      </p:sp>
      <p:sp>
        <p:nvSpPr>
          <p:cNvPr id="7" name="Titel 1">
            <a:extLst>
              <a:ext uri="{FF2B5EF4-FFF2-40B4-BE49-F238E27FC236}">
                <a16:creationId xmlns:a16="http://schemas.microsoft.com/office/drawing/2014/main" id="{F6F37ED7-D981-7D49-99DC-E54306465DFF}"/>
              </a:ext>
            </a:extLst>
          </p:cNvPr>
          <p:cNvSpPr>
            <a:spLocks noGrp="1"/>
          </p:cNvSpPr>
          <p:nvPr>
            <p:ph type="title"/>
          </p:nvPr>
        </p:nvSpPr>
        <p:spPr>
          <a:xfrm>
            <a:off x="251520" y="273050"/>
            <a:ext cx="8892480" cy="869950"/>
          </a:xfrm>
        </p:spPr>
        <p:txBody>
          <a:bodyPr>
            <a:normAutofit fontScale="90000"/>
          </a:bodyPr>
          <a:lstStyle/>
          <a:p>
            <a:r>
              <a:rPr lang="nl-BE" sz="4000" dirty="0">
                <a:solidFill>
                  <a:schemeClr val="tx2"/>
                </a:solidFill>
              </a:rPr>
              <a:t>Qui motivez-vous pour un vaccin anti-grippe ?</a:t>
            </a:r>
          </a:p>
        </p:txBody>
      </p:sp>
      <p:pic>
        <p:nvPicPr>
          <p:cNvPr id="5" name="Image 4">
            <a:extLst>
              <a:ext uri="{FF2B5EF4-FFF2-40B4-BE49-F238E27FC236}">
                <a16:creationId xmlns:a16="http://schemas.microsoft.com/office/drawing/2014/main" id="{BB7CF59D-3084-0E4B-AE25-065CE57AC542}"/>
              </a:ext>
            </a:extLst>
          </p:cNvPr>
          <p:cNvPicPr>
            <a:picLocks noChangeAspect="1"/>
          </p:cNvPicPr>
          <p:nvPr/>
        </p:nvPicPr>
        <p:blipFill>
          <a:blip r:embed="rId3"/>
          <a:stretch>
            <a:fillRect/>
          </a:stretch>
        </p:blipFill>
        <p:spPr>
          <a:xfrm>
            <a:off x="495299" y="1467769"/>
            <a:ext cx="8191499" cy="4618883"/>
          </a:xfrm>
          <a:prstGeom prst="rect">
            <a:avLst/>
          </a:prstGeom>
        </p:spPr>
      </p:pic>
    </p:spTree>
    <p:extLst>
      <p:ext uri="{BB962C8B-B14F-4D97-AF65-F5344CB8AC3E}">
        <p14:creationId xmlns:p14="http://schemas.microsoft.com/office/powerpoint/2010/main" val="3034715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BE528-3DF1-48F7-9626-BF6DDA783333}"/>
              </a:ext>
            </a:extLst>
          </p:cNvPr>
          <p:cNvSpPr>
            <a:spLocks noGrp="1"/>
          </p:cNvSpPr>
          <p:nvPr>
            <p:ph type="title"/>
          </p:nvPr>
        </p:nvSpPr>
        <p:spPr>
          <a:xfrm>
            <a:off x="539552" y="260648"/>
            <a:ext cx="8370512" cy="990600"/>
          </a:xfrm>
        </p:spPr>
        <p:txBody>
          <a:bodyPr>
            <a:normAutofit fontScale="90000"/>
          </a:bodyPr>
          <a:lstStyle/>
          <a:p>
            <a:r>
              <a:rPr lang="nl-BE" dirty="0"/>
              <a:t>Quels autres groupes encore vacciner ?</a:t>
            </a:r>
          </a:p>
        </p:txBody>
      </p:sp>
      <p:sp>
        <p:nvSpPr>
          <p:cNvPr id="4" name="Tijdelijke aanduiding voor dianummer 3">
            <a:extLst>
              <a:ext uri="{FF2B5EF4-FFF2-40B4-BE49-F238E27FC236}">
                <a16:creationId xmlns:a16="http://schemas.microsoft.com/office/drawing/2014/main" id="{BF9FAD9C-7821-410D-A86E-8B2C17C6A234}"/>
              </a:ext>
            </a:extLst>
          </p:cNvPr>
          <p:cNvSpPr>
            <a:spLocks noGrp="1"/>
          </p:cNvSpPr>
          <p:nvPr>
            <p:ph type="sldNum" sz="quarter" idx="12"/>
          </p:nvPr>
        </p:nvSpPr>
        <p:spPr/>
        <p:txBody>
          <a:bodyPr>
            <a:normAutofit fontScale="85000" lnSpcReduction="20000"/>
          </a:bodyPr>
          <a:lstStyle/>
          <a:p>
            <a:r>
              <a:rPr lang="nl-BE" altLang="nl-BE" dirty="0"/>
              <a:t>63</a:t>
            </a:r>
          </a:p>
        </p:txBody>
      </p:sp>
      <p:sp>
        <p:nvSpPr>
          <p:cNvPr id="3" name="Tijdelijke aanduiding voor inhoud 2">
            <a:extLst>
              <a:ext uri="{FF2B5EF4-FFF2-40B4-BE49-F238E27FC236}">
                <a16:creationId xmlns:a16="http://schemas.microsoft.com/office/drawing/2014/main" id="{CCBB478A-B3DE-43AF-A5F6-E2ADF5C0B51C}"/>
              </a:ext>
            </a:extLst>
          </p:cNvPr>
          <p:cNvSpPr>
            <a:spLocks noGrp="1"/>
          </p:cNvSpPr>
          <p:nvPr>
            <p:ph type="body" sz="quarter" idx="13"/>
          </p:nvPr>
        </p:nvSpPr>
        <p:spPr>
          <a:xfrm>
            <a:off x="899592" y="6053138"/>
            <a:ext cx="8136904" cy="704850"/>
          </a:xfrm>
        </p:spPr>
        <p:txBody>
          <a:bodyPr>
            <a:normAutofit/>
          </a:bodyPr>
          <a:lstStyle/>
          <a:p>
            <a:r>
              <a:rPr lang="nl-BE" dirty="0"/>
              <a:t>https://www.health.belgium.be/sites/default/files/uploads/fields/fpshealth_theme_file/20200525_css-9581_vaccination_grippe_saisonniere_2020-2021_vweb_0.pdf</a:t>
            </a:r>
          </a:p>
        </p:txBody>
      </p:sp>
      <p:sp>
        <p:nvSpPr>
          <p:cNvPr id="5" name="Rechthoek 4">
            <a:extLst>
              <a:ext uri="{FF2B5EF4-FFF2-40B4-BE49-F238E27FC236}">
                <a16:creationId xmlns:a16="http://schemas.microsoft.com/office/drawing/2014/main" id="{C0D692DD-78B9-4A97-BE99-DCB180ABDF4D}"/>
              </a:ext>
            </a:extLst>
          </p:cNvPr>
          <p:cNvSpPr/>
          <p:nvPr/>
        </p:nvSpPr>
        <p:spPr>
          <a:xfrm>
            <a:off x="611560" y="1628800"/>
            <a:ext cx="8369344" cy="1213345"/>
          </a:xfrm>
          <a:prstGeom prst="rect">
            <a:avLst/>
          </a:prstGeom>
        </p:spPr>
        <p:txBody>
          <a:bodyPr wrap="square">
            <a:spAutoFit/>
          </a:bodyPr>
          <a:lstStyle/>
          <a:p>
            <a:pPr marL="320040" indent="-320040">
              <a:lnSpc>
                <a:spcPct val="80000"/>
              </a:lnSpc>
              <a:spcBef>
                <a:spcPts val="700"/>
              </a:spcBef>
              <a:buClr>
                <a:schemeClr val="accent2"/>
              </a:buClr>
              <a:buSzPct val="60000"/>
              <a:buFont typeface="Wingdings"/>
              <a:buChar char=""/>
            </a:pPr>
            <a:r>
              <a:rPr lang="nl-BE" sz="1900" dirty="0">
                <a:solidFill>
                  <a:schemeClr val="tx2"/>
                </a:solidFill>
              </a:rPr>
              <a:t>Groupe 2: travailleurs dans le </a:t>
            </a:r>
            <a:r>
              <a:rPr lang="nl-BE" sz="1900" dirty="0" err="1">
                <a:solidFill>
                  <a:schemeClr val="tx2"/>
                </a:solidFill>
              </a:rPr>
              <a:t>domaine</a:t>
            </a:r>
            <a:r>
              <a:rPr lang="nl-BE" sz="1900" dirty="0">
                <a:solidFill>
                  <a:schemeClr val="tx2"/>
                </a:solidFill>
              </a:rPr>
              <a:t> de la santé</a:t>
            </a:r>
          </a:p>
          <a:p>
            <a:pPr marL="320040" indent="-320040">
              <a:lnSpc>
                <a:spcPct val="80000"/>
              </a:lnSpc>
              <a:spcBef>
                <a:spcPts val="700"/>
              </a:spcBef>
              <a:buClr>
                <a:schemeClr val="accent2"/>
              </a:buClr>
              <a:buSzPct val="60000"/>
              <a:buFont typeface="Wingdings"/>
              <a:buChar char=""/>
            </a:pPr>
            <a:r>
              <a:rPr lang="nl-BE" sz="1900" dirty="0">
                <a:solidFill>
                  <a:schemeClr val="tx2"/>
                </a:solidFill>
              </a:rPr>
              <a:t>Groupe 3: personnes vivant sous le même toit que des personnes à risques du groupe 1 ;  enfants de moins de 6 mois</a:t>
            </a:r>
          </a:p>
          <a:p>
            <a:pPr marL="320040" indent="-320040">
              <a:lnSpc>
                <a:spcPct val="80000"/>
              </a:lnSpc>
              <a:spcBef>
                <a:spcPts val="700"/>
              </a:spcBef>
              <a:buClr>
                <a:schemeClr val="accent2"/>
              </a:buClr>
              <a:buSzPct val="60000"/>
              <a:buFont typeface="Wingdings"/>
              <a:buChar char=""/>
            </a:pPr>
            <a:endParaRPr lang="nl-BE" sz="1900" dirty="0">
              <a:solidFill>
                <a:srgbClr val="FF0000"/>
              </a:solidFill>
            </a:endParaRPr>
          </a:p>
        </p:txBody>
      </p:sp>
    </p:spTree>
    <p:extLst>
      <p:ext uri="{BB962C8B-B14F-4D97-AF65-F5344CB8AC3E}">
        <p14:creationId xmlns:p14="http://schemas.microsoft.com/office/powerpoint/2010/main" val="178811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Quinolones - Remboursement </a:t>
            </a:r>
          </a:p>
        </p:txBody>
      </p:sp>
      <p:sp>
        <p:nvSpPr>
          <p:cNvPr id="8" name="Tijdelijke aanduiding voor tekst 2"/>
          <p:cNvSpPr>
            <a:spLocks noGrp="1"/>
          </p:cNvSpPr>
          <p:nvPr>
            <p:ph type="body" sz="quarter" idx="14"/>
          </p:nvPr>
        </p:nvSpPr>
        <p:spPr/>
        <p:txBody>
          <a:bodyPr>
            <a:normAutofit fontScale="85000" lnSpcReduction="20000"/>
          </a:bodyPr>
          <a:lstStyle/>
          <a:p>
            <a:pPr lvl="1"/>
            <a:r>
              <a:rPr lang="fr-BE" dirty="0" err="1"/>
              <a:t>Pyelonéphrite</a:t>
            </a:r>
            <a:r>
              <a:rPr lang="fr-BE" dirty="0"/>
              <a:t> aigüe, après prise d’échantillon de culture pour l'antibiogramme
Prostatite aiguë
Prostatite chronique, après prise d’échantillon de culture pour antibiogramme.
L'urétrite aiguë après prise d’échantillon de culture pour antibiogramme.,.
</a:t>
            </a:r>
            <a:r>
              <a:rPr lang="fr-BE" dirty="0" err="1"/>
              <a:t>Orchi-epididymite</a:t>
            </a:r>
            <a:r>
              <a:rPr lang="fr-BE" dirty="0"/>
              <a:t>.
Maladies inflammatoires pelviennes.
</a:t>
            </a:r>
            <a:r>
              <a:rPr lang="fr-BE" dirty="0" err="1"/>
              <a:t>Diverticulite</a:t>
            </a:r>
            <a:r>
              <a:rPr lang="fr-BE" dirty="0"/>
              <a:t> aiguë, non compliquée
Chez les patients atteints de comorbidité sévère, ou sous immunosuppresseurs, ou présentant une malignité ou atteints d’une infection VIH.
Une situation exceptionnelle et urgente qui nécessite l'initiation d'un traitement avec un quinolone</a:t>
            </a:r>
            <a:r>
              <a:rPr lang="nl-BE" dirty="0"/>
              <a:t>.</a:t>
            </a:r>
          </a:p>
          <a:p>
            <a:pPr marL="0" indent="0" algn="just">
              <a:buNone/>
            </a:pPr>
            <a:endParaRPr lang="nl-BE" sz="2400" dirty="0"/>
          </a:p>
          <a:p>
            <a:pPr marL="0" indent="0" algn="just">
              <a:buNone/>
            </a:pPr>
            <a:endParaRPr lang="nl-BE" sz="2400" dirty="0"/>
          </a:p>
        </p:txBody>
      </p:sp>
    </p:spTree>
    <p:extLst>
      <p:ext uri="{BB962C8B-B14F-4D97-AF65-F5344CB8AC3E}">
        <p14:creationId xmlns:p14="http://schemas.microsoft.com/office/powerpoint/2010/main" val="1058699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Demander le remboursement </a:t>
            </a:r>
          </a:p>
        </p:txBody>
      </p:sp>
      <p:sp>
        <p:nvSpPr>
          <p:cNvPr id="8" name="Tijdelijke aanduiding voor tekst 2"/>
          <p:cNvSpPr>
            <a:spLocks noGrp="1"/>
          </p:cNvSpPr>
          <p:nvPr>
            <p:ph type="body" sz="quarter" idx="14"/>
          </p:nvPr>
        </p:nvSpPr>
        <p:spPr/>
        <p:txBody>
          <a:bodyPr>
            <a:normAutofit/>
          </a:bodyPr>
          <a:lstStyle/>
          <a:p>
            <a:pPr marL="0" indent="0"/>
            <a:r>
              <a:rPr lang="nl-BE" sz="2400" dirty="0"/>
              <a:t>      Electronique</a:t>
            </a:r>
            <a:br>
              <a:rPr lang="nl-BE" sz="2400" dirty="0"/>
            </a:br>
            <a:br>
              <a:rPr lang="nl-BE" sz="2400" dirty="0"/>
            </a:br>
            <a:r>
              <a:rPr lang="nl-BE" sz="2400" dirty="0"/>
              <a:t>OU</a:t>
            </a:r>
          </a:p>
          <a:p>
            <a:r>
              <a:rPr lang="fr-FR" sz="2400" dirty="0"/>
              <a:t>Indiquer sur la prescription "régime de tiers payant applicable"</a:t>
            </a:r>
            <a:endParaRPr lang="nl-BE" sz="2400" dirty="0"/>
          </a:p>
          <a:p>
            <a:endParaRPr lang="nl-BE" sz="2400" dirty="0"/>
          </a:p>
          <a:p>
            <a:pPr marL="0" indent="0">
              <a:buNone/>
            </a:pPr>
            <a:r>
              <a:rPr lang="fr-FR" sz="2400" dirty="0"/>
              <a:t>Si ce n'est pas mentionné sur l'ordonnance, le pharmacien doit faire payer le plein tarif !</a:t>
            </a:r>
          </a:p>
          <a:p>
            <a:pPr marL="0" indent="0">
              <a:buNone/>
            </a:pPr>
            <a:r>
              <a:rPr lang="fr-FR" sz="2400" dirty="0"/>
              <a:t>Quelle est la différence de coût pour le patient ?</a:t>
            </a:r>
            <a:endParaRPr lang="nl-BE" sz="2400" dirty="0"/>
          </a:p>
          <a:p>
            <a:pPr marL="0" indent="0" algn="just">
              <a:buNone/>
            </a:pPr>
            <a:endParaRPr lang="nl-BE" sz="2400" dirty="0"/>
          </a:p>
          <a:p>
            <a:pPr marL="0" indent="0" algn="just">
              <a:buNone/>
            </a:pPr>
            <a:endParaRPr lang="nl-BE" sz="2400" dirty="0"/>
          </a:p>
        </p:txBody>
      </p:sp>
    </p:spTree>
    <p:extLst>
      <p:ext uri="{BB962C8B-B14F-4D97-AF65-F5344CB8AC3E}">
        <p14:creationId xmlns:p14="http://schemas.microsoft.com/office/powerpoint/2010/main" val="349123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89519A-125F-4882-FD20-80AA2FD26316}"/>
              </a:ext>
            </a:extLst>
          </p:cNvPr>
          <p:cNvSpPr>
            <a:spLocks noGrp="1"/>
          </p:cNvSpPr>
          <p:nvPr>
            <p:ph type="title"/>
          </p:nvPr>
        </p:nvSpPr>
        <p:spPr>
          <a:xfrm>
            <a:off x="2622" y="156190"/>
            <a:ext cx="8153400" cy="990600"/>
          </a:xfrm>
        </p:spPr>
        <p:txBody>
          <a:bodyPr>
            <a:normAutofit/>
          </a:bodyPr>
          <a:lstStyle/>
          <a:p>
            <a:r>
              <a:rPr lang="nl-BE" dirty="0"/>
              <a:t>2</a:t>
            </a:r>
            <a:r>
              <a:rPr lang="nl-BE" noProof="0" dirty="0"/>
              <a:t>. Frédéric, 34 ans                          </a:t>
            </a:r>
            <a:endParaRPr lang="fr-BE" dirty="0"/>
          </a:p>
        </p:txBody>
      </p:sp>
      <p:sp>
        <p:nvSpPr>
          <p:cNvPr id="3" name="Espace réservé du numéro de diapositive 2">
            <a:extLst>
              <a:ext uri="{FF2B5EF4-FFF2-40B4-BE49-F238E27FC236}">
                <a16:creationId xmlns:a16="http://schemas.microsoft.com/office/drawing/2014/main" id="{73DAB48D-3055-DC1D-1369-E4F87EF623F7}"/>
              </a:ext>
            </a:extLst>
          </p:cNvPr>
          <p:cNvSpPr>
            <a:spLocks noGrp="1"/>
          </p:cNvSpPr>
          <p:nvPr>
            <p:ph type="sldNum" sz="quarter" idx="12"/>
          </p:nvPr>
        </p:nvSpPr>
        <p:spPr/>
        <p:txBody>
          <a:bodyPr>
            <a:normAutofit fontScale="85000" lnSpcReduction="20000"/>
          </a:bodyPr>
          <a:lstStyle/>
          <a:p>
            <a:endParaRPr lang="en-US" dirty="0">
              <a:solidFill>
                <a:srgbClr val="FFFFFF"/>
              </a:solidFill>
            </a:endParaRPr>
          </a:p>
        </p:txBody>
      </p:sp>
      <p:sp>
        <p:nvSpPr>
          <p:cNvPr id="4" name="Espace réservé du texte 3">
            <a:extLst>
              <a:ext uri="{FF2B5EF4-FFF2-40B4-BE49-F238E27FC236}">
                <a16:creationId xmlns:a16="http://schemas.microsoft.com/office/drawing/2014/main" id="{04BE5040-499A-782C-40A6-B04394858A90}"/>
              </a:ext>
            </a:extLst>
          </p:cNvPr>
          <p:cNvSpPr>
            <a:spLocks noGrp="1"/>
          </p:cNvSpPr>
          <p:nvPr>
            <p:ph type="body" sz="quarter" idx="14"/>
          </p:nvPr>
        </p:nvSpPr>
        <p:spPr>
          <a:xfrm>
            <a:off x="633270" y="1596587"/>
            <a:ext cx="6407150" cy="4105275"/>
          </a:xfrm>
        </p:spPr>
        <p:txBody>
          <a:bodyPr>
            <a:normAutofit fontScale="92500" lnSpcReduction="20000"/>
          </a:bodyPr>
          <a:lstStyle/>
          <a:p>
            <a:pPr marL="0" indent="0" algn="just">
              <a:buNone/>
            </a:pPr>
            <a:r>
              <a:rPr lang="nl-BE" sz="2400" noProof="0" dirty="0"/>
              <a:t>Frédéric se présente à la </a:t>
            </a:r>
            <a:r>
              <a:rPr lang="nl-BE" sz="2400" noProof="0" dirty="0" err="1"/>
              <a:t>pharmacie</a:t>
            </a:r>
            <a:r>
              <a:rPr lang="nl-BE" sz="2400" noProof="0" dirty="0"/>
              <a:t> </a:t>
            </a:r>
            <a:r>
              <a:rPr lang="nl-BE" sz="2400" noProof="0" dirty="0" err="1"/>
              <a:t>avec</a:t>
            </a:r>
            <a:r>
              <a:rPr lang="nl-BE" sz="2400" noProof="0" dirty="0"/>
              <a:t> la </a:t>
            </a:r>
            <a:r>
              <a:rPr lang="nl-BE" sz="2400" noProof="0" dirty="0" err="1"/>
              <a:t>prescription</a:t>
            </a:r>
            <a:r>
              <a:rPr lang="nl-BE" sz="2400" noProof="0" dirty="0"/>
              <a:t> </a:t>
            </a:r>
            <a:r>
              <a:rPr lang="nl-BE" sz="2400" noProof="0" dirty="0" err="1"/>
              <a:t>suivante</a:t>
            </a:r>
            <a:endParaRPr lang="nl-BE" sz="2400" noProof="0" dirty="0"/>
          </a:p>
          <a:p>
            <a:pPr marL="0" indent="0" algn="just">
              <a:buNone/>
            </a:pPr>
            <a:endParaRPr lang="nl-BE" sz="2400" noProof="0" dirty="0"/>
          </a:p>
          <a:p>
            <a:pPr marL="0" indent="0" algn="just">
              <a:buNone/>
            </a:pPr>
            <a:r>
              <a:rPr lang="nl-BE" sz="2400" noProof="0" dirty="0"/>
              <a:t>R/  </a:t>
            </a:r>
            <a:r>
              <a:rPr lang="nl-BE" sz="2400" noProof="0" dirty="0" err="1"/>
              <a:t>Broxil</a:t>
            </a:r>
            <a:r>
              <a:rPr lang="nl-BE" sz="2400" noProof="0" dirty="0"/>
              <a:t> 500mg </a:t>
            </a:r>
          </a:p>
          <a:p>
            <a:pPr marL="0" indent="0" algn="just">
              <a:buNone/>
            </a:pPr>
            <a:r>
              <a:rPr lang="nl-BE" sz="2400" noProof="0" dirty="0" err="1"/>
              <a:t>Dt</a:t>
            </a:r>
            <a:r>
              <a:rPr lang="nl-BE" sz="2400" noProof="0" dirty="0"/>
              <a:t> 1 </a:t>
            </a:r>
            <a:r>
              <a:rPr lang="nl-BE" sz="2400" noProof="0" dirty="0" err="1"/>
              <a:t>boite</a:t>
            </a:r>
            <a:endParaRPr lang="nl-BE" sz="2400" noProof="0" dirty="0"/>
          </a:p>
          <a:p>
            <a:pPr marL="0" indent="0" algn="just">
              <a:buNone/>
            </a:pPr>
            <a:endParaRPr lang="nl-BE" sz="2400" noProof="0" dirty="0"/>
          </a:p>
          <a:p>
            <a:pPr marL="0" indent="0" algn="just">
              <a:buNone/>
            </a:pPr>
            <a:r>
              <a:rPr lang="nl-BE" sz="2400" u="sng" noProof="0" dirty="0" err="1"/>
              <a:t>Quele</a:t>
            </a:r>
            <a:r>
              <a:rPr lang="nl-BE" sz="2400" u="sng" noProof="0" dirty="0"/>
              <a:t> </a:t>
            </a:r>
            <a:r>
              <a:rPr lang="nl-BE" sz="2400" u="sng" noProof="0" dirty="0" err="1"/>
              <a:t>est</a:t>
            </a:r>
            <a:r>
              <a:rPr lang="nl-BE" sz="2400" u="sng" noProof="0" dirty="0"/>
              <a:t> </a:t>
            </a:r>
            <a:r>
              <a:rPr lang="nl-BE" sz="2400" u="sng" noProof="0" dirty="0" err="1"/>
              <a:t>le</a:t>
            </a:r>
            <a:r>
              <a:rPr lang="nl-BE" sz="2400" u="sng" noProof="0" dirty="0"/>
              <a:t> principe </a:t>
            </a:r>
            <a:r>
              <a:rPr lang="nl-BE" sz="2400" u="sng" noProof="0" dirty="0" err="1"/>
              <a:t>actif</a:t>
            </a:r>
            <a:r>
              <a:rPr lang="nl-BE" sz="2400" u="sng" noProof="0" dirty="0"/>
              <a:t> de </a:t>
            </a:r>
            <a:r>
              <a:rPr lang="nl-BE" sz="2400" u="sng" noProof="0" dirty="0" err="1"/>
              <a:t>Broxil</a:t>
            </a:r>
            <a:r>
              <a:rPr lang="nl-BE" sz="2400" u="sng" noProof="0" dirty="0"/>
              <a:t>® et à </a:t>
            </a:r>
            <a:r>
              <a:rPr lang="nl-BE" sz="2400" u="sng" noProof="0" dirty="0" err="1"/>
              <a:t>quelle</a:t>
            </a:r>
            <a:r>
              <a:rPr lang="nl-BE" sz="2400" u="sng" noProof="0" dirty="0"/>
              <a:t> </a:t>
            </a:r>
            <a:r>
              <a:rPr lang="nl-BE" sz="2400" u="sng" noProof="0" dirty="0" err="1"/>
              <a:t>classe</a:t>
            </a:r>
            <a:r>
              <a:rPr lang="nl-BE" sz="2400" u="sng" noProof="0" dirty="0"/>
              <a:t> </a:t>
            </a:r>
            <a:r>
              <a:rPr lang="nl-BE" sz="2400" u="sng" noProof="0" dirty="0" err="1"/>
              <a:t>appartient-il</a:t>
            </a:r>
            <a:r>
              <a:rPr lang="nl-BE" sz="2400" u="sng" noProof="0" dirty="0"/>
              <a:t> ?</a:t>
            </a:r>
          </a:p>
          <a:p>
            <a:pPr marL="457200" indent="-457200" algn="just">
              <a:buFont typeface="Arial" panose="020B0604020202020204" pitchFamily="34" charset="0"/>
              <a:buChar char="•"/>
            </a:pPr>
            <a:r>
              <a:rPr lang="nl-BE" sz="2400" noProof="0" dirty="0" err="1"/>
              <a:t>Phénoxymethylpénicilline</a:t>
            </a:r>
            <a:r>
              <a:rPr lang="nl-BE" sz="2400" noProof="0" dirty="0"/>
              <a:t> (pénicilline V)</a:t>
            </a:r>
          </a:p>
          <a:p>
            <a:pPr marL="457200" indent="-457200" algn="just">
              <a:buFont typeface="Arial" panose="020B0604020202020204" pitchFamily="34" charset="0"/>
              <a:buChar char="•"/>
            </a:pPr>
            <a:r>
              <a:rPr lang="nl-BE" sz="2400" noProof="0" dirty="0"/>
              <a:t>Pénicilline à spectre étroit sensible aux pénicillinases</a:t>
            </a:r>
          </a:p>
          <a:p>
            <a:pPr marL="457200" indent="-457200" algn="just">
              <a:buFont typeface="Arial" panose="020B0604020202020204" pitchFamily="34" charset="0"/>
              <a:buChar char="•"/>
            </a:pPr>
            <a:r>
              <a:rPr lang="nl-BE" sz="2400" dirty="0"/>
              <a:t>Non remboursé pour les enfants</a:t>
            </a:r>
            <a:endParaRPr lang="nl-BE" sz="2400" noProof="0" dirty="0"/>
          </a:p>
          <a:p>
            <a:endParaRPr lang="fr-BE" dirty="0"/>
          </a:p>
        </p:txBody>
      </p:sp>
      <p:sp>
        <p:nvSpPr>
          <p:cNvPr id="5" name="Espace réservé du texte 4">
            <a:extLst>
              <a:ext uri="{FF2B5EF4-FFF2-40B4-BE49-F238E27FC236}">
                <a16:creationId xmlns:a16="http://schemas.microsoft.com/office/drawing/2014/main" id="{818B38BB-C04A-C164-2C26-283AE9196F3B}"/>
              </a:ext>
            </a:extLst>
          </p:cNvPr>
          <p:cNvSpPr>
            <a:spLocks noGrp="1"/>
          </p:cNvSpPr>
          <p:nvPr>
            <p:ph type="body" sz="quarter" idx="13"/>
          </p:nvPr>
        </p:nvSpPr>
        <p:spPr/>
        <p:txBody>
          <a:bodyPr/>
          <a:lstStyle/>
          <a:p>
            <a:endParaRPr lang="fr-BE"/>
          </a:p>
        </p:txBody>
      </p:sp>
      <p:pic>
        <p:nvPicPr>
          <p:cNvPr id="6" name="Picture 4">
            <a:extLst>
              <a:ext uri="{FF2B5EF4-FFF2-40B4-BE49-F238E27FC236}">
                <a16:creationId xmlns:a16="http://schemas.microsoft.com/office/drawing/2014/main" id="{5E5A84EC-264C-4FB5-C24B-FDD87614BCD4}"/>
              </a:ext>
            </a:extLst>
          </p:cNvPr>
          <p:cNvPicPr>
            <a:picLocks noChangeAspect="1"/>
          </p:cNvPicPr>
          <p:nvPr/>
        </p:nvPicPr>
        <p:blipFill>
          <a:blip r:embed="rId2"/>
          <a:stretch>
            <a:fillRect/>
          </a:stretch>
        </p:blipFill>
        <p:spPr>
          <a:xfrm>
            <a:off x="7496036" y="134311"/>
            <a:ext cx="1319973" cy="1111000"/>
          </a:xfrm>
          <a:prstGeom prst="rect">
            <a:avLst/>
          </a:prstGeom>
        </p:spPr>
      </p:pic>
      <p:pic>
        <p:nvPicPr>
          <p:cNvPr id="7" name="Picture 4">
            <a:extLst>
              <a:ext uri="{FF2B5EF4-FFF2-40B4-BE49-F238E27FC236}">
                <a16:creationId xmlns:a16="http://schemas.microsoft.com/office/drawing/2014/main" id="{3F5B3017-0235-AFDB-2E37-4A5D9CC26DB1}"/>
              </a:ext>
            </a:extLst>
          </p:cNvPr>
          <p:cNvPicPr>
            <a:picLocks noChangeAspect="1"/>
          </p:cNvPicPr>
          <p:nvPr/>
        </p:nvPicPr>
        <p:blipFill>
          <a:blip r:embed="rId2"/>
          <a:stretch>
            <a:fillRect/>
          </a:stretch>
        </p:blipFill>
        <p:spPr>
          <a:xfrm>
            <a:off x="7668344" y="116632"/>
            <a:ext cx="1319973" cy="1111000"/>
          </a:xfrm>
          <a:prstGeom prst="rect">
            <a:avLst/>
          </a:prstGeom>
        </p:spPr>
      </p:pic>
    </p:spTree>
    <p:extLst>
      <p:ext uri="{BB962C8B-B14F-4D97-AF65-F5344CB8AC3E}">
        <p14:creationId xmlns:p14="http://schemas.microsoft.com/office/powerpoint/2010/main" val="20826644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an">
  <a:themeElements>
    <a:clrScheme name="Aangepast 9">
      <a:dk1>
        <a:sysClr val="windowText" lastClr="000000"/>
      </a:dk1>
      <a:lt1>
        <a:sysClr val="window" lastClr="FFFFFF"/>
      </a:lt1>
      <a:dk2>
        <a:srgbClr val="233438"/>
      </a:dk2>
      <a:lt2>
        <a:srgbClr val="B7A52A"/>
      </a:lt2>
      <a:accent1>
        <a:srgbClr val="268593"/>
      </a:accent1>
      <a:accent2>
        <a:srgbClr val="233438"/>
      </a:accent2>
      <a:accent3>
        <a:srgbClr val="797027"/>
      </a:accent3>
      <a:accent4>
        <a:srgbClr val="B7A52A"/>
      </a:accent4>
      <a:accent5>
        <a:srgbClr val="23393A"/>
      </a:accent5>
      <a:accent6>
        <a:srgbClr val="268593"/>
      </a:accent6>
      <a:hlink>
        <a:srgbClr val="B7A52A"/>
      </a:hlink>
      <a:folHlink>
        <a:srgbClr val="79702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a7046de-4f56-4137-af4f-b50d920a5ea4" xsi:nil="true"/>
    <lcf76f155ced4ddcb4097134ff3c332f xmlns="70cfaa68-96f9-45ab-b3a4-7bf47fd6c3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46EFA3968C1844A3C913B7B84DF586" ma:contentTypeVersion="14" ma:contentTypeDescription="Crée un document." ma:contentTypeScope="" ma:versionID="1ed54400691e83b4a69367fc427dab3d">
  <xsd:schema xmlns:xsd="http://www.w3.org/2001/XMLSchema" xmlns:xs="http://www.w3.org/2001/XMLSchema" xmlns:p="http://schemas.microsoft.com/office/2006/metadata/properties" xmlns:ns2="70cfaa68-96f9-45ab-b3a4-7bf47fd6c31a" xmlns:ns3="9a7046de-4f56-4137-af4f-b50d920a5ea4" targetNamespace="http://schemas.microsoft.com/office/2006/metadata/properties" ma:root="true" ma:fieldsID="c41def0516a168ec9f14f46097e16454" ns2:_="" ns3:_="">
    <xsd:import namespace="70cfaa68-96f9-45ab-b3a4-7bf47fd6c31a"/>
    <xsd:import namespace="9a7046de-4f56-4137-af4f-b50d920a5e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faa68-96f9-45ab-b3a4-7bf47fd6c3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a574ef16-3a30-4beb-bd52-58ad4342100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7046de-4f56-4137-af4f-b50d920a5ea4"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79a69da1-c02b-4c0c-83e7-e3170e0bfe7d}" ma:internalName="TaxCatchAll" ma:showField="CatchAllData" ma:web="9a7046de-4f56-4137-af4f-b50d920a5e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15BD81-B33C-4C71-8F20-A22DD4825EE8}">
  <ds:schemaRefs>
    <ds:schemaRef ds:uri="http://schemas.microsoft.com/sharepoint/v3/contenttype/forms"/>
  </ds:schemaRefs>
</ds:datastoreItem>
</file>

<file path=customXml/itemProps2.xml><?xml version="1.0" encoding="utf-8"?>
<ds:datastoreItem xmlns:ds="http://schemas.openxmlformats.org/officeDocument/2006/customXml" ds:itemID="{A2998929-EAB3-4738-B437-A18D9528B92B}">
  <ds:schemaRefs>
    <ds:schemaRef ds:uri="83434b8d-41c8-40c7-bdbd-aa2cc3da26b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1cbfbc8-a29f-47dc-ae93-0fb1f571afcd"/>
    <ds:schemaRef ds:uri="http://www.w3.org/XML/1998/namespace"/>
    <ds:schemaRef ds:uri="http://purl.org/dc/dcmitype/"/>
    <ds:schemaRef ds:uri="9a7046de-4f56-4137-af4f-b50d920a5ea4"/>
    <ds:schemaRef ds:uri="70cfaa68-96f9-45ab-b3a4-7bf47fd6c31a"/>
  </ds:schemaRefs>
</ds:datastoreItem>
</file>

<file path=customXml/itemProps3.xml><?xml version="1.0" encoding="utf-8"?>
<ds:datastoreItem xmlns:ds="http://schemas.openxmlformats.org/officeDocument/2006/customXml" ds:itemID="{182601B4-5008-41DC-87CC-AACC2EFE1B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faa68-96f9-45ab-b3a4-7bf47fd6c31a"/>
    <ds:schemaRef ds:uri="9a7046de-4f56-4137-af4f-b50d920a5e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3930</Words>
  <Application>Microsoft Macintosh PowerPoint</Application>
  <PresentationFormat>Affichage à l'écran (4:3)</PresentationFormat>
  <Paragraphs>512</Paragraphs>
  <Slides>63</Slides>
  <Notes>20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3</vt:i4>
      </vt:variant>
      <vt:variant>
        <vt:lpstr>Titres des diapositives</vt:lpstr>
      </vt:variant>
      <vt:variant>
        <vt:i4>63</vt:i4>
      </vt:variant>
    </vt:vector>
  </HeadingPairs>
  <TitlesOfParts>
    <vt:vector size="75" baseType="lpstr">
      <vt:lpstr>Arial</vt:lpstr>
      <vt:lpstr>Arial, Helvetica, sans-serif</vt:lpstr>
      <vt:lpstr>Book Antiqua</vt:lpstr>
      <vt:lpstr>Calibri</vt:lpstr>
      <vt:lpstr>Corbel</vt:lpstr>
      <vt:lpstr>Times New Roman</vt:lpstr>
      <vt:lpstr>Wingdings</vt:lpstr>
      <vt:lpstr>Wingdings 2</vt:lpstr>
      <vt:lpstr>Mediaan</vt:lpstr>
      <vt:lpstr>CS ChemDraw Drawing</vt:lpstr>
      <vt:lpstr>Worksheet</vt:lpstr>
      <vt:lpstr>Prism 8</vt:lpstr>
      <vt:lpstr>MATERIEL </vt:lpstr>
      <vt:lpstr>BANQUE DE CAS</vt:lpstr>
      <vt:lpstr>BANQUE DE CAS</vt:lpstr>
      <vt:lpstr>BANQUE DE CAS</vt:lpstr>
      <vt:lpstr>1. Que donner à Pierre, 56 ans  en cas de prostatite ?</vt:lpstr>
      <vt:lpstr>Quinolones sous la loupe</vt:lpstr>
      <vt:lpstr>Quinolones - Remboursement </vt:lpstr>
      <vt:lpstr>Demander le remboursement </vt:lpstr>
      <vt:lpstr>2. Frédéric, 34 ans                          </vt:lpstr>
      <vt:lpstr>Frédéric, 34 ans                             </vt:lpstr>
      <vt:lpstr>Frédéric, 34 ans                             </vt:lpstr>
      <vt:lpstr>Mal de gorge aigü</vt:lpstr>
      <vt:lpstr>3. Henri, 68 ans</vt:lpstr>
      <vt:lpstr>Henri, 68 ans</vt:lpstr>
      <vt:lpstr>Henri, 68 ans</vt:lpstr>
      <vt:lpstr>Spécificité du PK/PD dans le domaine des antibiotiques</vt:lpstr>
      <vt:lpstr>Sensibilité à un antibiotique:  distributions de CMIs selon l’EUCAST</vt:lpstr>
      <vt:lpstr>Sensibilité à un antibiotique:  distributions de CMIs selon l’EUCAST</vt:lpstr>
      <vt:lpstr>Les -lactames,  des antibiotiques temps-dépendants</vt:lpstr>
      <vt:lpstr>  - lactames* : comment optimiser la dose ? Un exemple …</vt:lpstr>
      <vt:lpstr> - lactames* : comment optimiser la dose ? Un exemple …</vt:lpstr>
      <vt:lpstr>  </vt:lpstr>
      <vt:lpstr>Un exemple réel: l’amoxicilline orale</vt:lpstr>
      <vt:lpstr>Un exemple réel: l’amoxicilline orale</vt:lpstr>
      <vt:lpstr>Un exemple réel: l’amoxicilline orale</vt:lpstr>
      <vt:lpstr>Résumé pour deux -lactames orales</vt:lpstr>
      <vt:lpstr>Et les souches résistantes ?</vt:lpstr>
      <vt:lpstr>Place des macrolides</vt:lpstr>
      <vt:lpstr>Résistance des pneumocoques </vt:lpstr>
      <vt:lpstr>Place des macrolides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Et les fluoroquinolones ?</vt:lpstr>
      <vt:lpstr>Les fluoroquinolones: quelle molécule choisir ?</vt:lpstr>
      <vt:lpstr>Effets secondaires rares mais sévères:  une comparaison </vt:lpstr>
      <vt:lpstr>Présentation PowerPoint</vt:lpstr>
      <vt:lpstr>Présentation PowerPoint</vt:lpstr>
      <vt:lpstr>4. Sinusite</vt:lpstr>
      <vt:lpstr>Sinusite</vt:lpstr>
      <vt:lpstr>Sinusite</vt:lpstr>
      <vt:lpstr>Sinusite</vt:lpstr>
      <vt:lpstr>Sinusite</vt:lpstr>
      <vt:lpstr>Allergie aux Pénicillines</vt:lpstr>
      <vt:lpstr>Allergie aux pénicillines</vt:lpstr>
      <vt:lpstr>Sinusite</vt:lpstr>
      <vt:lpstr>5. Robert, 72 ans </vt:lpstr>
      <vt:lpstr>Abcès dentaire</vt:lpstr>
      <vt:lpstr>Abcès dentaire</vt:lpstr>
      <vt:lpstr>Abcès dentaire </vt:lpstr>
      <vt:lpstr>6. Impetigo</vt:lpstr>
      <vt:lpstr>8. Acné</vt:lpstr>
      <vt:lpstr>Présentation PowerPoint</vt:lpstr>
      <vt:lpstr>8. Diarrhée du voyageur</vt:lpstr>
      <vt:lpstr>9. Remarques : Gonocoques</vt:lpstr>
      <vt:lpstr>10. Quiz : Qui motivez-vous pour un vaccin anti-grippe ?</vt:lpstr>
      <vt:lpstr>Qui motivez-vous pour un vaccin anti-grippe ?</vt:lpstr>
      <vt:lpstr>Quels autres groupes encore vacciner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2020-11-12T17:03:20Z</dcterms:created>
  <dcterms:modified xsi:type="dcterms:W3CDTF">2024-07-04T19:17:10Z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0x010100A046EFA3968C1844A3C913B7B84DF586</vt:lpwstr>
  </property>
  <property fmtid="{D5CDD505-2E9C-101B-9397-08002B2CF9AE}" pid="3" name="MediaServiceImageTags">
    <vt:lpwstr/>
  </property>
</Properties>
</file>