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94" r:id="rId4"/>
  </p:sldMasterIdLst>
  <p:notesMasterIdLst>
    <p:notesMasterId r:id="rId70"/>
  </p:notesMasterIdLst>
  <p:sldIdLst>
    <p:sldId id="801" r:id="rId5"/>
    <p:sldId id="960" r:id="rId6"/>
    <p:sldId id="959" r:id="rId7"/>
    <p:sldId id="957" r:id="rId8"/>
    <p:sldId id="958" r:id="rId9"/>
    <p:sldId id="914" r:id="rId10"/>
    <p:sldId id="916" r:id="rId11"/>
    <p:sldId id="917" r:id="rId12"/>
    <p:sldId id="918" r:id="rId13"/>
    <p:sldId id="919" r:id="rId14"/>
    <p:sldId id="920" r:id="rId15"/>
    <p:sldId id="921" r:id="rId16"/>
    <p:sldId id="961" r:id="rId17"/>
    <p:sldId id="922" r:id="rId18"/>
    <p:sldId id="963" r:id="rId19"/>
    <p:sldId id="962" r:id="rId20"/>
    <p:sldId id="925" r:id="rId21"/>
    <p:sldId id="926" r:id="rId22"/>
    <p:sldId id="851" r:id="rId23"/>
    <p:sldId id="839" r:id="rId24"/>
    <p:sldId id="964" r:id="rId25"/>
    <p:sldId id="935" r:id="rId26"/>
    <p:sldId id="936" r:id="rId27"/>
    <p:sldId id="937" r:id="rId28"/>
    <p:sldId id="938" r:id="rId29"/>
    <p:sldId id="939" r:id="rId30"/>
    <p:sldId id="940" r:id="rId31"/>
    <p:sldId id="941" r:id="rId32"/>
    <p:sldId id="965" r:id="rId33"/>
    <p:sldId id="966" r:id="rId34"/>
    <p:sldId id="943" r:id="rId35"/>
    <p:sldId id="944" r:id="rId36"/>
    <p:sldId id="945" r:id="rId37"/>
    <p:sldId id="946" r:id="rId38"/>
    <p:sldId id="947" r:id="rId39"/>
    <p:sldId id="967" r:id="rId40"/>
    <p:sldId id="948" r:id="rId41"/>
    <p:sldId id="968" r:id="rId42"/>
    <p:sldId id="969" r:id="rId43"/>
    <p:sldId id="970" r:id="rId44"/>
    <p:sldId id="971" r:id="rId45"/>
    <p:sldId id="972" r:id="rId46"/>
    <p:sldId id="973" r:id="rId47"/>
    <p:sldId id="974" r:id="rId48"/>
    <p:sldId id="975" r:id="rId49"/>
    <p:sldId id="976" r:id="rId50"/>
    <p:sldId id="977" r:id="rId51"/>
    <p:sldId id="978" r:id="rId52"/>
    <p:sldId id="927" r:id="rId53"/>
    <p:sldId id="928" r:id="rId54"/>
    <p:sldId id="929" r:id="rId55"/>
    <p:sldId id="930" r:id="rId56"/>
    <p:sldId id="931" r:id="rId57"/>
    <p:sldId id="932" r:id="rId58"/>
    <p:sldId id="933" r:id="rId59"/>
    <p:sldId id="934" r:id="rId60"/>
    <p:sldId id="953" r:id="rId61"/>
    <p:sldId id="979" r:id="rId62"/>
    <p:sldId id="980" r:id="rId63"/>
    <p:sldId id="981" r:id="rId64"/>
    <p:sldId id="982" r:id="rId65"/>
    <p:sldId id="955" r:id="rId66"/>
    <p:sldId id="956" r:id="rId67"/>
    <p:sldId id="983" r:id="rId68"/>
    <p:sldId id="834" r:id="rId69"/>
  </p:sldIdLst>
  <p:sldSz cx="9144000" cy="6858000" type="screen4x3"/>
  <p:notesSz cx="6858000" cy="9144000"/>
  <p:defaultTextStyle>
    <a:defPPr>
      <a:defRPr lang="en-US"/>
    </a:defPPr>
    <a:lvl1pPr marL="0" algn="l" defTabSz="914400" rtl="0" latinLnBrk="0">
      <a:defRPr sz="1800"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Auteu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B4A4"/>
    <a:srgbClr val="FF8F8F"/>
    <a:srgbClr val="268593"/>
    <a:srgbClr val="3E5996"/>
    <a:srgbClr val="FFDE91"/>
    <a:srgbClr val="2A3A76"/>
    <a:srgbClr val="0167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08FB837D-C827-4EFA-A057-4D05807E0F7C}" styleName="Style à thème 1 - Accentuation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12C8C85-51F0-491E-9774-3900AFEF0FD7}" styleName="Style léger 2 - Accentuation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73" autoAdjust="0"/>
    <p:restoredTop sz="93531" autoAdjust="0"/>
  </p:normalViewPr>
  <p:slideViewPr>
    <p:cSldViewPr>
      <p:cViewPr varScale="1">
        <p:scale>
          <a:sx n="87" d="100"/>
          <a:sy n="87" d="100"/>
        </p:scale>
        <p:origin x="288" y="184"/>
      </p:cViewPr>
      <p:guideLst>
        <p:guide orient="horz" pos="2160"/>
        <p:guide pos="2880"/>
      </p:guideLst>
    </p:cSldViewPr>
  </p:slideViewPr>
  <p:outlineViewPr>
    <p:cViewPr>
      <p:scale>
        <a:sx n="33" d="100"/>
        <a:sy n="33" d="100"/>
      </p:scale>
      <p:origin x="0" y="-64872"/>
    </p:cViewPr>
  </p:outlineViewPr>
  <p:notesTextViewPr>
    <p:cViewPr>
      <p:scale>
        <a:sx n="100" d="100"/>
        <a:sy n="100" d="100"/>
      </p:scale>
      <p:origin x="0" y="0"/>
    </p:cViewPr>
  </p:notesTextViewPr>
  <p:sorterViewPr>
    <p:cViewPr>
      <p:scale>
        <a:sx n="100" d="100"/>
        <a:sy n="100" d="100"/>
      </p:scale>
      <p:origin x="0" y="-3013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FCB4F6-AE7F-4E03-BC1C-197552C51D11}" type="doc">
      <dgm:prSet loTypeId="urn:microsoft.com/office/officeart/2005/8/layout/hierarchy5" loCatId="hierarchy" qsTypeId="urn:microsoft.com/office/officeart/2005/8/quickstyle/simple1" qsCatId="simple" csTypeId="urn:microsoft.com/office/officeart/2005/8/colors/accent1_1" csCatId="accent1" phldr="1"/>
      <dgm:spPr/>
      <dgm:t>
        <a:bodyPr/>
        <a:lstStyle/>
        <a:p>
          <a:endParaRPr lang="nl-BE"/>
        </a:p>
      </dgm:t>
    </dgm:pt>
    <dgm:pt modelId="{15093377-D951-431A-A5D9-6D2F07D6497F}">
      <dgm:prSet custT="1"/>
      <dgm:spPr>
        <a:xfrm>
          <a:off x="2260205" y="3155598"/>
          <a:ext cx="759282" cy="379641"/>
        </a:xfrm>
      </dgm:spPr>
      <dgm:t>
        <a:bodyPr/>
        <a:lstStyle/>
        <a:p>
          <a:r>
            <a:rPr lang="fr-BE" sz="2000" b="1" noProof="0" dirty="0"/>
            <a:t>CMP </a:t>
          </a:r>
        </a:p>
        <a:p>
          <a:r>
            <a:rPr lang="fr-BE" sz="2000" b="1" noProof="0" dirty="0"/>
            <a:t>Moins d’antibiotiques en toute sécurité</a:t>
          </a:r>
        </a:p>
      </dgm:t>
    </dgm:pt>
    <dgm:pt modelId="{43B08A24-3772-41BB-97DB-BB417CF30DA5}" type="parTrans" cxnId="{2E657ED8-7166-4352-910C-605031D666DA}">
      <dgm:prSet/>
      <dgm:spPr>
        <a:xfrm>
          <a:off x="1956492" y="3340530"/>
          <a:ext cx="303712" cy="9777"/>
        </a:xfrm>
      </dgm:spPr>
      <dgm:t>
        <a:bodyPr/>
        <a:lstStyle/>
        <a:p>
          <a:endParaRPr lang="nl-BE" sz="4400"/>
        </a:p>
      </dgm:t>
    </dgm:pt>
    <dgm:pt modelId="{DF1C34A8-8D0F-438F-9AC9-A397F7FB9F16}" type="sibTrans" cxnId="{2E657ED8-7166-4352-910C-605031D666DA}">
      <dgm:prSet/>
      <dgm:spPr/>
      <dgm:t>
        <a:bodyPr/>
        <a:lstStyle/>
        <a:p>
          <a:endParaRPr lang="nl-BE" sz="4400"/>
        </a:p>
      </dgm:t>
    </dgm:pt>
    <dgm:pt modelId="{4BFFAD62-3755-43FA-957E-250A5EF60B40}">
      <dgm:prSet custT="1"/>
      <dgm:spPr>
        <a:xfrm>
          <a:off x="3323201" y="3826505"/>
          <a:ext cx="1184791" cy="379641"/>
        </a:xfrm>
      </dgm:spPr>
      <dgm:t>
        <a:bodyPr/>
        <a:lstStyle/>
        <a:p>
          <a:pPr algn="ctr"/>
          <a:endParaRPr lang="nl-BE" sz="1800" dirty="0"/>
        </a:p>
        <a:p>
          <a:pPr algn="l"/>
          <a:r>
            <a:rPr lang="nl-BE" sz="1800" b="1" dirty="0"/>
            <a:t>20H20 – 21H25 </a:t>
          </a:r>
          <a:r>
            <a:rPr lang="nl-BE" sz="1800" dirty="0"/>
            <a:t>Discussion de cas</a:t>
          </a:r>
          <a:endParaRPr lang="fr-BE" sz="1800" dirty="0"/>
        </a:p>
        <a:p>
          <a:pPr algn="ctr"/>
          <a:endParaRPr lang="nl-BE" sz="1800" dirty="0"/>
        </a:p>
      </dgm:t>
    </dgm:pt>
    <dgm:pt modelId="{7A262F59-D16B-452A-ADB2-11C88242AA8C}" type="parTrans" cxnId="{D648D062-3B5F-473B-91E9-F9BFFD7520A6}">
      <dgm:prSet custT="1"/>
      <dgm:spPr>
        <a:xfrm rot="3938652">
          <a:off x="2803120" y="3675983"/>
          <a:ext cx="736449" cy="9777"/>
        </a:xfrm>
      </dgm:spPr>
      <dgm:t>
        <a:bodyPr/>
        <a:lstStyle/>
        <a:p>
          <a:endParaRPr lang="nl-BE" sz="1100"/>
        </a:p>
      </dgm:t>
    </dgm:pt>
    <dgm:pt modelId="{4D0682A2-22AA-4AE4-A437-C366F08B1672}" type="sibTrans" cxnId="{D648D062-3B5F-473B-91E9-F9BFFD7520A6}">
      <dgm:prSet/>
      <dgm:spPr/>
      <dgm:t>
        <a:bodyPr/>
        <a:lstStyle/>
        <a:p>
          <a:endParaRPr lang="nl-BE" sz="4400"/>
        </a:p>
      </dgm:t>
    </dgm:pt>
    <dgm:pt modelId="{B91F85B9-1F25-45D1-AE08-29D0BD29D161}">
      <dgm:prSet custT="1"/>
      <dgm:spPr>
        <a:xfrm>
          <a:off x="3323201" y="2048104"/>
          <a:ext cx="1184791" cy="664633"/>
        </a:xfrm>
      </dgm:spPr>
      <dgm:t>
        <a:bodyPr/>
        <a:lstStyle/>
        <a:p>
          <a:pPr algn="l"/>
          <a:r>
            <a:rPr lang="nl-BE" sz="1800" b="1" dirty="0"/>
            <a:t>20H00 – 20H20  </a:t>
          </a:r>
          <a:r>
            <a:rPr lang="nl-BE" sz="1800" b="0" dirty="0"/>
            <a:t>Tour de parole - </a:t>
          </a:r>
          <a:r>
            <a:rPr lang="nl-BE" sz="1800" dirty="0"/>
            <a:t>Introduction </a:t>
          </a:r>
        </a:p>
      </dgm:t>
    </dgm:pt>
    <dgm:pt modelId="{5594DFA7-C44D-404B-B5F7-E31B2F351364}" type="parTrans" cxnId="{F9988E6C-62A7-4D61-A055-60AACFAA8DDA}">
      <dgm:prSet custT="1"/>
      <dgm:spPr>
        <a:xfrm rot="17248219">
          <a:off x="2665513" y="2858031"/>
          <a:ext cx="1011662" cy="9777"/>
        </a:xfrm>
      </dgm:spPr>
      <dgm:t>
        <a:bodyPr/>
        <a:lstStyle/>
        <a:p>
          <a:endParaRPr lang="nl-BE" sz="1100"/>
        </a:p>
      </dgm:t>
    </dgm:pt>
    <dgm:pt modelId="{2C1CEDAC-38CC-4A6D-A0F1-A64C1C1625DE}" type="sibTrans" cxnId="{F9988E6C-62A7-4D61-A055-60AACFAA8DDA}">
      <dgm:prSet/>
      <dgm:spPr/>
      <dgm:t>
        <a:bodyPr/>
        <a:lstStyle/>
        <a:p>
          <a:endParaRPr lang="nl-BE" sz="4400"/>
        </a:p>
      </dgm:t>
    </dgm:pt>
    <dgm:pt modelId="{F17F11A8-DB22-4991-9DD3-E563D8682D83}">
      <dgm:prSet custT="1"/>
      <dgm:spPr/>
      <dgm:t>
        <a:bodyPr/>
        <a:lstStyle/>
        <a:p>
          <a:pPr algn="l"/>
          <a:r>
            <a:rPr lang="fr-BE" sz="1800" b="1" noProof="0" dirty="0"/>
            <a:t>21H25- 21H45 </a:t>
          </a:r>
          <a:r>
            <a:rPr lang="fr-BE" sz="1800" noProof="0" dirty="0"/>
            <a:t>Indicateurs de qualité</a:t>
          </a:r>
        </a:p>
      </dgm:t>
    </dgm:pt>
    <dgm:pt modelId="{80EE35B3-16F1-459A-BC58-9181AD114158}" type="parTrans" cxnId="{B12786CB-246B-446F-9BE7-00E128BBE3FE}">
      <dgm:prSet custT="1"/>
      <dgm:spPr/>
      <dgm:t>
        <a:bodyPr/>
        <a:lstStyle/>
        <a:p>
          <a:endParaRPr lang="nl-BE" sz="1100"/>
        </a:p>
      </dgm:t>
    </dgm:pt>
    <dgm:pt modelId="{F2428131-F2E1-4A07-AD28-5BE5D6803186}" type="sibTrans" cxnId="{B12786CB-246B-446F-9BE7-00E128BBE3FE}">
      <dgm:prSet/>
      <dgm:spPr/>
      <dgm:t>
        <a:bodyPr/>
        <a:lstStyle/>
        <a:p>
          <a:endParaRPr lang="nl-BE" sz="4400"/>
        </a:p>
      </dgm:t>
    </dgm:pt>
    <dgm:pt modelId="{FC533504-EF31-4A47-95F5-09B59F0CD2A7}">
      <dgm:prSet custT="1"/>
      <dgm:spPr/>
      <dgm:t>
        <a:bodyPr/>
        <a:lstStyle/>
        <a:p>
          <a:pPr algn="l"/>
          <a:r>
            <a:rPr lang="fr-BE" sz="1800" b="1" noProof="0" dirty="0"/>
            <a:t>21H45 – 22H00 </a:t>
          </a:r>
          <a:r>
            <a:rPr lang="fr-BE" sz="1800" b="0" noProof="0" dirty="0"/>
            <a:t>Evaluation et Date prochaine réunion</a:t>
          </a:r>
        </a:p>
      </dgm:t>
    </dgm:pt>
    <dgm:pt modelId="{F921CA92-0A7D-F14F-A30A-61C003065E4B}" type="parTrans" cxnId="{C929BCAC-968D-8F40-8E4A-5B805D1F9D34}">
      <dgm:prSet/>
      <dgm:spPr/>
      <dgm:t>
        <a:bodyPr/>
        <a:lstStyle/>
        <a:p>
          <a:endParaRPr lang="fr-FR"/>
        </a:p>
      </dgm:t>
    </dgm:pt>
    <dgm:pt modelId="{55DC7F89-0541-7348-8E9E-1FEF5A408F66}" type="sibTrans" cxnId="{C929BCAC-968D-8F40-8E4A-5B805D1F9D34}">
      <dgm:prSet/>
      <dgm:spPr/>
      <dgm:t>
        <a:bodyPr/>
        <a:lstStyle/>
        <a:p>
          <a:endParaRPr lang="fr-FR"/>
        </a:p>
      </dgm:t>
    </dgm:pt>
    <dgm:pt modelId="{A2B12F9A-D28A-4005-B424-4AD858A0D236}" type="pres">
      <dgm:prSet presAssocID="{12FCB4F6-AE7F-4E03-BC1C-197552C51D11}" presName="mainComposite" presStyleCnt="0">
        <dgm:presLayoutVars>
          <dgm:chPref val="1"/>
          <dgm:dir/>
          <dgm:animOne val="branch"/>
          <dgm:animLvl val="lvl"/>
          <dgm:resizeHandles val="exact"/>
        </dgm:presLayoutVars>
      </dgm:prSet>
      <dgm:spPr/>
    </dgm:pt>
    <dgm:pt modelId="{74BD6C88-B34B-49AB-BBC1-F7094ED0354F}" type="pres">
      <dgm:prSet presAssocID="{12FCB4F6-AE7F-4E03-BC1C-197552C51D11}" presName="hierFlow" presStyleCnt="0"/>
      <dgm:spPr/>
    </dgm:pt>
    <dgm:pt modelId="{573BE8EA-A4D4-4083-BCBA-3CBDABFC37D0}" type="pres">
      <dgm:prSet presAssocID="{12FCB4F6-AE7F-4E03-BC1C-197552C51D11}" presName="hierChild1" presStyleCnt="0">
        <dgm:presLayoutVars>
          <dgm:chPref val="1"/>
          <dgm:animOne val="branch"/>
          <dgm:animLvl val="lvl"/>
        </dgm:presLayoutVars>
      </dgm:prSet>
      <dgm:spPr/>
    </dgm:pt>
    <dgm:pt modelId="{9E031F4E-B759-454E-A6E7-274EBBDF6098}" type="pres">
      <dgm:prSet presAssocID="{15093377-D951-431A-A5D9-6D2F07D6497F}" presName="Name17" presStyleCnt="0"/>
      <dgm:spPr/>
    </dgm:pt>
    <dgm:pt modelId="{5F990BDF-3DCD-43F5-83F6-BA82DE60BF7A}" type="pres">
      <dgm:prSet presAssocID="{15093377-D951-431A-A5D9-6D2F07D6497F}" presName="level1Shape" presStyleLbl="node0" presStyleIdx="0" presStyleCnt="1" custScaleX="179445" custScaleY="193760">
        <dgm:presLayoutVars>
          <dgm:chPref val="3"/>
        </dgm:presLayoutVars>
      </dgm:prSet>
      <dgm:spPr/>
    </dgm:pt>
    <dgm:pt modelId="{444F108D-9CB0-458C-9B12-CF34B508A2BD}" type="pres">
      <dgm:prSet presAssocID="{15093377-D951-431A-A5D9-6D2F07D6497F}" presName="hierChild2" presStyleCnt="0"/>
      <dgm:spPr/>
    </dgm:pt>
    <dgm:pt modelId="{440108AB-6CB6-46FB-AF1B-DED0B22E720A}" type="pres">
      <dgm:prSet presAssocID="{5594DFA7-C44D-404B-B5F7-E31B2F351364}" presName="Name25" presStyleLbl="parChTrans1D2" presStyleIdx="0" presStyleCnt="4"/>
      <dgm:spPr/>
    </dgm:pt>
    <dgm:pt modelId="{65F73BC8-357F-4022-8F8C-84212DEC2CB3}" type="pres">
      <dgm:prSet presAssocID="{5594DFA7-C44D-404B-B5F7-E31B2F351364}" presName="connTx" presStyleLbl="parChTrans1D2" presStyleIdx="0" presStyleCnt="4"/>
      <dgm:spPr/>
    </dgm:pt>
    <dgm:pt modelId="{11F36E69-3B0B-40C7-A680-6772BC7A717E}" type="pres">
      <dgm:prSet presAssocID="{B91F85B9-1F25-45D1-AE08-29D0BD29D161}" presName="Name30" presStyleCnt="0"/>
      <dgm:spPr/>
    </dgm:pt>
    <dgm:pt modelId="{2FD555E0-B38A-4393-9A74-6A49D10ABB1E}" type="pres">
      <dgm:prSet presAssocID="{B91F85B9-1F25-45D1-AE08-29D0BD29D161}" presName="level2Shape" presStyleLbl="node2" presStyleIdx="0" presStyleCnt="4" custScaleX="291603"/>
      <dgm:spPr/>
    </dgm:pt>
    <dgm:pt modelId="{F7D8AACA-B149-478D-9790-EB07C0B29848}" type="pres">
      <dgm:prSet presAssocID="{B91F85B9-1F25-45D1-AE08-29D0BD29D161}" presName="hierChild3" presStyleCnt="0"/>
      <dgm:spPr/>
    </dgm:pt>
    <dgm:pt modelId="{1B1B7097-DEC6-4A63-AD22-69F5CA379646}" type="pres">
      <dgm:prSet presAssocID="{7A262F59-D16B-452A-ADB2-11C88242AA8C}" presName="Name25" presStyleLbl="parChTrans1D2" presStyleIdx="1" presStyleCnt="4"/>
      <dgm:spPr/>
    </dgm:pt>
    <dgm:pt modelId="{65193F7F-8588-4FBF-AFD2-25F83FBCE5CD}" type="pres">
      <dgm:prSet presAssocID="{7A262F59-D16B-452A-ADB2-11C88242AA8C}" presName="connTx" presStyleLbl="parChTrans1D2" presStyleIdx="1" presStyleCnt="4"/>
      <dgm:spPr/>
    </dgm:pt>
    <dgm:pt modelId="{1D113E30-38EA-4F51-BE83-F7104294149A}" type="pres">
      <dgm:prSet presAssocID="{4BFFAD62-3755-43FA-957E-250A5EF60B40}" presName="Name30" presStyleCnt="0"/>
      <dgm:spPr/>
    </dgm:pt>
    <dgm:pt modelId="{34195DD7-7F4C-44F2-BF9B-263C8E5790E9}" type="pres">
      <dgm:prSet presAssocID="{4BFFAD62-3755-43FA-957E-250A5EF60B40}" presName="level2Shape" presStyleLbl="node2" presStyleIdx="1" presStyleCnt="4" custScaleX="285837" custScaleY="139495"/>
      <dgm:spPr/>
    </dgm:pt>
    <dgm:pt modelId="{DA22DAD1-6818-49DF-9B0A-851DEBEBB4CE}" type="pres">
      <dgm:prSet presAssocID="{4BFFAD62-3755-43FA-957E-250A5EF60B40}" presName="hierChild3" presStyleCnt="0"/>
      <dgm:spPr/>
    </dgm:pt>
    <dgm:pt modelId="{59304F9C-4221-45D8-B415-8BC49AAF72A8}" type="pres">
      <dgm:prSet presAssocID="{80EE35B3-16F1-459A-BC58-9181AD114158}" presName="Name25" presStyleLbl="parChTrans1D2" presStyleIdx="2" presStyleCnt="4"/>
      <dgm:spPr/>
    </dgm:pt>
    <dgm:pt modelId="{D60F762B-1629-4D5E-87E1-D1A0F430128A}" type="pres">
      <dgm:prSet presAssocID="{80EE35B3-16F1-459A-BC58-9181AD114158}" presName="connTx" presStyleLbl="parChTrans1D2" presStyleIdx="2" presStyleCnt="4"/>
      <dgm:spPr/>
    </dgm:pt>
    <dgm:pt modelId="{523CE009-1199-43A7-B7B6-4FAC2793211A}" type="pres">
      <dgm:prSet presAssocID="{F17F11A8-DB22-4991-9DD3-E563D8682D83}" presName="Name30" presStyleCnt="0"/>
      <dgm:spPr/>
    </dgm:pt>
    <dgm:pt modelId="{D588EA80-B9E2-410C-9D27-E318D6B22F18}" type="pres">
      <dgm:prSet presAssocID="{F17F11A8-DB22-4991-9DD3-E563D8682D83}" presName="level2Shape" presStyleLbl="node2" presStyleIdx="2" presStyleCnt="4" custScaleX="286983" custLinFactNeighborX="1710" custLinFactNeighborY="2643"/>
      <dgm:spPr/>
    </dgm:pt>
    <dgm:pt modelId="{74E0EAD9-01B0-45F0-96E6-54CD0353266F}" type="pres">
      <dgm:prSet presAssocID="{F17F11A8-DB22-4991-9DD3-E563D8682D83}" presName="hierChild3" presStyleCnt="0"/>
      <dgm:spPr/>
    </dgm:pt>
    <dgm:pt modelId="{22A78FFC-4BD3-1A4E-B6B5-849F57939B72}" type="pres">
      <dgm:prSet presAssocID="{F921CA92-0A7D-F14F-A30A-61C003065E4B}" presName="Name25" presStyleLbl="parChTrans1D2" presStyleIdx="3" presStyleCnt="4"/>
      <dgm:spPr/>
    </dgm:pt>
    <dgm:pt modelId="{9CBCF384-107A-484B-B4B3-1EBAAA8DFED7}" type="pres">
      <dgm:prSet presAssocID="{F921CA92-0A7D-F14F-A30A-61C003065E4B}" presName="connTx" presStyleLbl="parChTrans1D2" presStyleIdx="3" presStyleCnt="4"/>
      <dgm:spPr/>
    </dgm:pt>
    <dgm:pt modelId="{717D5DE1-B455-7247-BA01-E9481CA7AC7B}" type="pres">
      <dgm:prSet presAssocID="{FC533504-EF31-4A47-95F5-09B59F0CD2A7}" presName="Name30" presStyleCnt="0"/>
      <dgm:spPr/>
    </dgm:pt>
    <dgm:pt modelId="{E950B8A0-1625-5541-A031-E7A853C333BB}" type="pres">
      <dgm:prSet presAssocID="{FC533504-EF31-4A47-95F5-09B59F0CD2A7}" presName="level2Shape" presStyleLbl="node2" presStyleIdx="3" presStyleCnt="4" custScaleX="305236" custScaleY="72678"/>
      <dgm:spPr/>
    </dgm:pt>
    <dgm:pt modelId="{73D4DB94-7049-E14B-8F19-D4D3D6453540}" type="pres">
      <dgm:prSet presAssocID="{FC533504-EF31-4A47-95F5-09B59F0CD2A7}" presName="hierChild3" presStyleCnt="0"/>
      <dgm:spPr/>
    </dgm:pt>
    <dgm:pt modelId="{97F31526-C617-44FE-8358-DCFAB1893069}" type="pres">
      <dgm:prSet presAssocID="{12FCB4F6-AE7F-4E03-BC1C-197552C51D11}" presName="bgShapesFlow" presStyleCnt="0"/>
      <dgm:spPr/>
    </dgm:pt>
  </dgm:ptLst>
  <dgm:cxnLst>
    <dgm:cxn modelId="{44888C18-DEB6-4DDD-AD9D-B472EC82CFFF}" type="presOf" srcId="{7A262F59-D16B-452A-ADB2-11C88242AA8C}" destId="{1B1B7097-DEC6-4A63-AD22-69F5CA379646}" srcOrd="0" destOrd="0" presId="urn:microsoft.com/office/officeart/2005/8/layout/hierarchy5"/>
    <dgm:cxn modelId="{10D1882A-BF26-4B68-BA46-6B28F1459DED}" type="presOf" srcId="{F17F11A8-DB22-4991-9DD3-E563D8682D83}" destId="{D588EA80-B9E2-410C-9D27-E318D6B22F18}" srcOrd="0" destOrd="0" presId="urn:microsoft.com/office/officeart/2005/8/layout/hierarchy5"/>
    <dgm:cxn modelId="{A4009E2B-CEFD-4C48-AAE8-C9397560D0A7}" type="presOf" srcId="{B91F85B9-1F25-45D1-AE08-29D0BD29D161}" destId="{2FD555E0-B38A-4393-9A74-6A49D10ABB1E}" srcOrd="0" destOrd="0" presId="urn:microsoft.com/office/officeart/2005/8/layout/hierarchy5"/>
    <dgm:cxn modelId="{F61DB14B-A8CD-4A11-BCAD-1235D175464C}" type="presOf" srcId="{15093377-D951-431A-A5D9-6D2F07D6497F}" destId="{5F990BDF-3DCD-43F5-83F6-BA82DE60BF7A}" srcOrd="0" destOrd="0" presId="urn:microsoft.com/office/officeart/2005/8/layout/hierarchy5"/>
    <dgm:cxn modelId="{73754C4D-2BC3-C241-BC2A-17DE781E26EE}" type="presOf" srcId="{F921CA92-0A7D-F14F-A30A-61C003065E4B}" destId="{9CBCF384-107A-484B-B4B3-1EBAAA8DFED7}" srcOrd="1" destOrd="0" presId="urn:microsoft.com/office/officeart/2005/8/layout/hierarchy5"/>
    <dgm:cxn modelId="{E34DEC55-5997-4B8E-BD8F-63659D54CC9A}" type="presOf" srcId="{80EE35B3-16F1-459A-BC58-9181AD114158}" destId="{59304F9C-4221-45D8-B415-8BC49AAF72A8}" srcOrd="0" destOrd="0" presId="urn:microsoft.com/office/officeart/2005/8/layout/hierarchy5"/>
    <dgm:cxn modelId="{59CF6257-955C-4717-BA30-0DEA9A82E38F}" type="presOf" srcId="{5594DFA7-C44D-404B-B5F7-E31B2F351364}" destId="{65F73BC8-357F-4022-8F8C-84212DEC2CB3}" srcOrd="1" destOrd="0" presId="urn:microsoft.com/office/officeart/2005/8/layout/hierarchy5"/>
    <dgm:cxn modelId="{B7E04259-80A2-44ED-939D-295189A6B4EB}" type="presOf" srcId="{80EE35B3-16F1-459A-BC58-9181AD114158}" destId="{D60F762B-1629-4D5E-87E1-D1A0F430128A}" srcOrd="1" destOrd="0" presId="urn:microsoft.com/office/officeart/2005/8/layout/hierarchy5"/>
    <dgm:cxn modelId="{D648D062-3B5F-473B-91E9-F9BFFD7520A6}" srcId="{15093377-D951-431A-A5D9-6D2F07D6497F}" destId="{4BFFAD62-3755-43FA-957E-250A5EF60B40}" srcOrd="1" destOrd="0" parTransId="{7A262F59-D16B-452A-ADB2-11C88242AA8C}" sibTransId="{4D0682A2-22AA-4AE4-A437-C366F08B1672}"/>
    <dgm:cxn modelId="{F9988E6C-62A7-4D61-A055-60AACFAA8DDA}" srcId="{15093377-D951-431A-A5D9-6D2F07D6497F}" destId="{B91F85B9-1F25-45D1-AE08-29D0BD29D161}" srcOrd="0" destOrd="0" parTransId="{5594DFA7-C44D-404B-B5F7-E31B2F351364}" sibTransId="{2C1CEDAC-38CC-4A6D-A0F1-A64C1C1625DE}"/>
    <dgm:cxn modelId="{02EBD17C-1F66-4F4F-98FB-4EAB8D63AC7D}" type="presOf" srcId="{5594DFA7-C44D-404B-B5F7-E31B2F351364}" destId="{440108AB-6CB6-46FB-AF1B-DED0B22E720A}" srcOrd="0" destOrd="0" presId="urn:microsoft.com/office/officeart/2005/8/layout/hierarchy5"/>
    <dgm:cxn modelId="{7C2DBA87-ADBF-4E68-9B09-DD4161C2BCAB}" type="presOf" srcId="{7A262F59-D16B-452A-ADB2-11C88242AA8C}" destId="{65193F7F-8588-4FBF-AFD2-25F83FBCE5CD}" srcOrd="1" destOrd="0" presId="urn:microsoft.com/office/officeart/2005/8/layout/hierarchy5"/>
    <dgm:cxn modelId="{9AF6098F-B039-4024-85ED-0DA86467815E}" type="presOf" srcId="{12FCB4F6-AE7F-4E03-BC1C-197552C51D11}" destId="{A2B12F9A-D28A-4005-B424-4AD858A0D236}" srcOrd="0" destOrd="0" presId="urn:microsoft.com/office/officeart/2005/8/layout/hierarchy5"/>
    <dgm:cxn modelId="{C929BCAC-968D-8F40-8E4A-5B805D1F9D34}" srcId="{15093377-D951-431A-A5D9-6D2F07D6497F}" destId="{FC533504-EF31-4A47-95F5-09B59F0CD2A7}" srcOrd="3" destOrd="0" parTransId="{F921CA92-0A7D-F14F-A30A-61C003065E4B}" sibTransId="{55DC7F89-0541-7348-8E9E-1FEF5A408F66}"/>
    <dgm:cxn modelId="{CC09B2B7-5E1E-BA43-9973-F1800F768BAE}" type="presOf" srcId="{F921CA92-0A7D-F14F-A30A-61C003065E4B}" destId="{22A78FFC-4BD3-1A4E-B6B5-849F57939B72}" srcOrd="0" destOrd="0" presId="urn:microsoft.com/office/officeart/2005/8/layout/hierarchy5"/>
    <dgm:cxn modelId="{B12786CB-246B-446F-9BE7-00E128BBE3FE}" srcId="{15093377-D951-431A-A5D9-6D2F07D6497F}" destId="{F17F11A8-DB22-4991-9DD3-E563D8682D83}" srcOrd="2" destOrd="0" parTransId="{80EE35B3-16F1-459A-BC58-9181AD114158}" sibTransId="{F2428131-F2E1-4A07-AD28-5BE5D6803186}"/>
    <dgm:cxn modelId="{2E657ED8-7166-4352-910C-605031D666DA}" srcId="{12FCB4F6-AE7F-4E03-BC1C-197552C51D11}" destId="{15093377-D951-431A-A5D9-6D2F07D6497F}" srcOrd="0" destOrd="0" parTransId="{43B08A24-3772-41BB-97DB-BB417CF30DA5}" sibTransId="{DF1C34A8-8D0F-438F-9AC9-A397F7FB9F16}"/>
    <dgm:cxn modelId="{086D72DB-778E-4CB3-A9AF-9FAC6F535182}" type="presOf" srcId="{4BFFAD62-3755-43FA-957E-250A5EF60B40}" destId="{34195DD7-7F4C-44F2-BF9B-263C8E5790E9}" srcOrd="0" destOrd="0" presId="urn:microsoft.com/office/officeart/2005/8/layout/hierarchy5"/>
    <dgm:cxn modelId="{405C06FA-A72C-104B-AC0C-7AD71F388453}" type="presOf" srcId="{FC533504-EF31-4A47-95F5-09B59F0CD2A7}" destId="{E950B8A0-1625-5541-A031-E7A853C333BB}" srcOrd="0" destOrd="0" presId="urn:microsoft.com/office/officeart/2005/8/layout/hierarchy5"/>
    <dgm:cxn modelId="{EE48BA02-107E-4C88-A216-300C4CAAE21F}" type="presParOf" srcId="{A2B12F9A-D28A-4005-B424-4AD858A0D236}" destId="{74BD6C88-B34B-49AB-BBC1-F7094ED0354F}" srcOrd="0" destOrd="0" presId="urn:microsoft.com/office/officeart/2005/8/layout/hierarchy5"/>
    <dgm:cxn modelId="{35DDD1D9-C87B-43AE-9CC3-643F57608227}" type="presParOf" srcId="{74BD6C88-B34B-49AB-BBC1-F7094ED0354F}" destId="{573BE8EA-A4D4-4083-BCBA-3CBDABFC37D0}" srcOrd="0" destOrd="0" presId="urn:microsoft.com/office/officeart/2005/8/layout/hierarchy5"/>
    <dgm:cxn modelId="{BBB5D861-0DB6-47D3-97C6-9C697CE0E17E}" type="presParOf" srcId="{573BE8EA-A4D4-4083-BCBA-3CBDABFC37D0}" destId="{9E031F4E-B759-454E-A6E7-274EBBDF6098}" srcOrd="0" destOrd="0" presId="urn:microsoft.com/office/officeart/2005/8/layout/hierarchy5"/>
    <dgm:cxn modelId="{591001D7-16CC-4C22-89D3-4B412EC793E5}" type="presParOf" srcId="{9E031F4E-B759-454E-A6E7-274EBBDF6098}" destId="{5F990BDF-3DCD-43F5-83F6-BA82DE60BF7A}" srcOrd="0" destOrd="0" presId="urn:microsoft.com/office/officeart/2005/8/layout/hierarchy5"/>
    <dgm:cxn modelId="{3613C843-F7DE-4F4B-9532-AAF966881170}" type="presParOf" srcId="{9E031F4E-B759-454E-A6E7-274EBBDF6098}" destId="{444F108D-9CB0-458C-9B12-CF34B508A2BD}" srcOrd="1" destOrd="0" presId="urn:microsoft.com/office/officeart/2005/8/layout/hierarchy5"/>
    <dgm:cxn modelId="{7B23481E-5B22-4BF4-A425-87146F2B12BF}" type="presParOf" srcId="{444F108D-9CB0-458C-9B12-CF34B508A2BD}" destId="{440108AB-6CB6-46FB-AF1B-DED0B22E720A}" srcOrd="0" destOrd="0" presId="urn:microsoft.com/office/officeart/2005/8/layout/hierarchy5"/>
    <dgm:cxn modelId="{6A1589FF-963D-4D08-B601-9F06B08E82D0}" type="presParOf" srcId="{440108AB-6CB6-46FB-AF1B-DED0B22E720A}" destId="{65F73BC8-357F-4022-8F8C-84212DEC2CB3}" srcOrd="0" destOrd="0" presId="urn:microsoft.com/office/officeart/2005/8/layout/hierarchy5"/>
    <dgm:cxn modelId="{BEA19EDF-DB78-431F-9893-0810EA7F5B34}" type="presParOf" srcId="{444F108D-9CB0-458C-9B12-CF34B508A2BD}" destId="{11F36E69-3B0B-40C7-A680-6772BC7A717E}" srcOrd="1" destOrd="0" presId="urn:microsoft.com/office/officeart/2005/8/layout/hierarchy5"/>
    <dgm:cxn modelId="{530252A5-7BC4-43B7-BDC8-568137A3EA75}" type="presParOf" srcId="{11F36E69-3B0B-40C7-A680-6772BC7A717E}" destId="{2FD555E0-B38A-4393-9A74-6A49D10ABB1E}" srcOrd="0" destOrd="0" presId="urn:microsoft.com/office/officeart/2005/8/layout/hierarchy5"/>
    <dgm:cxn modelId="{97454460-35F2-43A8-B6E9-AEF82BBDD234}" type="presParOf" srcId="{11F36E69-3B0B-40C7-A680-6772BC7A717E}" destId="{F7D8AACA-B149-478D-9790-EB07C0B29848}" srcOrd="1" destOrd="0" presId="urn:microsoft.com/office/officeart/2005/8/layout/hierarchy5"/>
    <dgm:cxn modelId="{CEAC2A1D-FA8D-43BB-A8EB-A337A56AE71F}" type="presParOf" srcId="{444F108D-9CB0-458C-9B12-CF34B508A2BD}" destId="{1B1B7097-DEC6-4A63-AD22-69F5CA379646}" srcOrd="2" destOrd="0" presId="urn:microsoft.com/office/officeart/2005/8/layout/hierarchy5"/>
    <dgm:cxn modelId="{D37683B8-A85C-4222-A266-8F044F4305A5}" type="presParOf" srcId="{1B1B7097-DEC6-4A63-AD22-69F5CA379646}" destId="{65193F7F-8588-4FBF-AFD2-25F83FBCE5CD}" srcOrd="0" destOrd="0" presId="urn:microsoft.com/office/officeart/2005/8/layout/hierarchy5"/>
    <dgm:cxn modelId="{90661353-632C-4710-AAA9-6C255B93A746}" type="presParOf" srcId="{444F108D-9CB0-458C-9B12-CF34B508A2BD}" destId="{1D113E30-38EA-4F51-BE83-F7104294149A}" srcOrd="3" destOrd="0" presId="urn:microsoft.com/office/officeart/2005/8/layout/hierarchy5"/>
    <dgm:cxn modelId="{7C202074-FDD2-4F33-835D-EF3BD13ACFC7}" type="presParOf" srcId="{1D113E30-38EA-4F51-BE83-F7104294149A}" destId="{34195DD7-7F4C-44F2-BF9B-263C8E5790E9}" srcOrd="0" destOrd="0" presId="urn:microsoft.com/office/officeart/2005/8/layout/hierarchy5"/>
    <dgm:cxn modelId="{64D58874-2CBF-43F6-A208-7CC088FA8C49}" type="presParOf" srcId="{1D113E30-38EA-4F51-BE83-F7104294149A}" destId="{DA22DAD1-6818-49DF-9B0A-851DEBEBB4CE}" srcOrd="1" destOrd="0" presId="urn:microsoft.com/office/officeart/2005/8/layout/hierarchy5"/>
    <dgm:cxn modelId="{3E2A9A38-047A-41E0-9AE6-EFC9D62DA304}" type="presParOf" srcId="{444F108D-9CB0-458C-9B12-CF34B508A2BD}" destId="{59304F9C-4221-45D8-B415-8BC49AAF72A8}" srcOrd="4" destOrd="0" presId="urn:microsoft.com/office/officeart/2005/8/layout/hierarchy5"/>
    <dgm:cxn modelId="{82DF5640-7CD6-4FEE-BB46-272E46A758CA}" type="presParOf" srcId="{59304F9C-4221-45D8-B415-8BC49AAF72A8}" destId="{D60F762B-1629-4D5E-87E1-D1A0F430128A}" srcOrd="0" destOrd="0" presId="urn:microsoft.com/office/officeart/2005/8/layout/hierarchy5"/>
    <dgm:cxn modelId="{A9030674-CF9B-4212-A146-43F03B30298D}" type="presParOf" srcId="{444F108D-9CB0-458C-9B12-CF34B508A2BD}" destId="{523CE009-1199-43A7-B7B6-4FAC2793211A}" srcOrd="5" destOrd="0" presId="urn:microsoft.com/office/officeart/2005/8/layout/hierarchy5"/>
    <dgm:cxn modelId="{DDC7E19F-1AA4-44B9-8956-66342CCA3445}" type="presParOf" srcId="{523CE009-1199-43A7-B7B6-4FAC2793211A}" destId="{D588EA80-B9E2-410C-9D27-E318D6B22F18}" srcOrd="0" destOrd="0" presId="urn:microsoft.com/office/officeart/2005/8/layout/hierarchy5"/>
    <dgm:cxn modelId="{9AD217C6-34DD-44CC-88D3-47797CD8BDF4}" type="presParOf" srcId="{523CE009-1199-43A7-B7B6-4FAC2793211A}" destId="{74E0EAD9-01B0-45F0-96E6-54CD0353266F}" srcOrd="1" destOrd="0" presId="urn:microsoft.com/office/officeart/2005/8/layout/hierarchy5"/>
    <dgm:cxn modelId="{A989356F-308A-884B-A533-46061D435E60}" type="presParOf" srcId="{444F108D-9CB0-458C-9B12-CF34B508A2BD}" destId="{22A78FFC-4BD3-1A4E-B6B5-849F57939B72}" srcOrd="6" destOrd="0" presId="urn:microsoft.com/office/officeart/2005/8/layout/hierarchy5"/>
    <dgm:cxn modelId="{8434D3A2-65D3-154D-8C58-F10B0DEF79D3}" type="presParOf" srcId="{22A78FFC-4BD3-1A4E-B6B5-849F57939B72}" destId="{9CBCF384-107A-484B-B4B3-1EBAAA8DFED7}" srcOrd="0" destOrd="0" presId="urn:microsoft.com/office/officeart/2005/8/layout/hierarchy5"/>
    <dgm:cxn modelId="{6BC59979-EB69-DC4E-8138-3FA42EEF057D}" type="presParOf" srcId="{444F108D-9CB0-458C-9B12-CF34B508A2BD}" destId="{717D5DE1-B455-7247-BA01-E9481CA7AC7B}" srcOrd="7" destOrd="0" presId="urn:microsoft.com/office/officeart/2005/8/layout/hierarchy5"/>
    <dgm:cxn modelId="{C64CF540-FA65-364D-9C07-89E628ED432D}" type="presParOf" srcId="{717D5DE1-B455-7247-BA01-E9481CA7AC7B}" destId="{E950B8A0-1625-5541-A031-E7A853C333BB}" srcOrd="0" destOrd="0" presId="urn:microsoft.com/office/officeart/2005/8/layout/hierarchy5"/>
    <dgm:cxn modelId="{2AFAB517-8E5A-3B4A-A9B1-0E6484536B4B}" type="presParOf" srcId="{717D5DE1-B455-7247-BA01-E9481CA7AC7B}" destId="{73D4DB94-7049-E14B-8F19-D4D3D6453540}" srcOrd="1" destOrd="0" presId="urn:microsoft.com/office/officeart/2005/8/layout/hierarchy5"/>
    <dgm:cxn modelId="{E386485A-252F-4821-AB44-5D70AEFBD98B}" type="presParOf" srcId="{A2B12F9A-D28A-4005-B424-4AD858A0D236}" destId="{97F31526-C617-44FE-8358-DCFAB1893069}" srcOrd="1" destOrd="0" presId="urn:microsoft.com/office/officeart/2005/8/layout/hierarchy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7A8CBB-F75C-C54B-8BD5-59F796132129}" type="doc">
      <dgm:prSet loTypeId="urn:microsoft.com/office/officeart/2005/8/layout/process2" loCatId="" qsTypeId="urn:microsoft.com/office/officeart/2005/8/quickstyle/simple1" qsCatId="simple" csTypeId="urn:microsoft.com/office/officeart/2005/8/colors/accent1_2" csCatId="accent1" phldr="1"/>
      <dgm:spPr/>
    </dgm:pt>
    <dgm:pt modelId="{8701B630-A744-1240-90F3-26D922BE4731}">
      <dgm:prSet phldrT="[Texte]"/>
      <dgm:spPr/>
      <dgm:t>
        <a:bodyPr/>
        <a:lstStyle/>
        <a:p>
          <a:r>
            <a:rPr lang="fr-FR" dirty="0"/>
            <a:t>IDEES</a:t>
          </a:r>
        </a:p>
      </dgm:t>
    </dgm:pt>
    <dgm:pt modelId="{E980BBC0-3D38-C042-8084-9725F0D56D8D}" type="parTrans" cxnId="{474F3E6C-DBDE-1748-A22C-8E7D6038F6EC}">
      <dgm:prSet/>
      <dgm:spPr/>
      <dgm:t>
        <a:bodyPr/>
        <a:lstStyle/>
        <a:p>
          <a:endParaRPr lang="fr-FR"/>
        </a:p>
      </dgm:t>
    </dgm:pt>
    <dgm:pt modelId="{932FD6BB-FDD8-D046-941C-646F84C1C504}" type="sibTrans" cxnId="{474F3E6C-DBDE-1748-A22C-8E7D6038F6EC}">
      <dgm:prSet/>
      <dgm:spPr>
        <a:solidFill>
          <a:srgbClr val="798C8E"/>
        </a:solidFill>
      </dgm:spPr>
      <dgm:t>
        <a:bodyPr/>
        <a:lstStyle/>
        <a:p>
          <a:endParaRPr lang="fr-FR"/>
        </a:p>
      </dgm:t>
    </dgm:pt>
    <dgm:pt modelId="{12506734-6E77-5442-B5A3-57D1DA9BE519}">
      <dgm:prSet phldrT="[Texte]"/>
      <dgm:spPr/>
      <dgm:t>
        <a:bodyPr/>
        <a:lstStyle/>
        <a:p>
          <a:r>
            <a:rPr lang="fr-FR" dirty="0"/>
            <a:t>PREOCCUPATIONS</a:t>
          </a:r>
        </a:p>
      </dgm:t>
    </dgm:pt>
    <dgm:pt modelId="{D4DAFE56-C507-0B47-879B-FCB61B800D90}" type="parTrans" cxnId="{AA822FCA-BA5D-4E46-9B3B-162F243DB2FC}">
      <dgm:prSet/>
      <dgm:spPr/>
      <dgm:t>
        <a:bodyPr/>
        <a:lstStyle/>
        <a:p>
          <a:endParaRPr lang="fr-FR"/>
        </a:p>
      </dgm:t>
    </dgm:pt>
    <dgm:pt modelId="{FD3006DA-7354-1B4D-93E9-A3971646AEE2}" type="sibTrans" cxnId="{AA822FCA-BA5D-4E46-9B3B-162F243DB2FC}">
      <dgm:prSet/>
      <dgm:spPr>
        <a:solidFill>
          <a:srgbClr val="798C8E"/>
        </a:solidFill>
      </dgm:spPr>
      <dgm:t>
        <a:bodyPr/>
        <a:lstStyle/>
        <a:p>
          <a:endParaRPr lang="fr-FR"/>
        </a:p>
      </dgm:t>
    </dgm:pt>
    <dgm:pt modelId="{F8F01D7E-ECD1-034D-AE42-9FA57DFC1C4A}">
      <dgm:prSet/>
      <dgm:spPr/>
      <dgm:t>
        <a:bodyPr/>
        <a:lstStyle/>
        <a:p>
          <a:r>
            <a:rPr lang="fr-FR" dirty="0"/>
            <a:t>ATTENTES</a:t>
          </a:r>
        </a:p>
      </dgm:t>
    </dgm:pt>
    <dgm:pt modelId="{EA5422ED-A3B1-814B-AC23-895BD5DE51E5}" type="parTrans" cxnId="{E0E50449-4AA0-634A-8671-5B2817DA70E1}">
      <dgm:prSet/>
      <dgm:spPr/>
      <dgm:t>
        <a:bodyPr/>
        <a:lstStyle/>
        <a:p>
          <a:endParaRPr lang="fr-FR"/>
        </a:p>
      </dgm:t>
    </dgm:pt>
    <dgm:pt modelId="{41B4E999-8C59-6046-9C91-2B7E8E15512C}" type="sibTrans" cxnId="{E0E50449-4AA0-634A-8671-5B2817DA70E1}">
      <dgm:prSet/>
      <dgm:spPr/>
      <dgm:t>
        <a:bodyPr/>
        <a:lstStyle/>
        <a:p>
          <a:endParaRPr lang="fr-FR"/>
        </a:p>
      </dgm:t>
    </dgm:pt>
    <dgm:pt modelId="{A06240F4-8E8E-D44A-8E05-BF55CAFB905A}" type="pres">
      <dgm:prSet presAssocID="{407A8CBB-F75C-C54B-8BD5-59F796132129}" presName="linearFlow" presStyleCnt="0">
        <dgm:presLayoutVars>
          <dgm:resizeHandles val="exact"/>
        </dgm:presLayoutVars>
      </dgm:prSet>
      <dgm:spPr/>
    </dgm:pt>
    <dgm:pt modelId="{BAF3D202-22C6-6647-B238-C13C27112295}" type="pres">
      <dgm:prSet presAssocID="{8701B630-A744-1240-90F3-26D922BE4731}" presName="node" presStyleLbl="node1" presStyleIdx="0" presStyleCnt="3">
        <dgm:presLayoutVars>
          <dgm:bulletEnabled val="1"/>
        </dgm:presLayoutVars>
      </dgm:prSet>
      <dgm:spPr/>
    </dgm:pt>
    <dgm:pt modelId="{3E669271-7FB5-3D41-A7B0-D6A538722AE0}" type="pres">
      <dgm:prSet presAssocID="{932FD6BB-FDD8-D046-941C-646F84C1C504}" presName="sibTrans" presStyleLbl="sibTrans2D1" presStyleIdx="0" presStyleCnt="2"/>
      <dgm:spPr/>
    </dgm:pt>
    <dgm:pt modelId="{2A4C220A-F476-1D44-9400-58E67C45ECB0}" type="pres">
      <dgm:prSet presAssocID="{932FD6BB-FDD8-D046-941C-646F84C1C504}" presName="connectorText" presStyleLbl="sibTrans2D1" presStyleIdx="0" presStyleCnt="2"/>
      <dgm:spPr/>
    </dgm:pt>
    <dgm:pt modelId="{8E075239-AE12-CE41-AC4B-7F1843B04D79}" type="pres">
      <dgm:prSet presAssocID="{12506734-6E77-5442-B5A3-57D1DA9BE519}" presName="node" presStyleLbl="node1" presStyleIdx="1" presStyleCnt="3">
        <dgm:presLayoutVars>
          <dgm:bulletEnabled val="1"/>
        </dgm:presLayoutVars>
      </dgm:prSet>
      <dgm:spPr/>
    </dgm:pt>
    <dgm:pt modelId="{494DE1DC-0AFC-A043-9AEB-DD80E7D1038E}" type="pres">
      <dgm:prSet presAssocID="{FD3006DA-7354-1B4D-93E9-A3971646AEE2}" presName="sibTrans" presStyleLbl="sibTrans2D1" presStyleIdx="1" presStyleCnt="2"/>
      <dgm:spPr/>
    </dgm:pt>
    <dgm:pt modelId="{1A5A8AEB-B8F6-4842-8749-4102C357C9BC}" type="pres">
      <dgm:prSet presAssocID="{FD3006DA-7354-1B4D-93E9-A3971646AEE2}" presName="connectorText" presStyleLbl="sibTrans2D1" presStyleIdx="1" presStyleCnt="2"/>
      <dgm:spPr/>
    </dgm:pt>
    <dgm:pt modelId="{027C44F5-1083-2440-8EBA-2E58615876B8}" type="pres">
      <dgm:prSet presAssocID="{F8F01D7E-ECD1-034D-AE42-9FA57DFC1C4A}" presName="node" presStyleLbl="node1" presStyleIdx="2" presStyleCnt="3">
        <dgm:presLayoutVars>
          <dgm:bulletEnabled val="1"/>
        </dgm:presLayoutVars>
      </dgm:prSet>
      <dgm:spPr/>
    </dgm:pt>
  </dgm:ptLst>
  <dgm:cxnLst>
    <dgm:cxn modelId="{20FAB801-21C0-7A47-AB09-BAE7F9D29333}" type="presOf" srcId="{FD3006DA-7354-1B4D-93E9-A3971646AEE2}" destId="{1A5A8AEB-B8F6-4842-8749-4102C357C9BC}" srcOrd="1" destOrd="0" presId="urn:microsoft.com/office/officeart/2005/8/layout/process2"/>
    <dgm:cxn modelId="{86DA512F-E9AB-874D-9201-C97F0ED4D7D4}" type="presOf" srcId="{12506734-6E77-5442-B5A3-57D1DA9BE519}" destId="{8E075239-AE12-CE41-AC4B-7F1843B04D79}" srcOrd="0" destOrd="0" presId="urn:microsoft.com/office/officeart/2005/8/layout/process2"/>
    <dgm:cxn modelId="{E5879232-61E7-A74E-A8D9-CC2127F26534}" type="presOf" srcId="{F8F01D7E-ECD1-034D-AE42-9FA57DFC1C4A}" destId="{027C44F5-1083-2440-8EBA-2E58615876B8}" srcOrd="0" destOrd="0" presId="urn:microsoft.com/office/officeart/2005/8/layout/process2"/>
    <dgm:cxn modelId="{EE0DC244-F398-564D-8923-E9C0DCDED655}" type="presOf" srcId="{932FD6BB-FDD8-D046-941C-646F84C1C504}" destId="{2A4C220A-F476-1D44-9400-58E67C45ECB0}" srcOrd="1" destOrd="0" presId="urn:microsoft.com/office/officeart/2005/8/layout/process2"/>
    <dgm:cxn modelId="{E0E50449-4AA0-634A-8671-5B2817DA70E1}" srcId="{407A8CBB-F75C-C54B-8BD5-59F796132129}" destId="{F8F01D7E-ECD1-034D-AE42-9FA57DFC1C4A}" srcOrd="2" destOrd="0" parTransId="{EA5422ED-A3B1-814B-AC23-895BD5DE51E5}" sibTransId="{41B4E999-8C59-6046-9C91-2B7E8E15512C}"/>
    <dgm:cxn modelId="{8B0D2E4A-2D24-BB41-96DE-CB282DF27E2A}" type="presOf" srcId="{FD3006DA-7354-1B4D-93E9-A3971646AEE2}" destId="{494DE1DC-0AFC-A043-9AEB-DD80E7D1038E}" srcOrd="0" destOrd="0" presId="urn:microsoft.com/office/officeart/2005/8/layout/process2"/>
    <dgm:cxn modelId="{474F3E6C-DBDE-1748-A22C-8E7D6038F6EC}" srcId="{407A8CBB-F75C-C54B-8BD5-59F796132129}" destId="{8701B630-A744-1240-90F3-26D922BE4731}" srcOrd="0" destOrd="0" parTransId="{E980BBC0-3D38-C042-8084-9725F0D56D8D}" sibTransId="{932FD6BB-FDD8-D046-941C-646F84C1C504}"/>
    <dgm:cxn modelId="{B07E0693-CA4A-6D4D-999F-7B3B5B172C1E}" type="presOf" srcId="{932FD6BB-FDD8-D046-941C-646F84C1C504}" destId="{3E669271-7FB5-3D41-A7B0-D6A538722AE0}" srcOrd="0" destOrd="0" presId="urn:microsoft.com/office/officeart/2005/8/layout/process2"/>
    <dgm:cxn modelId="{F3C1F6A9-0F56-3C4F-8A1A-47F123EC8578}" type="presOf" srcId="{8701B630-A744-1240-90F3-26D922BE4731}" destId="{BAF3D202-22C6-6647-B238-C13C27112295}" srcOrd="0" destOrd="0" presId="urn:microsoft.com/office/officeart/2005/8/layout/process2"/>
    <dgm:cxn modelId="{AA822FCA-BA5D-4E46-9B3B-162F243DB2FC}" srcId="{407A8CBB-F75C-C54B-8BD5-59F796132129}" destId="{12506734-6E77-5442-B5A3-57D1DA9BE519}" srcOrd="1" destOrd="0" parTransId="{D4DAFE56-C507-0B47-879B-FCB61B800D90}" sibTransId="{FD3006DA-7354-1B4D-93E9-A3971646AEE2}"/>
    <dgm:cxn modelId="{40751EF6-3B81-AA4C-A527-F3B79C147FD4}" type="presOf" srcId="{407A8CBB-F75C-C54B-8BD5-59F796132129}" destId="{A06240F4-8E8E-D44A-8E05-BF55CAFB905A}" srcOrd="0" destOrd="0" presId="urn:microsoft.com/office/officeart/2005/8/layout/process2"/>
    <dgm:cxn modelId="{30C8A61A-11D0-3A49-A637-14BB08B97D84}" type="presParOf" srcId="{A06240F4-8E8E-D44A-8E05-BF55CAFB905A}" destId="{BAF3D202-22C6-6647-B238-C13C27112295}" srcOrd="0" destOrd="0" presId="urn:microsoft.com/office/officeart/2005/8/layout/process2"/>
    <dgm:cxn modelId="{6DC75533-8420-BF41-97E9-1EFCD9CB63F0}" type="presParOf" srcId="{A06240F4-8E8E-D44A-8E05-BF55CAFB905A}" destId="{3E669271-7FB5-3D41-A7B0-D6A538722AE0}" srcOrd="1" destOrd="0" presId="urn:microsoft.com/office/officeart/2005/8/layout/process2"/>
    <dgm:cxn modelId="{989E96AB-B87B-F64D-BAEB-46F6AF753229}" type="presParOf" srcId="{3E669271-7FB5-3D41-A7B0-D6A538722AE0}" destId="{2A4C220A-F476-1D44-9400-58E67C45ECB0}" srcOrd="0" destOrd="0" presId="urn:microsoft.com/office/officeart/2005/8/layout/process2"/>
    <dgm:cxn modelId="{AEA52944-5CD5-0441-A507-E94EA8D3D9F4}" type="presParOf" srcId="{A06240F4-8E8E-D44A-8E05-BF55CAFB905A}" destId="{8E075239-AE12-CE41-AC4B-7F1843B04D79}" srcOrd="2" destOrd="0" presId="urn:microsoft.com/office/officeart/2005/8/layout/process2"/>
    <dgm:cxn modelId="{389C47AF-6848-CD47-84CB-929B8D8A51D7}" type="presParOf" srcId="{A06240F4-8E8E-D44A-8E05-BF55CAFB905A}" destId="{494DE1DC-0AFC-A043-9AEB-DD80E7D1038E}" srcOrd="3" destOrd="0" presId="urn:microsoft.com/office/officeart/2005/8/layout/process2"/>
    <dgm:cxn modelId="{60AED660-1C12-6344-8D81-408F64432527}" type="presParOf" srcId="{494DE1DC-0AFC-A043-9AEB-DD80E7D1038E}" destId="{1A5A8AEB-B8F6-4842-8749-4102C357C9BC}" srcOrd="0" destOrd="0" presId="urn:microsoft.com/office/officeart/2005/8/layout/process2"/>
    <dgm:cxn modelId="{CB748079-BA0A-BE4D-A5E3-131B1334A906}" type="presParOf" srcId="{A06240F4-8E8E-D44A-8E05-BF55CAFB905A}" destId="{027C44F5-1083-2440-8EBA-2E58615876B8}"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990BDF-3DCD-43F5-83F6-BA82DE60BF7A}">
      <dsp:nvSpPr>
        <dsp:cNvPr id="0" name=""/>
        <dsp:cNvSpPr/>
      </dsp:nvSpPr>
      <dsp:spPr>
        <a:xfrm>
          <a:off x="2153" y="1339291"/>
          <a:ext cx="2978430" cy="1608015"/>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fr-BE" sz="2000" b="1" kern="1200" noProof="0" dirty="0"/>
            <a:t>CMP </a:t>
          </a:r>
        </a:p>
        <a:p>
          <a:pPr marL="0" lvl="0" indent="0" algn="ctr" defTabSz="889000">
            <a:lnSpc>
              <a:spcPct val="90000"/>
            </a:lnSpc>
            <a:spcBef>
              <a:spcPct val="0"/>
            </a:spcBef>
            <a:spcAft>
              <a:spcPct val="35000"/>
            </a:spcAft>
            <a:buNone/>
          </a:pPr>
          <a:r>
            <a:rPr lang="fr-BE" sz="2000" b="1" kern="1200" noProof="0" dirty="0"/>
            <a:t>Moins d’antibiotiques en toute sécurité</a:t>
          </a:r>
        </a:p>
      </dsp:txBody>
      <dsp:txXfrm>
        <a:off x="49250" y="1386388"/>
        <a:ext cx="2884236" cy="1513821"/>
      </dsp:txXfrm>
    </dsp:sp>
    <dsp:sp modelId="{440108AB-6CB6-46FB-AF1B-DED0B22E720A}">
      <dsp:nvSpPr>
        <dsp:cNvPr id="0" name=""/>
        <dsp:cNvSpPr/>
      </dsp:nvSpPr>
      <dsp:spPr>
        <a:xfrm rot="17647835">
          <a:off x="2500542" y="1384829"/>
          <a:ext cx="1624002" cy="34848"/>
        </a:xfrm>
        <a:custGeom>
          <a:avLst/>
          <a:gdLst/>
          <a:ahLst/>
          <a:cxnLst/>
          <a:rect l="0" t="0" r="0" b="0"/>
          <a:pathLst>
            <a:path>
              <a:moveTo>
                <a:pt x="0" y="17424"/>
              </a:moveTo>
              <a:lnTo>
                <a:pt x="1624002" y="17424"/>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nl-BE" sz="1100" kern="1200"/>
        </a:p>
      </dsp:txBody>
      <dsp:txXfrm>
        <a:off x="3271943" y="1361654"/>
        <a:ext cx="81200" cy="81200"/>
      </dsp:txXfrm>
    </dsp:sp>
    <dsp:sp modelId="{2FD555E0-B38A-4393-9A74-6A49D10ABB1E}">
      <dsp:nvSpPr>
        <dsp:cNvPr id="0" name=""/>
        <dsp:cNvSpPr/>
      </dsp:nvSpPr>
      <dsp:spPr>
        <a:xfrm>
          <a:off x="3644503" y="246258"/>
          <a:ext cx="4840030" cy="829900"/>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l" defTabSz="800100">
            <a:lnSpc>
              <a:spcPct val="90000"/>
            </a:lnSpc>
            <a:spcBef>
              <a:spcPct val="0"/>
            </a:spcBef>
            <a:spcAft>
              <a:spcPct val="35000"/>
            </a:spcAft>
            <a:buNone/>
          </a:pPr>
          <a:r>
            <a:rPr lang="nl-BE" sz="1800" b="1" kern="1200" dirty="0"/>
            <a:t>20H00 – 20H20  </a:t>
          </a:r>
          <a:r>
            <a:rPr lang="nl-BE" sz="1800" b="0" kern="1200" dirty="0"/>
            <a:t>Tour de parole - </a:t>
          </a:r>
          <a:r>
            <a:rPr lang="nl-BE" sz="1800" kern="1200" dirty="0"/>
            <a:t>Introduction </a:t>
          </a:r>
        </a:p>
      </dsp:txBody>
      <dsp:txXfrm>
        <a:off x="3668810" y="270565"/>
        <a:ext cx="4791416" cy="781286"/>
      </dsp:txXfrm>
    </dsp:sp>
    <dsp:sp modelId="{1B1B7097-DEC6-4A63-AD22-69F5CA379646}">
      <dsp:nvSpPr>
        <dsp:cNvPr id="0" name=""/>
        <dsp:cNvSpPr/>
      </dsp:nvSpPr>
      <dsp:spPr>
        <a:xfrm rot="19876669">
          <a:off x="2934008" y="1943965"/>
          <a:ext cx="757070" cy="34848"/>
        </a:xfrm>
        <a:custGeom>
          <a:avLst/>
          <a:gdLst/>
          <a:ahLst/>
          <a:cxnLst/>
          <a:rect l="0" t="0" r="0" b="0"/>
          <a:pathLst>
            <a:path>
              <a:moveTo>
                <a:pt x="0" y="17424"/>
              </a:moveTo>
              <a:lnTo>
                <a:pt x="757070" y="17424"/>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nl-BE" sz="1100" kern="1200"/>
        </a:p>
      </dsp:txBody>
      <dsp:txXfrm>
        <a:off x="3293616" y="1942462"/>
        <a:ext cx="37853" cy="37853"/>
      </dsp:txXfrm>
    </dsp:sp>
    <dsp:sp modelId="{34195DD7-7F4C-44F2-BF9B-263C8E5790E9}">
      <dsp:nvSpPr>
        <dsp:cNvPr id="0" name=""/>
        <dsp:cNvSpPr/>
      </dsp:nvSpPr>
      <dsp:spPr>
        <a:xfrm>
          <a:off x="3644503" y="1200644"/>
          <a:ext cx="4744326" cy="1157669"/>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endParaRPr lang="nl-BE" sz="1800" kern="1200" dirty="0"/>
        </a:p>
        <a:p>
          <a:pPr marL="0" lvl="0" indent="0" algn="l" defTabSz="800100">
            <a:lnSpc>
              <a:spcPct val="90000"/>
            </a:lnSpc>
            <a:spcBef>
              <a:spcPct val="0"/>
            </a:spcBef>
            <a:spcAft>
              <a:spcPct val="35000"/>
            </a:spcAft>
            <a:buNone/>
          </a:pPr>
          <a:r>
            <a:rPr lang="nl-BE" sz="1800" b="1" kern="1200" dirty="0"/>
            <a:t>20H20 – 21H25 </a:t>
          </a:r>
          <a:r>
            <a:rPr lang="nl-BE" sz="1800" kern="1200" dirty="0"/>
            <a:t>Discussion de cas</a:t>
          </a:r>
          <a:endParaRPr lang="fr-BE" sz="1800" kern="1200" dirty="0"/>
        </a:p>
        <a:p>
          <a:pPr marL="0" lvl="0" indent="0" algn="ctr" defTabSz="800100">
            <a:lnSpc>
              <a:spcPct val="90000"/>
            </a:lnSpc>
            <a:spcBef>
              <a:spcPct val="0"/>
            </a:spcBef>
            <a:spcAft>
              <a:spcPct val="35000"/>
            </a:spcAft>
            <a:buNone/>
          </a:pPr>
          <a:endParaRPr lang="nl-BE" sz="1800" kern="1200" dirty="0"/>
        </a:p>
      </dsp:txBody>
      <dsp:txXfrm>
        <a:off x="3678410" y="1234551"/>
        <a:ext cx="4676512" cy="1089855"/>
      </dsp:txXfrm>
    </dsp:sp>
    <dsp:sp modelId="{59304F9C-4221-45D8-B415-8BC49AAF72A8}">
      <dsp:nvSpPr>
        <dsp:cNvPr id="0" name=""/>
        <dsp:cNvSpPr/>
      </dsp:nvSpPr>
      <dsp:spPr>
        <a:xfrm rot="2896594">
          <a:off x="2806625" y="2514067"/>
          <a:ext cx="1040219" cy="34848"/>
        </a:xfrm>
        <a:custGeom>
          <a:avLst/>
          <a:gdLst/>
          <a:ahLst/>
          <a:cxnLst/>
          <a:rect l="0" t="0" r="0" b="0"/>
          <a:pathLst>
            <a:path>
              <a:moveTo>
                <a:pt x="0" y="17424"/>
              </a:moveTo>
              <a:lnTo>
                <a:pt x="1040219" y="17424"/>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nl-BE" sz="1100" kern="1200"/>
        </a:p>
      </dsp:txBody>
      <dsp:txXfrm>
        <a:off x="3300729" y="2505486"/>
        <a:ext cx="52010" cy="52010"/>
      </dsp:txXfrm>
    </dsp:sp>
    <dsp:sp modelId="{D588EA80-B9E2-410C-9D27-E318D6B22F18}">
      <dsp:nvSpPr>
        <dsp:cNvPr id="0" name=""/>
        <dsp:cNvSpPr/>
      </dsp:nvSpPr>
      <dsp:spPr>
        <a:xfrm>
          <a:off x="3672886" y="2504733"/>
          <a:ext cx="4763347" cy="829900"/>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l" defTabSz="800100">
            <a:lnSpc>
              <a:spcPct val="90000"/>
            </a:lnSpc>
            <a:spcBef>
              <a:spcPct val="0"/>
            </a:spcBef>
            <a:spcAft>
              <a:spcPct val="35000"/>
            </a:spcAft>
            <a:buNone/>
          </a:pPr>
          <a:r>
            <a:rPr lang="fr-BE" sz="1800" b="1" kern="1200" noProof="0" dirty="0"/>
            <a:t>21H25- 21H45 </a:t>
          </a:r>
          <a:r>
            <a:rPr lang="fr-BE" sz="1800" kern="1200" noProof="0" dirty="0"/>
            <a:t>Indicateurs de qualité</a:t>
          </a:r>
        </a:p>
      </dsp:txBody>
      <dsp:txXfrm>
        <a:off x="3697193" y="2529040"/>
        <a:ext cx="4714733" cy="781286"/>
      </dsp:txXfrm>
    </dsp:sp>
    <dsp:sp modelId="{22A78FFC-4BD3-1A4E-B6B5-849F57939B72}">
      <dsp:nvSpPr>
        <dsp:cNvPr id="0" name=""/>
        <dsp:cNvSpPr/>
      </dsp:nvSpPr>
      <dsp:spPr>
        <a:xfrm rot="4044380">
          <a:off x="2448498" y="2923606"/>
          <a:ext cx="1728089" cy="34848"/>
        </a:xfrm>
        <a:custGeom>
          <a:avLst/>
          <a:gdLst/>
          <a:ahLst/>
          <a:cxnLst/>
          <a:rect l="0" t="0" r="0" b="0"/>
          <a:pathLst>
            <a:path>
              <a:moveTo>
                <a:pt x="0" y="17424"/>
              </a:moveTo>
              <a:lnTo>
                <a:pt x="1728089" y="17424"/>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fr-FR" sz="600" kern="1200"/>
        </a:p>
      </dsp:txBody>
      <dsp:txXfrm>
        <a:off x="3269341" y="2897828"/>
        <a:ext cx="86404" cy="86404"/>
      </dsp:txXfrm>
    </dsp:sp>
    <dsp:sp modelId="{E950B8A0-1625-5541-A031-E7A853C333BB}">
      <dsp:nvSpPr>
        <dsp:cNvPr id="0" name=""/>
        <dsp:cNvSpPr/>
      </dsp:nvSpPr>
      <dsp:spPr>
        <a:xfrm>
          <a:off x="3644503" y="3437185"/>
          <a:ext cx="5066311" cy="603155"/>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l" defTabSz="800100">
            <a:lnSpc>
              <a:spcPct val="90000"/>
            </a:lnSpc>
            <a:spcBef>
              <a:spcPct val="0"/>
            </a:spcBef>
            <a:spcAft>
              <a:spcPct val="35000"/>
            </a:spcAft>
            <a:buNone/>
          </a:pPr>
          <a:r>
            <a:rPr lang="fr-BE" sz="1800" b="1" kern="1200" noProof="0" dirty="0"/>
            <a:t>21H45 – 22H00 </a:t>
          </a:r>
          <a:r>
            <a:rPr lang="fr-BE" sz="1800" b="0" kern="1200" noProof="0" dirty="0"/>
            <a:t>Evaluation et Date prochaine réunion</a:t>
          </a:r>
        </a:p>
      </dsp:txBody>
      <dsp:txXfrm>
        <a:off x="3662169" y="3454851"/>
        <a:ext cx="5030979" cy="5678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F3D202-22C6-6647-B238-C13C27112295}">
      <dsp:nvSpPr>
        <dsp:cNvPr id="0" name=""/>
        <dsp:cNvSpPr/>
      </dsp:nvSpPr>
      <dsp:spPr>
        <a:xfrm>
          <a:off x="79715" y="0"/>
          <a:ext cx="1950558" cy="104377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kern="1200" dirty="0"/>
            <a:t>IDEES</a:t>
          </a:r>
        </a:p>
      </dsp:txBody>
      <dsp:txXfrm>
        <a:off x="110286" y="30571"/>
        <a:ext cx="1889416" cy="982635"/>
      </dsp:txXfrm>
    </dsp:sp>
    <dsp:sp modelId="{3E669271-7FB5-3D41-A7B0-D6A538722AE0}">
      <dsp:nvSpPr>
        <dsp:cNvPr id="0" name=""/>
        <dsp:cNvSpPr/>
      </dsp:nvSpPr>
      <dsp:spPr>
        <a:xfrm rot="5400000">
          <a:off x="859286" y="1069871"/>
          <a:ext cx="391416" cy="469699"/>
        </a:xfrm>
        <a:prstGeom prst="rightArrow">
          <a:avLst>
            <a:gd name="adj1" fmla="val 60000"/>
            <a:gd name="adj2" fmla="val 50000"/>
          </a:avLst>
        </a:prstGeom>
        <a:solidFill>
          <a:srgbClr val="798C8E"/>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fr-FR" sz="1400" kern="1200"/>
        </a:p>
      </dsp:txBody>
      <dsp:txXfrm rot="-5400000">
        <a:off x="914085" y="1109013"/>
        <a:ext cx="281819" cy="273991"/>
      </dsp:txXfrm>
    </dsp:sp>
    <dsp:sp modelId="{8E075239-AE12-CE41-AC4B-7F1843B04D79}">
      <dsp:nvSpPr>
        <dsp:cNvPr id="0" name=""/>
        <dsp:cNvSpPr/>
      </dsp:nvSpPr>
      <dsp:spPr>
        <a:xfrm>
          <a:off x="79715" y="1565665"/>
          <a:ext cx="1950558" cy="104377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kern="1200" dirty="0"/>
            <a:t>PREOCCUPATIONS</a:t>
          </a:r>
        </a:p>
      </dsp:txBody>
      <dsp:txXfrm>
        <a:off x="110286" y="1596236"/>
        <a:ext cx="1889416" cy="982635"/>
      </dsp:txXfrm>
    </dsp:sp>
    <dsp:sp modelId="{494DE1DC-0AFC-A043-9AEB-DD80E7D1038E}">
      <dsp:nvSpPr>
        <dsp:cNvPr id="0" name=""/>
        <dsp:cNvSpPr/>
      </dsp:nvSpPr>
      <dsp:spPr>
        <a:xfrm rot="5400000">
          <a:off x="859286" y="2635537"/>
          <a:ext cx="391416" cy="469699"/>
        </a:xfrm>
        <a:prstGeom prst="rightArrow">
          <a:avLst>
            <a:gd name="adj1" fmla="val 60000"/>
            <a:gd name="adj2" fmla="val 50000"/>
          </a:avLst>
        </a:prstGeom>
        <a:solidFill>
          <a:srgbClr val="798C8E"/>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fr-FR" sz="1400" kern="1200"/>
        </a:p>
      </dsp:txBody>
      <dsp:txXfrm rot="-5400000">
        <a:off x="914085" y="2674679"/>
        <a:ext cx="281819" cy="273991"/>
      </dsp:txXfrm>
    </dsp:sp>
    <dsp:sp modelId="{027C44F5-1083-2440-8EBA-2E58615876B8}">
      <dsp:nvSpPr>
        <dsp:cNvPr id="0" name=""/>
        <dsp:cNvSpPr/>
      </dsp:nvSpPr>
      <dsp:spPr>
        <a:xfrm>
          <a:off x="79715" y="3131331"/>
          <a:ext cx="1950558" cy="104377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kern="1200" dirty="0"/>
            <a:t>ATTENTES</a:t>
          </a:r>
        </a:p>
      </dsp:txBody>
      <dsp:txXfrm>
        <a:off x="110286" y="3161902"/>
        <a:ext cx="1889416" cy="98263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rtlCol="0"/>
          <a:lstStyle>
            <a:lvl1pPr algn="r">
              <a:defRPr sz="1200"/>
            </a:lvl1pPr>
          </a:lstStyle>
          <a:p>
            <a:fld id="{2447E72A-D913-4DC2-9E0A-E520CE8FCC86}" type="datetimeFigureOut">
              <a:rPr lang="en-US" smtClean="0"/>
              <a:pPr/>
              <a:t>8/8/24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rtlCol="0" anchor="b"/>
          <a:lstStyle>
            <a:lvl1pPr algn="r">
              <a:defRPr sz="1200"/>
            </a:lvl1pPr>
          </a:lstStyle>
          <a:p>
            <a:fld id="{A5D78FC6-CE17-4259-A63C-DDFC12E048FC}" type="slidenum">
              <a:rPr lang="en-US" smtClean="0"/>
              <a:pPr/>
              <a:t>‹N°›</a:t>
            </a:fld>
            <a:endParaRPr lang="en-US"/>
          </a:p>
        </p:txBody>
      </p:sp>
    </p:spTree>
    <p:extLst>
      <p:ext uri="{BB962C8B-B14F-4D97-AF65-F5344CB8AC3E}">
        <p14:creationId xmlns:p14="http://schemas.microsoft.com/office/powerpoint/2010/main" val="2446638304"/>
      </p:ext>
    </p:extLst>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A5D78FC6-CE17-4259-A63C-DDFC12E048FC}" type="slidenum">
              <a:rPr lang="en-US" smtClean="0"/>
              <a:pPr/>
              <a:t>1</a:t>
            </a:fld>
            <a:endParaRPr lang="en-US"/>
          </a:p>
        </p:txBody>
      </p:sp>
    </p:spTree>
    <p:extLst>
      <p:ext uri="{BB962C8B-B14F-4D97-AF65-F5344CB8AC3E}">
        <p14:creationId xmlns:p14="http://schemas.microsoft.com/office/powerpoint/2010/main" val="11383383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fr-BE" dirty="0"/>
              <a:t>Infections dues aux soins dans les hôpitaux : </a:t>
            </a:r>
          </a:p>
          <a:p>
            <a:r>
              <a:rPr lang="fr-BE" dirty="0"/>
              <a:t>
-Pour les MRSA, il y a eu une évolution favorable au cours de la dernière décennie.
-Contrairement aux bactéries gram-négatives multirésistantes (production d’</a:t>
            </a:r>
            <a:r>
              <a:rPr lang="fr-BE" dirty="0" err="1"/>
              <a:t>ESBL’s</a:t>
            </a:r>
            <a:r>
              <a:rPr lang="fr-BE" dirty="0"/>
              <a:t>, bactéries productrices de </a:t>
            </a:r>
            <a:r>
              <a:rPr lang="fr-BE" dirty="0" err="1"/>
              <a:t>betalactamases</a:t>
            </a:r>
            <a:r>
              <a:rPr lang="fr-BE" dirty="0"/>
              <a:t> à spectre étendus et de </a:t>
            </a:r>
            <a:r>
              <a:rPr lang="fr-BE" dirty="0" err="1"/>
              <a:t>carbapenèmases</a:t>
            </a:r>
            <a:r>
              <a:rPr lang="fr-BE" dirty="0"/>
              <a:t>) qui ont connu pour leur part, une avancée importante, au cours de la dernière décennie.</a:t>
            </a:r>
          </a:p>
          <a:p>
            <a:r>
              <a:rPr lang="fr-BE" dirty="0"/>
              <a:t>
-L'étude européenne de l'ECDC de la prévalence en 2011 a montré que 7,2 % des patients avaient une infection nosocomiale le jour de l'enquête. Infections dues aux soins dans les hôpitaux (ou centre de soins fermés) </a:t>
            </a:r>
          </a:p>
          <a:p>
            <a:r>
              <a:rPr lang="fr-BE" dirty="0"/>
              <a:t>
-L'étude HALT de 2010 a montré que 3,1 % des résidents avaient une infection nosocomiale le jour de l'enquête.
</a:t>
            </a:r>
          </a:p>
          <a:p>
            <a:r>
              <a:rPr lang="fr-BE" dirty="0"/>
              <a:t>-Une étude réalisée en 2011 a montré que 12,2 % des résidents étaient porteurs du MRSA et 6,2 % des bactéries gram-négatives productrices d'ESBL le jour de l'enquête. 
</a:t>
            </a:r>
            <a:endParaRPr lang="nl-BE" dirty="0"/>
          </a:p>
        </p:txBody>
      </p:sp>
      <p:sp>
        <p:nvSpPr>
          <p:cNvPr id="4" name="Tijdelijke aanduiding voor dianummer 3"/>
          <p:cNvSpPr>
            <a:spLocks noGrp="1"/>
          </p:cNvSpPr>
          <p:nvPr>
            <p:ph type="sldNum" sz="quarter" idx="10"/>
          </p:nvPr>
        </p:nvSpPr>
        <p:spPr/>
        <p:txBody>
          <a:bodyPr/>
          <a:lstStyle/>
          <a:p>
            <a:fld id="{A5D78FC6-CE17-4259-A63C-DDFC12E048FC}" type="slidenum">
              <a:rPr lang="en-US" smtClean="0"/>
              <a:pPr/>
              <a:t>17</a:t>
            </a:fld>
            <a:endParaRPr lang="en-US"/>
          </a:p>
        </p:txBody>
      </p:sp>
    </p:spTree>
    <p:extLst>
      <p:ext uri="{BB962C8B-B14F-4D97-AF65-F5344CB8AC3E}">
        <p14:creationId xmlns:p14="http://schemas.microsoft.com/office/powerpoint/2010/main" val="3812562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lvl="1"/>
            <a:r>
              <a:rPr lang="fr-BE" u="sng" dirty="0"/>
              <a:t>Utilisation accrue d'antibiotiques </a:t>
            </a:r>
            <a:r>
              <a:rPr lang="fr-BE" dirty="0"/>
              <a:t>: résistance ↗ au niveau des patients et des pays
</a:t>
            </a:r>
            <a:r>
              <a:rPr lang="fr-BE" u="sng" dirty="0"/>
              <a:t>Impact clinique/concret de la résistance</a:t>
            </a:r>
            <a:r>
              <a:rPr lang="fr-BE" dirty="0"/>
              <a:t>
GP : charge de travail ↗ et utilisation ↗ d’un 2ème antibiotique
Patient : ↗ Durée des symptômes et incapacité de travail de ↗ durée
Rapport risque-bénéfice négatif des antibiotiques dans la toux
</a:t>
            </a:r>
            <a:r>
              <a:rPr lang="fr-BE" u="sng" dirty="0"/>
              <a:t>Peu d’efficacité </a:t>
            </a:r>
            <a:r>
              <a:rPr lang="fr-BE" dirty="0" err="1"/>
              <a:t>pex</a:t>
            </a:r>
            <a:r>
              <a:rPr lang="fr-BE" dirty="0"/>
              <a:t> dans la bronchite aigue
↘ durée de la maladie avec 0,64 jour
↘ durée de la toux avec 0,46 jour
</a:t>
            </a:r>
            <a:r>
              <a:rPr lang="fr-BE" u="sng" dirty="0"/>
              <a:t>Effets indésirables fréquents</a:t>
            </a:r>
          </a:p>
          <a:p>
            <a:pPr lvl="1"/>
            <a:r>
              <a:rPr lang="fr-BE" u="sng" dirty="0" err="1"/>
              <a:t>Safety</a:t>
            </a:r>
            <a:r>
              <a:rPr lang="fr-BE" u="sng" dirty="0"/>
              <a:t> : </a:t>
            </a:r>
            <a:r>
              <a:rPr lang="fr-BE" dirty="0"/>
              <a:t>
Pays qui prescrivent ↘ : pas d'impact sur les complications
</a:t>
            </a:r>
            <a:r>
              <a:rPr lang="fr-BE" u="sng" dirty="0"/>
              <a:t>Efficacité :</a:t>
            </a:r>
            <a:r>
              <a:rPr lang="fr-BE" dirty="0"/>
              <a:t> 
Moins d'utilisation d'antibiotiques
↘ la colonisation avec des bactéries résistantes
</a:t>
            </a:r>
            <a:endParaRPr lang="nl-BE" dirty="0"/>
          </a:p>
          <a:p>
            <a:endParaRPr lang="nl-BE" dirty="0"/>
          </a:p>
        </p:txBody>
      </p:sp>
      <p:sp>
        <p:nvSpPr>
          <p:cNvPr id="4" name="Tijdelijke aanduiding voor dianummer 3"/>
          <p:cNvSpPr>
            <a:spLocks noGrp="1"/>
          </p:cNvSpPr>
          <p:nvPr>
            <p:ph type="sldNum" sz="quarter" idx="10"/>
          </p:nvPr>
        </p:nvSpPr>
        <p:spPr/>
        <p:txBody>
          <a:bodyPr/>
          <a:lstStyle/>
          <a:p>
            <a:fld id="{A5D78FC6-CE17-4259-A63C-DDFC12E048FC}" type="slidenum">
              <a:rPr lang="en-US" smtClean="0"/>
              <a:pPr/>
              <a:t>18</a:t>
            </a:fld>
            <a:endParaRPr lang="en-US"/>
          </a:p>
        </p:txBody>
      </p:sp>
    </p:spTree>
    <p:extLst>
      <p:ext uri="{BB962C8B-B14F-4D97-AF65-F5344CB8AC3E}">
        <p14:creationId xmlns:p14="http://schemas.microsoft.com/office/powerpoint/2010/main" val="2996034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Après les 20 min en sous-groupes, vous disposez de 15 minutes en plénière par cas.</a:t>
            </a:r>
          </a:p>
        </p:txBody>
      </p:sp>
      <p:sp>
        <p:nvSpPr>
          <p:cNvPr id="4" name="Espace réservé du numéro de diapositive 3"/>
          <p:cNvSpPr>
            <a:spLocks noGrp="1"/>
          </p:cNvSpPr>
          <p:nvPr>
            <p:ph type="sldNum" sz="quarter" idx="5"/>
          </p:nvPr>
        </p:nvSpPr>
        <p:spPr/>
        <p:txBody>
          <a:bodyPr/>
          <a:lstStyle/>
          <a:p>
            <a:fld id="{A5D78FC6-CE17-4259-A63C-DDFC12E048FC}" type="slidenum">
              <a:rPr lang="en-US" smtClean="0"/>
              <a:pPr/>
              <a:t>20</a:t>
            </a:fld>
            <a:endParaRPr lang="en-US"/>
          </a:p>
        </p:txBody>
      </p:sp>
    </p:spTree>
    <p:extLst>
      <p:ext uri="{BB962C8B-B14F-4D97-AF65-F5344CB8AC3E}">
        <p14:creationId xmlns:p14="http://schemas.microsoft.com/office/powerpoint/2010/main" val="22877785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200" b="1" dirty="0"/>
              <a:t>Infection urinaire </a:t>
            </a:r>
            <a:r>
              <a:rPr lang="fr-BE" sz="1200" dirty="0"/>
              <a:t>– Germaine, 85 ans</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dirty="0"/>
              <a:t>Objectifs : Effets indésirables, interactions médicamenteuses</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2400" b="1" dirty="0"/>
              <a:t>Toux</a:t>
            </a:r>
            <a:r>
              <a:rPr lang="fr-BE" sz="2400" dirty="0"/>
              <a:t> – Roland, 58 ans</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2100" dirty="0"/>
              <a:t>Objectifs : </a:t>
            </a:r>
            <a:r>
              <a:rPr lang="fr-BE" sz="2100" dirty="0" err="1"/>
              <a:t>Red</a:t>
            </a:r>
            <a:r>
              <a:rPr lang="fr-BE" sz="2100" dirty="0"/>
              <a:t> flags, Communication sur la non prescription</a:t>
            </a:r>
            <a:endParaRPr lang="fr-BE" sz="21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fr-BE" sz="2400" b="1" dirty="0"/>
              <a:t>Otite moyenne aigüe </a:t>
            </a:r>
            <a:r>
              <a:rPr lang="fr-BE" sz="2400" dirty="0"/>
              <a:t>– Chloé, 3 ans</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2100" dirty="0"/>
              <a:t>Objectif : Posologie adéquate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BE" sz="2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BE" sz="1200" dirty="0"/>
          </a:p>
          <a:p>
            <a:endParaRPr lang="fr-FR" dirty="0"/>
          </a:p>
        </p:txBody>
      </p:sp>
      <p:sp>
        <p:nvSpPr>
          <p:cNvPr id="4" name="Espace réservé du numéro de diapositive 3"/>
          <p:cNvSpPr>
            <a:spLocks noGrp="1"/>
          </p:cNvSpPr>
          <p:nvPr>
            <p:ph type="sldNum" sz="quarter" idx="5"/>
          </p:nvPr>
        </p:nvSpPr>
        <p:spPr/>
        <p:txBody>
          <a:bodyPr/>
          <a:lstStyle/>
          <a:p>
            <a:fld id="{A5D78FC6-CE17-4259-A63C-DDFC12E048FC}" type="slidenum">
              <a:rPr lang="en-US" smtClean="0"/>
              <a:pPr/>
              <a:t>21</a:t>
            </a:fld>
            <a:endParaRPr lang="en-US"/>
          </a:p>
        </p:txBody>
      </p:sp>
    </p:spTree>
    <p:extLst>
      <p:ext uri="{BB962C8B-B14F-4D97-AF65-F5344CB8AC3E}">
        <p14:creationId xmlns:p14="http://schemas.microsoft.com/office/powerpoint/2010/main" val="943242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22</a:t>
            </a:fld>
            <a:endParaRPr lang="en-US"/>
          </a:p>
        </p:txBody>
      </p:sp>
    </p:spTree>
    <p:extLst>
      <p:ext uri="{BB962C8B-B14F-4D97-AF65-F5344CB8AC3E}">
        <p14:creationId xmlns:p14="http://schemas.microsoft.com/office/powerpoint/2010/main" val="17347708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Françoise Van </a:t>
            </a:r>
            <a:r>
              <a:rPr lang="fr-BE" dirty="0" err="1"/>
              <a:t>Bambeke</a:t>
            </a:r>
            <a:endParaRPr lang="fr-BE" dirty="0"/>
          </a:p>
          <a:p>
            <a:endParaRPr lang="fr-BE"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78FC6-CE17-4259-A63C-DDFC12E048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8881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BF</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78FC6-CE17-4259-A63C-DDFC12E048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97258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1"/>
            <a:r>
              <a:rPr lang="nl-BE" dirty="0"/>
              <a:t>IVRI : infections des voies respiratoires inférieures ! </a:t>
            </a:r>
          </a:p>
          <a:p>
            <a:pPr lvl="1"/>
            <a:endParaRPr lang="nl-BE" dirty="0"/>
          </a:p>
          <a:p>
            <a:pPr lvl="1"/>
            <a:r>
              <a:rPr lang="nl-BE" dirty="0"/>
              <a:t>Les pneumonies représentent seulement 5% des infections</a:t>
            </a:r>
            <a:r>
              <a:rPr lang="nl-BE" baseline="0" dirty="0"/>
              <a:t> respiratoires inférieures, et ¼ d’entre elles sont d’origine bactérienne</a:t>
            </a:r>
          </a:p>
          <a:p>
            <a:pPr lvl="1"/>
            <a:endParaRPr lang="nl-BE" dirty="0"/>
          </a:p>
          <a:p>
            <a:r>
              <a:rPr lang="fr-BE" dirty="0"/>
              <a:t>Responsables des IVRI : Viral &gt;&gt;&gt;&gt;Bactérien</a:t>
            </a:r>
          </a:p>
          <a:p>
            <a:endParaRPr lang="fr-BE" dirty="0"/>
          </a:p>
          <a:p>
            <a:r>
              <a:rPr lang="fr-BE" dirty="0"/>
              <a:t>Les  infections bactériennes sont en général limitées chez les adultes habituellement en bonne santé (auparavant).</a:t>
            </a:r>
          </a:p>
          <a:p>
            <a:endParaRPr lang="fr-BE" dirty="0"/>
          </a:p>
          <a:p>
            <a:r>
              <a:rPr lang="fr-BE" dirty="0"/>
              <a:t>Il y a avantage d'agents pathogènes bactériens identifiés dans le cas de pneumonies, mais il existe également des agents pathogènes viraux. </a:t>
            </a:r>
          </a:p>
          <a:p>
            <a:endParaRPr lang="fr-BE" dirty="0"/>
          </a:p>
          <a:p>
            <a:r>
              <a:rPr lang="fr-BE" dirty="0"/>
              <a:t>D’où, on comprend qu’il y ait  une certaine réticence à prescrire des antibiotiques dans le cadre des IVRI</a:t>
            </a:r>
          </a:p>
          <a:p>
            <a:r>
              <a:rPr lang="fr-BE" dirty="0"/>
              <a:t>
Pour info : </a:t>
            </a:r>
          </a:p>
          <a:p>
            <a:r>
              <a:rPr lang="fr-BE" dirty="0"/>
              <a:t>Une toux normale : dure de 3 à 4 semaines, 1 sur 10 : 6 semaines
</a:t>
            </a:r>
            <a:endParaRPr lang="nl-BE" dirty="0"/>
          </a:p>
        </p:txBody>
      </p:sp>
      <p:sp>
        <p:nvSpPr>
          <p:cNvPr id="4" name="Tijdelijke aanduiding voor dianummer 3"/>
          <p:cNvSpPr>
            <a:spLocks noGrp="1"/>
          </p:cNvSpPr>
          <p:nvPr>
            <p:ph type="sldNum" sz="quarter" idx="10"/>
          </p:nvPr>
        </p:nvSpPr>
        <p:spPr/>
        <p:txBody>
          <a:bodyPr/>
          <a:lstStyle/>
          <a:p>
            <a:fld id="{A5D78FC6-CE17-4259-A63C-DDFC12E048FC}" type="slidenum">
              <a:rPr lang="en-US" smtClean="0"/>
              <a:pPr/>
              <a:t>33</a:t>
            </a:fld>
            <a:endParaRPr lang="en-US"/>
          </a:p>
        </p:txBody>
      </p:sp>
    </p:spTree>
    <p:extLst>
      <p:ext uri="{BB962C8B-B14F-4D97-AF65-F5344CB8AC3E}">
        <p14:creationId xmlns:p14="http://schemas.microsoft.com/office/powerpoint/2010/main" val="3804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1"/>
            <a:r>
              <a:rPr lang="fr-BE" dirty="0"/>
              <a:t>Figure 1 et 2 : données observationnelles  ! </a:t>
            </a:r>
          </a:p>
          <a:p>
            <a:pPr lvl="1"/>
            <a:r>
              <a:rPr lang="fr-BE" dirty="0"/>
              <a:t>AB sont peu actifs dans la toux aigue: 
Réduit la durée de la maladie  de 0,64 jour et la toux de 0,46 jour sur une durée de 8-10 jours
</a:t>
            </a:r>
            <a:endParaRPr lang="nl-BE" dirty="0"/>
          </a:p>
          <a:p>
            <a:r>
              <a:rPr lang="nl-BE" dirty="0"/>
              <a:t>Ces données proviennent d'études </a:t>
            </a:r>
            <a:r>
              <a:rPr lang="nl-BE" dirty="0" err="1"/>
              <a:t>dites</a:t>
            </a:r>
            <a:r>
              <a:rPr lang="nl-BE" dirty="0"/>
              <a:t> </a:t>
            </a:r>
            <a:r>
              <a:rPr lang="nl-BE" dirty="0" err="1"/>
              <a:t>bservationnelles</a:t>
            </a:r>
            <a:r>
              <a:rPr lang="nl-BE" dirty="0"/>
              <a:t>, mais ...</a:t>
            </a:r>
          </a:p>
          <a:p>
            <a:endParaRPr lang="nl-BE" dirty="0"/>
          </a:p>
          <a:p>
            <a:r>
              <a:rPr lang="nl-BE" dirty="0"/>
              <a:t>3eme figure : L’efficacité des antibiotiques (ici l'amoxicilline recommandée en 1er choix ) ne semble pas l'emporter sur les effets secondaires dans le cadre d'un essai contrôlé par placebo (RCT), y compris dans certains groupes à risque. (nbre de personnes à risques est chaque fois le même dans le groupe contrôle ou AB au fil du temps...)</a:t>
            </a:r>
          </a:p>
          <a:p>
            <a:r>
              <a:rPr lang="nl-BE" dirty="0" err="1"/>
              <a:t>ordonnée</a:t>
            </a:r>
            <a:r>
              <a:rPr lang="nl-BE" dirty="0"/>
              <a:t> : % de </a:t>
            </a:r>
            <a:r>
              <a:rPr lang="nl-BE" dirty="0" err="1"/>
              <a:t>patients</a:t>
            </a:r>
            <a:r>
              <a:rPr lang="nl-BE" dirty="0"/>
              <a:t> </a:t>
            </a:r>
            <a:r>
              <a:rPr lang="nl-BE" dirty="0" err="1"/>
              <a:t>montrant</a:t>
            </a:r>
            <a:r>
              <a:rPr lang="nl-BE" dirty="0"/>
              <a:t> des symptômes (dû à la </a:t>
            </a:r>
            <a:r>
              <a:rPr lang="nl-BE" dirty="0" err="1"/>
              <a:t>maladie</a:t>
            </a:r>
            <a:r>
              <a:rPr lang="nl-BE" dirty="0"/>
              <a:t>) </a:t>
            </a:r>
            <a:r>
              <a:rPr lang="nl-BE" dirty="0" err="1"/>
              <a:t>jugés</a:t>
            </a:r>
            <a:r>
              <a:rPr lang="nl-BE" dirty="0"/>
              <a:t> par le </a:t>
            </a:r>
            <a:r>
              <a:rPr lang="nl-BE" dirty="0" err="1"/>
              <a:t>patients</a:t>
            </a:r>
            <a:r>
              <a:rPr lang="nl-BE" dirty="0"/>
              <a:t> comme </a:t>
            </a:r>
            <a:r>
              <a:rPr lang="nl-BE" dirty="0" err="1"/>
              <a:t>étant</a:t>
            </a:r>
            <a:r>
              <a:rPr lang="nl-BE" dirty="0"/>
              <a:t> </a:t>
            </a:r>
            <a:r>
              <a:rPr lang="nl-BE" dirty="0" err="1"/>
              <a:t>modérément</a:t>
            </a:r>
            <a:r>
              <a:rPr lang="nl-BE" dirty="0"/>
              <a:t> mauvais ou </a:t>
            </a:r>
            <a:r>
              <a:rPr lang="nl-BE" dirty="0" err="1"/>
              <a:t>pires</a:t>
            </a:r>
            <a:r>
              <a:rPr lang="nl-BE" dirty="0"/>
              <a:t> (que sans traitement)</a:t>
            </a:r>
          </a:p>
        </p:txBody>
      </p:sp>
      <p:sp>
        <p:nvSpPr>
          <p:cNvPr id="4" name="Tijdelijke aanduiding voor dianummer 3"/>
          <p:cNvSpPr>
            <a:spLocks noGrp="1"/>
          </p:cNvSpPr>
          <p:nvPr>
            <p:ph type="sldNum" sz="quarter" idx="10"/>
          </p:nvPr>
        </p:nvSpPr>
        <p:spPr/>
        <p:txBody>
          <a:bodyPr/>
          <a:lstStyle/>
          <a:p>
            <a:fld id="{A5D78FC6-CE17-4259-A63C-DDFC12E048FC}" type="slidenum">
              <a:rPr lang="en-US" smtClean="0"/>
              <a:pPr/>
              <a:t>34</a:t>
            </a:fld>
            <a:endParaRPr lang="en-US"/>
          </a:p>
        </p:txBody>
      </p:sp>
    </p:spTree>
    <p:extLst>
      <p:ext uri="{BB962C8B-B14F-4D97-AF65-F5344CB8AC3E}">
        <p14:creationId xmlns:p14="http://schemas.microsoft.com/office/powerpoint/2010/main" val="7842929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BF</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NNTB : Nombre nécessaire à traiter pour un résultat bénéfique supplémentaire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NNTH : Nombre nécessaire à traiter pour un résultat néfaste supplémentaire </a:t>
            </a:r>
            <a:endParaRPr lang="fr-BE" dirty="0"/>
          </a:p>
        </p:txBody>
      </p:sp>
      <p:sp>
        <p:nvSpPr>
          <p:cNvPr id="4" name="Espace réservé du numéro de diapositive 3"/>
          <p:cNvSpPr>
            <a:spLocks noGrp="1"/>
          </p:cNvSpPr>
          <p:nvPr>
            <p:ph type="sldNum" sz="quarter" idx="5"/>
          </p:nvPr>
        </p:nvSpPr>
        <p:spPr/>
        <p:txBody>
          <a:bodyPr/>
          <a:lstStyle/>
          <a:p>
            <a:fld id="{A5D78FC6-CE17-4259-A63C-DDFC12E048FC}" type="slidenum">
              <a:rPr lang="en-US" smtClean="0"/>
              <a:pPr/>
              <a:t>36</a:t>
            </a:fld>
            <a:endParaRPr lang="en-US"/>
          </a:p>
        </p:txBody>
      </p:sp>
    </p:spTree>
    <p:extLst>
      <p:ext uri="{BB962C8B-B14F-4D97-AF65-F5344CB8AC3E}">
        <p14:creationId xmlns:p14="http://schemas.microsoft.com/office/powerpoint/2010/main" val="1784495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5D78FC6-CE17-4259-A63C-DDFC12E048FC}" type="slidenum">
              <a:rPr lang="en-US" smtClean="0"/>
              <a:pPr/>
              <a:t>2</a:t>
            </a:fld>
            <a:endParaRPr lang="en-US"/>
          </a:p>
        </p:txBody>
      </p:sp>
    </p:spTree>
    <p:extLst>
      <p:ext uri="{BB962C8B-B14F-4D97-AF65-F5344CB8AC3E}">
        <p14:creationId xmlns:p14="http://schemas.microsoft.com/office/powerpoint/2010/main" val="11365484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92500" lnSpcReduction="20000"/>
          </a:bodyPr>
          <a:lstStyle/>
          <a:p>
            <a:r>
              <a:rPr lang="fr-FR" dirty="0"/>
              <a:t>Afin de développer et de mettre au point ces outils de travail, des tests ont été réalisés dans 6 pays européens, dont à nouveau la Belgique.</a:t>
            </a:r>
          </a:p>
          <a:p>
            <a:endParaRPr lang="fr-FR" dirty="0"/>
          </a:p>
          <a:p>
            <a:r>
              <a:rPr lang="fr-FR" dirty="0"/>
              <a:t>L’enquête GRACE INTRO (</a:t>
            </a:r>
            <a:r>
              <a:rPr lang="fr-FR" dirty="0" err="1"/>
              <a:t>INternet</a:t>
            </a:r>
            <a:r>
              <a:rPr lang="fr-FR" dirty="0"/>
              <a:t> </a:t>
            </a:r>
            <a:r>
              <a:rPr lang="fr-FR" dirty="0" err="1"/>
              <a:t>TRaining</a:t>
            </a:r>
            <a:r>
              <a:rPr lang="fr-FR" dirty="0"/>
              <a:t> for </a:t>
            </a:r>
            <a:r>
              <a:rPr lang="fr-FR" dirty="0" err="1"/>
              <a:t>antibiOtic</a:t>
            </a:r>
            <a:r>
              <a:rPr lang="fr-FR" dirty="0"/>
              <a:t> use) effectuée dans 246 cabinets de médecins généralistes avec 4264 patients (13). </a:t>
            </a:r>
          </a:p>
          <a:p>
            <a:r>
              <a:rPr lang="fr-FR" dirty="0"/>
              <a:t>L'objectif était de développer un module de formation en ligne destiné aux médecins généralistes pour les aider à réduire en toute sécurité l'utilisation des antibiotiques à prescrire (tout en maintenant la satisfaction du patient) dans le traitement des infections respiratoires. </a:t>
            </a:r>
          </a:p>
          <a:p>
            <a:r>
              <a:rPr lang="fr-FR" dirty="0"/>
              <a:t>Les médecins généralistes participants ont d'abord été randomisés dans un groupe qui a été formé à l'utilisation d'un test rapide CRP qui a été installé dans leur cabinet (CRP) et un groupe de contrôle, et ensuite </a:t>
            </a:r>
            <a:r>
              <a:rPr lang="fr-FR" dirty="0" err="1"/>
              <a:t>re-randomisé</a:t>
            </a:r>
            <a:r>
              <a:rPr lang="fr-FR" dirty="0"/>
              <a:t> dans un groupe formé aux techniques de communication et l'utilisation interactive pendant la consultation d'un accompagnement et mis à disposition brochure pour les patients (Communication) et un groupe de contrôle. </a:t>
            </a:r>
          </a:p>
          <a:p>
            <a:r>
              <a:rPr lang="fr-FR" dirty="0"/>
              <a:t>Cette organisation factorielle a donné lieu à quatre groupes : un groupe avec seulement CRP, un groupe avec seulement Communication, un groupe avec les deux interventions (CRP et Communication) et un groupe sans intervention. </a:t>
            </a:r>
          </a:p>
          <a:p>
            <a:r>
              <a:rPr lang="fr-FR" dirty="0"/>
              <a:t>La CRP devait être prise en compte pour la</a:t>
            </a:r>
            <a:r>
              <a:rPr lang="fr-FR" baseline="0" dirty="0"/>
              <a:t> prescription d’un antibiotique</a:t>
            </a:r>
            <a:r>
              <a:rPr lang="fr-FR" dirty="0"/>
              <a:t>. </a:t>
            </a:r>
          </a:p>
          <a:p>
            <a:endParaRPr lang="fr-FR" dirty="0"/>
          </a:p>
          <a:p>
            <a:r>
              <a:rPr lang="fr-FR" dirty="0"/>
              <a:t>La formation à la communication a porté sur les 3 éléments fondamentaux d'une consultation efficace :</a:t>
            </a:r>
            <a:br>
              <a:rPr lang="fr-FR" dirty="0"/>
            </a:br>
            <a:r>
              <a:rPr lang="fr-FR" dirty="0"/>
              <a:t>- obtenir des informations sur les préoccupations et les attentes du patient ;</a:t>
            </a:r>
            <a:br>
              <a:rPr lang="fr-FR" dirty="0"/>
            </a:br>
            <a:r>
              <a:rPr lang="fr-FR" dirty="0"/>
              <a:t>- l'échange d'informations sur les symptômes, le cours naturel de la maladie et le traitement ;</a:t>
            </a:r>
          </a:p>
          <a:p>
            <a:pPr marL="171450" indent="-171450">
              <a:buFontTx/>
              <a:buChar char="-"/>
            </a:pPr>
            <a:r>
              <a:rPr lang="fr-FR" dirty="0"/>
              <a:t>vérifier si l'information donnée est comprise</a:t>
            </a:r>
          </a:p>
          <a:p>
            <a:pPr marL="171450" indent="-171450">
              <a:buFontTx/>
              <a:buChar char="-"/>
            </a:pPr>
            <a:endParaRPr lang="fr-FR" dirty="0"/>
          </a:p>
          <a:p>
            <a:pPr marL="171450" indent="-171450">
              <a:buFontTx/>
              <a:buChar char="-"/>
            </a:pPr>
            <a:r>
              <a:rPr lang="fr-FR" b="1" dirty="0"/>
              <a:t>Résultats de l’étude : CRP et brochure = outils utiles ! A long terme, l’utilisation de la brochure s’est révélée plus efficace que la CRP pour réduire la prescription d’AB. </a:t>
            </a:r>
            <a:endParaRPr lang="nl-BE" b="1"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78FC6-CE17-4259-A63C-DDFC12E048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77474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BF</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78FC6-CE17-4259-A63C-DDFC12E048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12244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Cochrane Venekamp 2013 </a:t>
            </a:r>
          </a:p>
          <a:p>
            <a:pPr lvl="1"/>
            <a:r>
              <a:rPr lang="nl-BE" dirty="0"/>
              <a:t>Douleur après 24 heures : pas de différence entre AB et placebo</a:t>
            </a:r>
          </a:p>
          <a:p>
            <a:pPr lvl="1"/>
            <a:r>
              <a:rPr lang="nl-BE" dirty="0"/>
              <a:t>Douleur du 2ème jour au 7ème jour NNT 20</a:t>
            </a:r>
          </a:p>
          <a:p>
            <a:pPr lvl="1"/>
            <a:r>
              <a:rPr lang="nl-BE" dirty="0"/>
              <a:t>Pas d'effet sur la récurrence/la surdité</a:t>
            </a:r>
          </a:p>
          <a:p>
            <a:pPr lvl="1"/>
            <a:r>
              <a:rPr lang="nl-BE" dirty="0"/>
              <a:t>Cependant, plus de vomissements, de diarrhées, d'éruptions cutanées avec l'AB (NNH 14)</a:t>
            </a:r>
          </a:p>
          <a:p>
            <a:r>
              <a:rPr lang="nl-BE" dirty="0"/>
              <a:t>Méta-analyse Rovers</a:t>
            </a:r>
          </a:p>
          <a:p>
            <a:pPr lvl="1"/>
            <a:r>
              <a:rPr lang="nl-BE" dirty="0"/>
              <a:t>Pour tous les enfants : disparition de la douleur et de la fièvre du 2ème au 7ème jour NNT=8</a:t>
            </a:r>
          </a:p>
          <a:p>
            <a:pPr lvl="1"/>
            <a:r>
              <a:rPr lang="nl-BE" dirty="0"/>
              <a:t>Spécifiquement</a:t>
            </a:r>
          </a:p>
          <a:p>
            <a:pPr lvl="2"/>
            <a:r>
              <a:rPr lang="nl-BE" dirty="0"/>
              <a:t>Enfants de plus de 2 ans NNT=10</a:t>
            </a:r>
          </a:p>
          <a:p>
            <a:pPr lvl="2"/>
            <a:r>
              <a:rPr lang="nl-BE" dirty="0"/>
              <a:t>Enfants atteints d'otite moyenne latérale NNT=17</a:t>
            </a:r>
          </a:p>
          <a:p>
            <a:pPr lvl="2"/>
            <a:r>
              <a:rPr lang="nl-BE" dirty="0"/>
              <a:t>Enfants sans écoulement auriculaire NNT=8</a:t>
            </a:r>
          </a:p>
          <a:p>
            <a:r>
              <a:rPr lang="nl-BE" dirty="0"/>
              <a:t>Mais</a:t>
            </a:r>
          </a:p>
          <a:p>
            <a:pPr lvl="2"/>
            <a:r>
              <a:rPr lang="nl-BE" dirty="0"/>
              <a:t>Les enfants avec un écoulement d'oreille NNT=3 (pas de différence entre AB et placebo après 7-10 jours) :  </a:t>
            </a:r>
            <a:r>
              <a:rPr lang="nl-BE" b="1" dirty="0"/>
              <a:t>La perforation spontanée peut se rétablir sans AB, mais prend plus de temps.</a:t>
            </a:r>
          </a:p>
          <a:p>
            <a:pPr lvl="2"/>
            <a:r>
              <a:rPr lang="nl-BE" dirty="0"/>
              <a:t>Enfants avec OMA bilatérale de moins de 2 ans : NNT 4</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78FC6-CE17-4259-A63C-DDFC12E048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67541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1"/>
            <a:r>
              <a:rPr lang="nl-BE" dirty="0"/>
              <a:t>Attention au language !</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78FC6-CE17-4259-A63C-DDFC12E048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51834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78FC6-CE17-4259-A63C-DDFC12E048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67933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Sans augmenter le risqué de complications, on </a:t>
            </a:r>
            <a:r>
              <a:rPr lang="en-GB" dirty="0" err="1"/>
              <a:t>peut</a:t>
            </a:r>
            <a:r>
              <a:rPr lang="en-GB" dirty="0"/>
              <a:t> </a:t>
            </a:r>
            <a:r>
              <a:rPr lang="en-GB" dirty="0" err="1"/>
              <a:t>diminuer</a:t>
            </a:r>
            <a:r>
              <a:rPr lang="en-GB" dirty="0"/>
              <a:t> le </a:t>
            </a:r>
            <a:r>
              <a:rPr lang="en-GB" dirty="0" err="1"/>
              <a:t>nombre</a:t>
            </a:r>
            <a:r>
              <a:rPr lang="en-GB" dirty="0"/>
              <a:t> </a:t>
            </a:r>
            <a:r>
              <a:rPr lang="en-GB" dirty="0" err="1"/>
              <a:t>d’AB</a:t>
            </a:r>
            <a:r>
              <a:rPr lang="en-GB" dirty="0"/>
              <a:t>. </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78FC6-CE17-4259-A63C-DDFC12E048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63565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1"/>
            <a:r>
              <a:rPr lang="nl-BE" dirty="0"/>
              <a:t>Formation via site INAMI</a:t>
            </a:r>
          </a:p>
          <a:p>
            <a:pPr lvl="1"/>
            <a:endParaRPr lang="nl-BE" dirty="0"/>
          </a:p>
          <a:p>
            <a:pPr lvl="1"/>
            <a:r>
              <a:rPr lang="nl-BE" dirty="0"/>
              <a:t>https://eacademy.riziv-inami.health.fgov.be/mod/scorm/player.php?a=55&amp;currentorg=Course_ID1_ORG&amp;scoid=117&amp;sesskey=4JJj68nhhW&amp;display=popup&amp;mode=normal</a:t>
            </a:r>
          </a:p>
          <a:p>
            <a:pPr lvl="1"/>
            <a:endParaRPr lang="nl-BE" dirty="0"/>
          </a:p>
          <a:p>
            <a:pPr lvl="1"/>
            <a:r>
              <a:rPr lang="nl-BE" dirty="0"/>
              <a:t>https://eacademy.riziv-inami.health.fgov.be/pluginfile.php/2654/mod_scorm/content/1/Brochure%20GRACE%20FR.pdf</a:t>
            </a:r>
          </a:p>
          <a:p>
            <a:pPr lvl="1"/>
            <a:endParaRPr lang="nl-BE"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78FC6-CE17-4259-A63C-DDFC12E048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8466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Françoise Van </a:t>
            </a:r>
            <a:r>
              <a:rPr lang="fr-BE" dirty="0" err="1"/>
              <a:t>Bambeke</a:t>
            </a:r>
            <a:endParaRPr lang="fr-BE" dirty="0"/>
          </a:p>
          <a:p>
            <a:endParaRPr lang="fr-BE"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78FC6-CE17-4259-A63C-DDFC12E048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24849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Françoise Van </a:t>
            </a:r>
            <a:r>
              <a:rPr lang="fr-BE" dirty="0" err="1"/>
              <a:t>Bambeke</a:t>
            </a:r>
            <a:endParaRPr lang="fr-BE" dirty="0"/>
          </a:p>
          <a:p>
            <a:endParaRPr lang="fr-BE"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78FC6-CE17-4259-A63C-DDFC12E048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15987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A5D78FC6-CE17-4259-A63C-DDFC12E048FC}" type="slidenum">
              <a:rPr lang="en-US" smtClean="0"/>
              <a:pPr/>
              <a:t>49</a:t>
            </a:fld>
            <a:endParaRPr lang="en-US"/>
          </a:p>
        </p:txBody>
      </p:sp>
    </p:spTree>
    <p:extLst>
      <p:ext uri="{BB962C8B-B14F-4D97-AF65-F5344CB8AC3E}">
        <p14:creationId xmlns:p14="http://schemas.microsoft.com/office/powerpoint/2010/main" val="459139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5D78FC6-CE17-4259-A63C-DDFC12E048FC}" type="slidenum">
              <a:rPr lang="en-US" smtClean="0"/>
              <a:pPr/>
              <a:t>3</a:t>
            </a:fld>
            <a:endParaRPr lang="en-US"/>
          </a:p>
        </p:txBody>
      </p:sp>
    </p:spTree>
    <p:extLst>
      <p:ext uri="{BB962C8B-B14F-4D97-AF65-F5344CB8AC3E}">
        <p14:creationId xmlns:p14="http://schemas.microsoft.com/office/powerpoint/2010/main" val="12554096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A5D78FC6-CE17-4259-A63C-DDFC12E048FC}" type="slidenum">
              <a:rPr lang="en-US" smtClean="0"/>
              <a:pPr/>
              <a:t>50</a:t>
            </a:fld>
            <a:endParaRPr lang="en-US"/>
          </a:p>
        </p:txBody>
      </p:sp>
    </p:spTree>
    <p:extLst>
      <p:ext uri="{BB962C8B-B14F-4D97-AF65-F5344CB8AC3E}">
        <p14:creationId xmlns:p14="http://schemas.microsoft.com/office/powerpoint/2010/main" val="29349443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Cochrane Venekamp 2013 </a:t>
            </a:r>
          </a:p>
          <a:p>
            <a:pPr lvl="1"/>
            <a:r>
              <a:rPr lang="nl-BE" dirty="0"/>
              <a:t>Douleur après 24 heures : pas de différence entre AB et placebo</a:t>
            </a:r>
          </a:p>
          <a:p>
            <a:pPr lvl="1"/>
            <a:r>
              <a:rPr lang="nl-BE" dirty="0"/>
              <a:t>Douleur du 2ème jour au 7ème jour NNT 20</a:t>
            </a:r>
          </a:p>
          <a:p>
            <a:pPr lvl="1"/>
            <a:r>
              <a:rPr lang="nl-BE" dirty="0"/>
              <a:t>Pas d'effet sur la récurrence/la surdité</a:t>
            </a:r>
          </a:p>
          <a:p>
            <a:pPr lvl="1"/>
            <a:r>
              <a:rPr lang="nl-BE" dirty="0"/>
              <a:t>Cependant, plus de vomissements, de diarrhées, d'éruptions cutanées avec l'AB (NNH 14)</a:t>
            </a:r>
          </a:p>
          <a:p>
            <a:r>
              <a:rPr lang="nl-BE" dirty="0"/>
              <a:t>Méta-analyse Rovers</a:t>
            </a:r>
          </a:p>
          <a:p>
            <a:pPr lvl="1"/>
            <a:r>
              <a:rPr lang="nl-BE" dirty="0"/>
              <a:t>Pour tous les enfants : disparition de la douleur et de la fièvre du 2ème au 7ème jour NNT=8</a:t>
            </a:r>
          </a:p>
          <a:p>
            <a:pPr lvl="1"/>
            <a:r>
              <a:rPr lang="nl-BE" dirty="0"/>
              <a:t>Spécifiquement</a:t>
            </a:r>
          </a:p>
          <a:p>
            <a:pPr lvl="2"/>
            <a:r>
              <a:rPr lang="nl-BE" dirty="0"/>
              <a:t>Enfants de plus de 2 ans NNT=10</a:t>
            </a:r>
          </a:p>
          <a:p>
            <a:pPr lvl="2"/>
            <a:r>
              <a:rPr lang="nl-BE" dirty="0"/>
              <a:t>Enfants atteints d'otite moyenne latérale NNT=17</a:t>
            </a:r>
          </a:p>
          <a:p>
            <a:pPr lvl="2"/>
            <a:r>
              <a:rPr lang="nl-BE" dirty="0"/>
              <a:t>Enfants sans écoulement auriculaire NNT=8</a:t>
            </a:r>
          </a:p>
          <a:p>
            <a:r>
              <a:rPr lang="nl-BE" dirty="0"/>
              <a:t>Mais</a:t>
            </a:r>
          </a:p>
          <a:p>
            <a:pPr lvl="2"/>
            <a:r>
              <a:rPr lang="nl-BE" dirty="0"/>
              <a:t>Les enfants avec un écoulement d'oreille NNT=3 (pas de différence entre AB et placebo après 7-10 jours) :  </a:t>
            </a:r>
            <a:r>
              <a:rPr lang="nl-BE" b="1" dirty="0"/>
              <a:t>La perforation spontanée peut se rétablir sans AB, mais prend plus de temps.</a:t>
            </a:r>
          </a:p>
          <a:p>
            <a:pPr lvl="2"/>
            <a:r>
              <a:rPr lang="nl-BE" dirty="0"/>
              <a:t>Enfants avec OMA bilatérale de moins de 2 ans : NNT 4</a:t>
            </a:r>
          </a:p>
        </p:txBody>
      </p:sp>
      <p:sp>
        <p:nvSpPr>
          <p:cNvPr id="4" name="Tijdelijke aanduiding voor dianummer 3"/>
          <p:cNvSpPr>
            <a:spLocks noGrp="1"/>
          </p:cNvSpPr>
          <p:nvPr>
            <p:ph type="sldNum" sz="quarter" idx="10"/>
          </p:nvPr>
        </p:nvSpPr>
        <p:spPr/>
        <p:txBody>
          <a:bodyPr/>
          <a:lstStyle/>
          <a:p>
            <a:fld id="{A5D78FC6-CE17-4259-A63C-DDFC12E048FC}" type="slidenum">
              <a:rPr lang="en-US" smtClean="0"/>
              <a:pPr/>
              <a:t>51</a:t>
            </a:fld>
            <a:endParaRPr lang="en-US"/>
          </a:p>
        </p:txBody>
      </p:sp>
    </p:spTree>
    <p:extLst>
      <p:ext uri="{BB962C8B-B14F-4D97-AF65-F5344CB8AC3E}">
        <p14:creationId xmlns:p14="http://schemas.microsoft.com/office/powerpoint/2010/main" val="19284335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BF</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78FC6-CE17-4259-A63C-DDFC12E048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30312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a:lnSpc>
                <a:spcPct val="107000"/>
              </a:lnSpc>
              <a:spcAft>
                <a:spcPts val="800"/>
              </a:spcAft>
            </a:pPr>
            <a:endParaRPr lang="nl-BE"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78FC6-CE17-4259-A63C-DDFC12E048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57791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Parlons antibiotique</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78FC6-CE17-4259-A63C-DDFC12E048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57959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a:lnSpc>
                <a:spcPct val="107000"/>
              </a:lnSpc>
              <a:spcAft>
                <a:spcPts val="800"/>
              </a:spcAft>
            </a:pPr>
            <a:endParaRPr lang="nl-BE" dirty="0"/>
          </a:p>
        </p:txBody>
      </p:sp>
      <p:sp>
        <p:nvSpPr>
          <p:cNvPr id="4" name="Tijdelijke aanduiding voor dianummer 3"/>
          <p:cNvSpPr>
            <a:spLocks noGrp="1"/>
          </p:cNvSpPr>
          <p:nvPr>
            <p:ph type="sldNum" sz="quarter" idx="10"/>
          </p:nvPr>
        </p:nvSpPr>
        <p:spPr/>
        <p:txBody>
          <a:bodyPr/>
          <a:lstStyle/>
          <a:p>
            <a:fld id="{A5D78FC6-CE17-4259-A63C-DDFC12E048FC}" type="slidenum">
              <a:rPr lang="en-US" smtClean="0"/>
              <a:pPr/>
              <a:t>62</a:t>
            </a:fld>
            <a:endParaRPr lang="en-US"/>
          </a:p>
        </p:txBody>
      </p:sp>
    </p:spTree>
    <p:extLst>
      <p:ext uri="{BB962C8B-B14F-4D97-AF65-F5344CB8AC3E}">
        <p14:creationId xmlns:p14="http://schemas.microsoft.com/office/powerpoint/2010/main" val="42281718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47500" lnSpcReduction="20000"/>
          </a:bodyPr>
          <a:lstStyle/>
          <a:p>
            <a:pPr>
              <a:lnSpc>
                <a:spcPct val="107000"/>
              </a:lnSpc>
              <a:spcAft>
                <a:spcPts val="800"/>
              </a:spcAft>
            </a:pPr>
            <a:r>
              <a:rPr lang="fr-BE" sz="1800" b="1" dirty="0">
                <a:effectLst/>
                <a:latin typeface="Arial" panose="020B0604020202020204" pitchFamily="34" charset="0"/>
                <a:ea typeface="Calibri" panose="020F0502020204030204" pitchFamily="34" charset="0"/>
                <a:cs typeface="Times New Roman" panose="02020603050405020304" pitchFamily="18" charset="0"/>
              </a:rPr>
              <a:t>Indicateurs qui peuvent être récupérés via </a:t>
            </a:r>
            <a:r>
              <a:rPr lang="fr-BE" sz="1800" b="1" dirty="0" err="1">
                <a:effectLst/>
                <a:latin typeface="Arial" panose="020B0604020202020204" pitchFamily="34" charset="0"/>
                <a:ea typeface="Calibri" panose="020F0502020204030204" pitchFamily="34" charset="0"/>
                <a:cs typeface="Times New Roman" panose="02020603050405020304" pitchFamily="18" charset="0"/>
              </a:rPr>
              <a:t>pharmanet</a:t>
            </a:r>
            <a:endParaRPr lang="fr-BE" sz="1800" b="1"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r-BE"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BE" sz="1800" dirty="0">
                <a:effectLst/>
                <a:latin typeface="Arial" panose="020B0604020202020204" pitchFamily="34" charset="0"/>
                <a:ea typeface="Calibri" panose="020F0502020204030204" pitchFamily="34" charset="0"/>
                <a:cs typeface="Times New Roman" panose="02020603050405020304" pitchFamily="18" charset="0"/>
              </a:rPr>
              <a:t>Indicateur 1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BE" sz="1800" dirty="0">
                <a:effectLst/>
                <a:latin typeface="Arial" panose="020B0604020202020204" pitchFamily="34" charset="0"/>
                <a:ea typeface="Calibri" panose="020F0502020204030204" pitchFamily="34" charset="0"/>
                <a:cs typeface="Times New Roman" panose="02020603050405020304" pitchFamily="18" charset="0"/>
              </a:rPr>
              <a:t>Le </a:t>
            </a:r>
            <a:r>
              <a:rPr lang="fr-BE" sz="18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nombre de patients </a:t>
            </a:r>
            <a:r>
              <a:rPr lang="fr-BE" sz="1800" dirty="0">
                <a:effectLst/>
                <a:latin typeface="Arial" panose="020B0604020202020204" pitchFamily="34" charset="0"/>
                <a:ea typeface="Calibri" panose="020F0502020204030204" pitchFamily="34" charset="0"/>
                <a:cs typeface="Times New Roman" panose="02020603050405020304" pitchFamily="18" charset="0"/>
              </a:rPr>
              <a:t>pour lesquels </a:t>
            </a:r>
            <a:r>
              <a:rPr lang="fr-BE" sz="1800" b="1" dirty="0">
                <a:effectLst/>
                <a:latin typeface="Arial" panose="020B0604020202020204" pitchFamily="34" charset="0"/>
                <a:ea typeface="Calibri" panose="020F0502020204030204" pitchFamily="34" charset="0"/>
                <a:cs typeface="Times New Roman" panose="02020603050405020304" pitchFamily="18" charset="0"/>
              </a:rPr>
              <a:t>des antibiotiques</a:t>
            </a:r>
            <a:r>
              <a:rPr lang="fr-BE" sz="1800" dirty="0">
                <a:effectLst/>
                <a:latin typeface="Arial" panose="020B0604020202020204" pitchFamily="34" charset="0"/>
                <a:ea typeface="Calibri" panose="020F0502020204030204" pitchFamily="34" charset="0"/>
                <a:cs typeface="Times New Roman" panose="02020603050405020304" pitchFamily="18" charset="0"/>
              </a:rPr>
              <a:t> (ATC J01) ont été prescrits et remboursés sur le </a:t>
            </a:r>
            <a:r>
              <a:rPr lang="fr-BE" sz="18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nombre total de patients</a:t>
            </a:r>
            <a:r>
              <a:rPr lang="fr-BE" sz="1800" dirty="0">
                <a:effectLst/>
                <a:latin typeface="Arial" panose="020B0604020202020204" pitchFamily="34" charset="0"/>
                <a:ea typeface="Calibri" panose="020F0502020204030204" pitchFamily="34" charset="0"/>
                <a:cs typeface="Times New Roman" panose="02020603050405020304" pitchFamily="18" charset="0"/>
              </a:rPr>
              <a:t>, exprimé en ‰ (pour 1 000 patients).</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BE" sz="1800" dirty="0">
                <a:effectLst/>
                <a:latin typeface="Arial" panose="020B0604020202020204" pitchFamily="34" charset="0"/>
                <a:ea typeface="Calibri" panose="020F0502020204030204" pitchFamily="34" charset="0"/>
                <a:cs typeface="Times New Roman" panose="02020603050405020304" pitchFamily="18" charset="0"/>
              </a:rPr>
              <a:t>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BE" sz="1800" dirty="0">
                <a:effectLst/>
                <a:latin typeface="Arial" panose="020B0604020202020204" pitchFamily="34" charset="0"/>
                <a:ea typeface="Calibri" panose="020F0502020204030204" pitchFamily="34" charset="0"/>
                <a:cs typeface="Times New Roman" panose="02020603050405020304" pitchFamily="18" charset="0"/>
              </a:rPr>
              <a:t>Indicateur 2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BE" sz="1800" dirty="0">
                <a:effectLst/>
                <a:latin typeface="Arial" panose="020B0604020202020204" pitchFamily="34" charset="0"/>
                <a:ea typeface="Calibri" panose="020F0502020204030204" pitchFamily="34" charset="0"/>
                <a:cs typeface="Times New Roman" panose="02020603050405020304" pitchFamily="18" charset="0"/>
              </a:rPr>
              <a:t>Le </a:t>
            </a:r>
            <a:r>
              <a:rPr lang="fr-BE" sz="18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nombre de patients </a:t>
            </a:r>
            <a:r>
              <a:rPr lang="fr-BE" sz="1800" dirty="0">
                <a:effectLst/>
                <a:latin typeface="Arial" panose="020B0604020202020204" pitchFamily="34" charset="0"/>
                <a:ea typeface="Calibri" panose="020F0502020204030204" pitchFamily="34" charset="0"/>
                <a:cs typeface="Times New Roman" panose="02020603050405020304" pitchFamily="18" charset="0"/>
              </a:rPr>
              <a:t>recevant des </a:t>
            </a:r>
            <a:r>
              <a:rPr lang="fr-BE" sz="1800" b="1" dirty="0">
                <a:effectLst/>
                <a:latin typeface="Arial" panose="020B0604020202020204" pitchFamily="34" charset="0"/>
                <a:ea typeface="Calibri" panose="020F0502020204030204" pitchFamily="34" charset="0"/>
                <a:cs typeface="Times New Roman" panose="02020603050405020304" pitchFamily="18" charset="0"/>
              </a:rPr>
              <a:t>antibiotiques de deuxième ligne</a:t>
            </a:r>
            <a:r>
              <a:rPr lang="fr-BE" sz="1800" dirty="0">
                <a:effectLst/>
                <a:latin typeface="Arial" panose="020B0604020202020204" pitchFamily="34" charset="0"/>
                <a:ea typeface="Calibri" panose="020F0502020204030204" pitchFamily="34" charset="0"/>
                <a:cs typeface="Times New Roman" panose="02020603050405020304" pitchFamily="18" charset="0"/>
              </a:rPr>
              <a:t> prescrits et remboursés (amoxicilline + acide clavulanique (J01CR), les céphalosporines (J01D), les quinolones (J01M) ou les macrolides (J01FA) sur </a:t>
            </a:r>
            <a:r>
              <a:rPr lang="fr-BE" sz="18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le nombre total de patients </a:t>
            </a:r>
            <a:r>
              <a:rPr lang="fr-BE" sz="1800" dirty="0">
                <a:effectLst/>
                <a:latin typeface="Arial" panose="020B0604020202020204" pitchFamily="34" charset="0"/>
                <a:ea typeface="Calibri" panose="020F0502020204030204" pitchFamily="34" charset="0"/>
                <a:cs typeface="Times New Roman" panose="02020603050405020304" pitchFamily="18" charset="0"/>
              </a:rPr>
              <a:t>pour lesquels des </a:t>
            </a:r>
            <a:r>
              <a:rPr lang="fr-BE" sz="18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antibiotiques</a:t>
            </a:r>
            <a:r>
              <a:rPr lang="fr-BE" sz="1800" dirty="0">
                <a:effectLst/>
                <a:latin typeface="Arial" panose="020B0604020202020204" pitchFamily="34" charset="0"/>
                <a:ea typeface="Calibri" panose="020F0502020204030204" pitchFamily="34" charset="0"/>
                <a:cs typeface="Times New Roman" panose="02020603050405020304" pitchFamily="18" charset="0"/>
              </a:rPr>
              <a:t> (ATC J01) ont été prescrits, exprimé comme suit en pourcentage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BE" sz="1800" dirty="0">
                <a:effectLst/>
                <a:latin typeface="Arial" panose="020B0604020202020204" pitchFamily="34" charset="0"/>
                <a:ea typeface="Calibri" panose="020F0502020204030204" pitchFamily="34" charset="0"/>
                <a:cs typeface="Times New Roman" panose="02020603050405020304" pitchFamily="18" charset="0"/>
              </a:rPr>
              <a:t>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BE" sz="1800" dirty="0">
                <a:effectLst/>
                <a:latin typeface="Arial" panose="020B0604020202020204" pitchFamily="34" charset="0"/>
                <a:ea typeface="Calibri" panose="020F0502020204030204" pitchFamily="34" charset="0"/>
                <a:cs typeface="Times New Roman" panose="02020603050405020304" pitchFamily="18" charset="0"/>
              </a:rPr>
              <a:t>Indicateur 3</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BE" sz="1800" dirty="0">
                <a:effectLst/>
                <a:latin typeface="Arial" panose="020B0604020202020204" pitchFamily="34" charset="0"/>
                <a:ea typeface="Calibri" panose="020F0502020204030204" pitchFamily="34" charset="0"/>
                <a:cs typeface="Times New Roman" panose="02020603050405020304" pitchFamily="18" charset="0"/>
              </a:rPr>
              <a:t>Le </a:t>
            </a:r>
            <a:r>
              <a:rPr lang="fr-BE" sz="18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nombre de patients </a:t>
            </a:r>
            <a:r>
              <a:rPr lang="fr-BE" sz="1800" dirty="0">
                <a:effectLst/>
                <a:latin typeface="Arial" panose="020B0604020202020204" pitchFamily="34" charset="0"/>
                <a:ea typeface="Calibri" panose="020F0502020204030204" pitchFamily="34" charset="0"/>
                <a:cs typeface="Times New Roman" panose="02020603050405020304" pitchFamily="18" charset="0"/>
              </a:rPr>
              <a:t>pour lesquels l'</a:t>
            </a:r>
            <a:r>
              <a:rPr lang="fr-BE" sz="1800" b="1" dirty="0">
                <a:effectLst/>
                <a:latin typeface="Arial" panose="020B0604020202020204" pitchFamily="34" charset="0"/>
                <a:ea typeface="Calibri" panose="020F0502020204030204" pitchFamily="34" charset="0"/>
                <a:cs typeface="Times New Roman" panose="02020603050405020304" pitchFamily="18" charset="0"/>
              </a:rPr>
              <a:t>amoxicilline</a:t>
            </a:r>
            <a:r>
              <a:rPr lang="fr-BE" sz="1800" dirty="0">
                <a:effectLst/>
                <a:latin typeface="Arial" panose="020B0604020202020204" pitchFamily="34" charset="0"/>
                <a:ea typeface="Calibri" panose="020F0502020204030204" pitchFamily="34" charset="0"/>
                <a:cs typeface="Times New Roman" panose="02020603050405020304" pitchFamily="18" charset="0"/>
              </a:rPr>
              <a:t> (J01CA04) a été prescrite et remboursée sur le </a:t>
            </a:r>
            <a:r>
              <a:rPr lang="fr-BE" sz="18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nombre total de patients </a:t>
            </a:r>
            <a:r>
              <a:rPr lang="fr-BE" sz="1800" dirty="0">
                <a:effectLst/>
                <a:latin typeface="Arial" panose="020B0604020202020204" pitchFamily="34" charset="0"/>
                <a:ea typeface="Calibri" panose="020F0502020204030204" pitchFamily="34" charset="0"/>
                <a:cs typeface="Times New Roman" panose="02020603050405020304" pitchFamily="18" charset="0"/>
              </a:rPr>
              <a:t>pour lesquels des </a:t>
            </a:r>
            <a:r>
              <a:rPr lang="fr-BE" sz="18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antibiotiques</a:t>
            </a:r>
            <a:r>
              <a:rPr lang="fr-BE" sz="1800" dirty="0">
                <a:effectLst/>
                <a:latin typeface="Arial" panose="020B0604020202020204" pitchFamily="34" charset="0"/>
                <a:ea typeface="Calibri" panose="020F0502020204030204" pitchFamily="34" charset="0"/>
                <a:cs typeface="Times New Roman" panose="02020603050405020304" pitchFamily="18" charset="0"/>
              </a:rPr>
              <a:t> (ATC J01) ont été prescrits, exprimé comme suit en pourcentage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BE" sz="1800" dirty="0">
                <a:effectLst/>
                <a:latin typeface="Arial" panose="020B0604020202020204" pitchFamily="34" charset="0"/>
                <a:ea typeface="Calibri" panose="020F0502020204030204" pitchFamily="34" charset="0"/>
                <a:cs typeface="Times New Roman" panose="02020603050405020304" pitchFamily="18" charset="0"/>
              </a:rPr>
              <a:t>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BE" sz="1800" dirty="0">
                <a:effectLst/>
                <a:latin typeface="Arial" panose="020B0604020202020204" pitchFamily="34" charset="0"/>
                <a:ea typeface="Calibri" panose="020F0502020204030204" pitchFamily="34" charset="0"/>
                <a:cs typeface="Times New Roman" panose="02020603050405020304" pitchFamily="18" charset="0"/>
              </a:rPr>
              <a:t>Indicateur 4 :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BE" sz="1800" dirty="0">
                <a:effectLst/>
                <a:latin typeface="Arial" panose="020B0604020202020204" pitchFamily="34" charset="0"/>
                <a:ea typeface="Calibri" panose="020F0502020204030204" pitchFamily="34" charset="0"/>
                <a:cs typeface="Times New Roman" panose="02020603050405020304" pitchFamily="18" charset="0"/>
              </a:rPr>
              <a:t>Le </a:t>
            </a:r>
            <a:r>
              <a:rPr lang="fr-BE" sz="18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nombre de patients </a:t>
            </a:r>
            <a:r>
              <a:rPr lang="fr-BE" sz="1800" dirty="0">
                <a:effectLst/>
                <a:latin typeface="Arial" panose="020B0604020202020204" pitchFamily="34" charset="0"/>
                <a:ea typeface="Calibri" panose="020F0502020204030204" pitchFamily="34" charset="0"/>
                <a:cs typeface="Times New Roman" panose="02020603050405020304" pitchFamily="18" charset="0"/>
              </a:rPr>
              <a:t>pour lesquels des </a:t>
            </a:r>
            <a:r>
              <a:rPr lang="fr-BE" sz="1800" b="1" dirty="0">
                <a:effectLst/>
                <a:latin typeface="Arial" panose="020B0604020202020204" pitchFamily="34" charset="0"/>
                <a:ea typeface="Calibri" panose="020F0502020204030204" pitchFamily="34" charset="0"/>
                <a:cs typeface="Times New Roman" panose="02020603050405020304" pitchFamily="18" charset="0"/>
              </a:rPr>
              <a:t>nitrofuranes</a:t>
            </a:r>
            <a:r>
              <a:rPr lang="fr-BE" sz="1800" dirty="0">
                <a:effectLst/>
                <a:latin typeface="Arial" panose="020B0604020202020204" pitchFamily="34" charset="0"/>
                <a:ea typeface="Calibri" panose="020F0502020204030204" pitchFamily="34" charset="0"/>
                <a:cs typeface="Times New Roman" panose="02020603050405020304" pitchFamily="18" charset="0"/>
              </a:rPr>
              <a:t> (J01XE) ont été prescrits et remboursés sur le</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r>
              <a:rPr lang="fr-BE" sz="1800" dirty="0">
                <a:solidFill>
                  <a:srgbClr val="0070C0"/>
                </a:solidFill>
                <a:effectLst/>
                <a:latin typeface="Arial" panose="020B0604020202020204" pitchFamily="34" charset="0"/>
                <a:ea typeface="Calibri" panose="020F0502020204030204" pitchFamily="34" charset="0"/>
              </a:rPr>
              <a:t>le nombre total de patients </a:t>
            </a:r>
            <a:r>
              <a:rPr lang="fr-BE" sz="1800" dirty="0">
                <a:effectLst/>
                <a:latin typeface="Arial" panose="020B0604020202020204" pitchFamily="34" charset="0"/>
                <a:ea typeface="Calibri" panose="020F0502020204030204" pitchFamily="34" charset="0"/>
              </a:rPr>
              <a:t>pour lesquels des antibiotiques (ATC J01) ont été prescrits, exprimé comme suit en pourcentage (%).</a:t>
            </a:r>
            <a:endParaRPr lang="nl-BE" dirty="0"/>
          </a:p>
        </p:txBody>
      </p:sp>
      <p:sp>
        <p:nvSpPr>
          <p:cNvPr id="4" name="Tijdelijke aanduiding voor dianummer 3"/>
          <p:cNvSpPr>
            <a:spLocks noGrp="1"/>
          </p:cNvSpPr>
          <p:nvPr>
            <p:ph type="sldNum" sz="quarter" idx="10"/>
          </p:nvPr>
        </p:nvSpPr>
        <p:spPr/>
        <p:txBody>
          <a:bodyPr/>
          <a:lstStyle/>
          <a:p>
            <a:fld id="{A5D78FC6-CE17-4259-A63C-DDFC12E048FC}" type="slidenum">
              <a:rPr lang="en-US" smtClean="0"/>
              <a:pPr/>
              <a:t>64</a:t>
            </a:fld>
            <a:endParaRPr lang="en-US"/>
          </a:p>
        </p:txBody>
      </p:sp>
    </p:spTree>
    <p:extLst>
      <p:ext uri="{BB962C8B-B14F-4D97-AF65-F5344CB8AC3E}">
        <p14:creationId xmlns:p14="http://schemas.microsoft.com/office/powerpoint/2010/main" val="3095484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47500" lnSpcReduction="20000"/>
          </a:bodyPr>
          <a:lstStyle/>
          <a:p>
            <a:pPr>
              <a:lnSpc>
                <a:spcPct val="107000"/>
              </a:lnSpc>
              <a:spcAft>
                <a:spcPts val="800"/>
              </a:spcAft>
            </a:pPr>
            <a:r>
              <a:rPr lang="fr-BE" sz="1800" b="1" dirty="0">
                <a:effectLst/>
                <a:latin typeface="Arial" panose="020B0604020202020204" pitchFamily="34" charset="0"/>
                <a:ea typeface="Calibri" panose="020F0502020204030204" pitchFamily="34" charset="0"/>
                <a:cs typeface="Times New Roman" panose="02020603050405020304" pitchFamily="18" charset="0"/>
              </a:rPr>
              <a:t>Indicateurs qui peuvent être récupérés via </a:t>
            </a:r>
            <a:r>
              <a:rPr lang="fr-BE" sz="1800" b="1" dirty="0" err="1">
                <a:effectLst/>
                <a:latin typeface="Arial" panose="020B0604020202020204" pitchFamily="34" charset="0"/>
                <a:ea typeface="Calibri" panose="020F0502020204030204" pitchFamily="34" charset="0"/>
                <a:cs typeface="Times New Roman" panose="02020603050405020304" pitchFamily="18" charset="0"/>
              </a:rPr>
              <a:t>pharmanet</a:t>
            </a:r>
            <a:endParaRPr lang="fr-BE" sz="1800" b="1"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r-BE"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BE" sz="1800" dirty="0">
                <a:effectLst/>
                <a:latin typeface="Arial" panose="020B0604020202020204" pitchFamily="34" charset="0"/>
                <a:ea typeface="Calibri" panose="020F0502020204030204" pitchFamily="34" charset="0"/>
                <a:cs typeface="Times New Roman" panose="02020603050405020304" pitchFamily="18" charset="0"/>
              </a:rPr>
              <a:t>Indicateur 1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BE" sz="1800" dirty="0">
                <a:effectLst/>
                <a:latin typeface="Arial" panose="020B0604020202020204" pitchFamily="34" charset="0"/>
                <a:ea typeface="Calibri" panose="020F0502020204030204" pitchFamily="34" charset="0"/>
                <a:cs typeface="Times New Roman" panose="02020603050405020304" pitchFamily="18" charset="0"/>
              </a:rPr>
              <a:t>Le </a:t>
            </a:r>
            <a:r>
              <a:rPr lang="fr-BE" sz="18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nombre de patients </a:t>
            </a:r>
            <a:r>
              <a:rPr lang="fr-BE" sz="1800" dirty="0">
                <a:effectLst/>
                <a:latin typeface="Arial" panose="020B0604020202020204" pitchFamily="34" charset="0"/>
                <a:ea typeface="Calibri" panose="020F0502020204030204" pitchFamily="34" charset="0"/>
                <a:cs typeface="Times New Roman" panose="02020603050405020304" pitchFamily="18" charset="0"/>
              </a:rPr>
              <a:t>pour lesquels </a:t>
            </a:r>
            <a:r>
              <a:rPr lang="fr-BE" sz="1800" b="1" dirty="0">
                <a:effectLst/>
                <a:latin typeface="Arial" panose="020B0604020202020204" pitchFamily="34" charset="0"/>
                <a:ea typeface="Calibri" panose="020F0502020204030204" pitchFamily="34" charset="0"/>
                <a:cs typeface="Times New Roman" panose="02020603050405020304" pitchFamily="18" charset="0"/>
              </a:rPr>
              <a:t>des antibiotiques</a:t>
            </a:r>
            <a:r>
              <a:rPr lang="fr-BE" sz="1800" dirty="0">
                <a:effectLst/>
                <a:latin typeface="Arial" panose="020B0604020202020204" pitchFamily="34" charset="0"/>
                <a:ea typeface="Calibri" panose="020F0502020204030204" pitchFamily="34" charset="0"/>
                <a:cs typeface="Times New Roman" panose="02020603050405020304" pitchFamily="18" charset="0"/>
              </a:rPr>
              <a:t> (ATC J01) ont été prescrits et remboursés sur le </a:t>
            </a:r>
            <a:r>
              <a:rPr lang="fr-BE" sz="18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nombre total de patients</a:t>
            </a:r>
            <a:r>
              <a:rPr lang="fr-BE" sz="1800" dirty="0">
                <a:effectLst/>
                <a:latin typeface="Arial" panose="020B0604020202020204" pitchFamily="34" charset="0"/>
                <a:ea typeface="Calibri" panose="020F0502020204030204" pitchFamily="34" charset="0"/>
                <a:cs typeface="Times New Roman" panose="02020603050405020304" pitchFamily="18" charset="0"/>
              </a:rPr>
              <a:t>, exprimé en ‰ (pour 1 000 patients).</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BE" sz="1800" dirty="0">
                <a:effectLst/>
                <a:latin typeface="Arial" panose="020B0604020202020204" pitchFamily="34" charset="0"/>
                <a:ea typeface="Calibri" panose="020F0502020204030204" pitchFamily="34" charset="0"/>
                <a:cs typeface="Times New Roman" panose="02020603050405020304" pitchFamily="18" charset="0"/>
              </a:rPr>
              <a:t>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BE" sz="1800" dirty="0">
                <a:effectLst/>
                <a:latin typeface="Arial" panose="020B0604020202020204" pitchFamily="34" charset="0"/>
                <a:ea typeface="Calibri" panose="020F0502020204030204" pitchFamily="34" charset="0"/>
                <a:cs typeface="Times New Roman" panose="02020603050405020304" pitchFamily="18" charset="0"/>
              </a:rPr>
              <a:t>Indicateur 2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BE" sz="1800" dirty="0">
                <a:effectLst/>
                <a:latin typeface="Arial" panose="020B0604020202020204" pitchFamily="34" charset="0"/>
                <a:ea typeface="Calibri" panose="020F0502020204030204" pitchFamily="34" charset="0"/>
                <a:cs typeface="Times New Roman" panose="02020603050405020304" pitchFamily="18" charset="0"/>
              </a:rPr>
              <a:t>Le </a:t>
            </a:r>
            <a:r>
              <a:rPr lang="fr-BE" sz="18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nombre de patients </a:t>
            </a:r>
            <a:r>
              <a:rPr lang="fr-BE" sz="1800" dirty="0">
                <a:effectLst/>
                <a:latin typeface="Arial" panose="020B0604020202020204" pitchFamily="34" charset="0"/>
                <a:ea typeface="Calibri" panose="020F0502020204030204" pitchFamily="34" charset="0"/>
                <a:cs typeface="Times New Roman" panose="02020603050405020304" pitchFamily="18" charset="0"/>
              </a:rPr>
              <a:t>recevant des </a:t>
            </a:r>
            <a:r>
              <a:rPr lang="fr-BE" sz="1800" b="1" dirty="0">
                <a:effectLst/>
                <a:latin typeface="Arial" panose="020B0604020202020204" pitchFamily="34" charset="0"/>
                <a:ea typeface="Calibri" panose="020F0502020204030204" pitchFamily="34" charset="0"/>
                <a:cs typeface="Times New Roman" panose="02020603050405020304" pitchFamily="18" charset="0"/>
              </a:rPr>
              <a:t>antibiotiques de deuxième ligne</a:t>
            </a:r>
            <a:r>
              <a:rPr lang="fr-BE" sz="1800" dirty="0">
                <a:effectLst/>
                <a:latin typeface="Arial" panose="020B0604020202020204" pitchFamily="34" charset="0"/>
                <a:ea typeface="Calibri" panose="020F0502020204030204" pitchFamily="34" charset="0"/>
                <a:cs typeface="Times New Roman" panose="02020603050405020304" pitchFamily="18" charset="0"/>
              </a:rPr>
              <a:t> prescrits et remboursés (amoxicilline + acide clavulanique (J01CR), les céphalosporines (J01D), les quinolones (J01M) ou les macrolides (J01FA) sur </a:t>
            </a:r>
            <a:r>
              <a:rPr lang="fr-BE" sz="18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le nombre total de patients </a:t>
            </a:r>
            <a:r>
              <a:rPr lang="fr-BE" sz="1800" dirty="0">
                <a:effectLst/>
                <a:latin typeface="Arial" panose="020B0604020202020204" pitchFamily="34" charset="0"/>
                <a:ea typeface="Calibri" panose="020F0502020204030204" pitchFamily="34" charset="0"/>
                <a:cs typeface="Times New Roman" panose="02020603050405020304" pitchFamily="18" charset="0"/>
              </a:rPr>
              <a:t>pour lesquels des </a:t>
            </a:r>
            <a:r>
              <a:rPr lang="fr-BE" sz="18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antibiotiques</a:t>
            </a:r>
            <a:r>
              <a:rPr lang="fr-BE" sz="1800" dirty="0">
                <a:effectLst/>
                <a:latin typeface="Arial" panose="020B0604020202020204" pitchFamily="34" charset="0"/>
                <a:ea typeface="Calibri" panose="020F0502020204030204" pitchFamily="34" charset="0"/>
                <a:cs typeface="Times New Roman" panose="02020603050405020304" pitchFamily="18" charset="0"/>
              </a:rPr>
              <a:t> (ATC J01) ont été prescrits, exprimé comme suit en pourcentage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BE" sz="1800" dirty="0">
                <a:effectLst/>
                <a:latin typeface="Arial" panose="020B0604020202020204" pitchFamily="34" charset="0"/>
                <a:ea typeface="Calibri" panose="020F0502020204030204" pitchFamily="34" charset="0"/>
                <a:cs typeface="Times New Roman" panose="02020603050405020304" pitchFamily="18" charset="0"/>
              </a:rPr>
              <a:t>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BE" sz="1800" dirty="0">
                <a:effectLst/>
                <a:latin typeface="Arial" panose="020B0604020202020204" pitchFamily="34" charset="0"/>
                <a:ea typeface="Calibri" panose="020F0502020204030204" pitchFamily="34" charset="0"/>
                <a:cs typeface="Times New Roman" panose="02020603050405020304" pitchFamily="18" charset="0"/>
              </a:rPr>
              <a:t>Indicateur 3</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BE" sz="1800" dirty="0">
                <a:effectLst/>
                <a:latin typeface="Arial" panose="020B0604020202020204" pitchFamily="34" charset="0"/>
                <a:ea typeface="Calibri" panose="020F0502020204030204" pitchFamily="34" charset="0"/>
                <a:cs typeface="Times New Roman" panose="02020603050405020304" pitchFamily="18" charset="0"/>
              </a:rPr>
              <a:t>Le </a:t>
            </a:r>
            <a:r>
              <a:rPr lang="fr-BE" sz="18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nombre de patients </a:t>
            </a:r>
            <a:r>
              <a:rPr lang="fr-BE" sz="1800" dirty="0">
                <a:effectLst/>
                <a:latin typeface="Arial" panose="020B0604020202020204" pitchFamily="34" charset="0"/>
                <a:ea typeface="Calibri" panose="020F0502020204030204" pitchFamily="34" charset="0"/>
                <a:cs typeface="Times New Roman" panose="02020603050405020304" pitchFamily="18" charset="0"/>
              </a:rPr>
              <a:t>pour lesquels l'</a:t>
            </a:r>
            <a:r>
              <a:rPr lang="fr-BE" sz="1800" b="1" dirty="0">
                <a:effectLst/>
                <a:latin typeface="Arial" panose="020B0604020202020204" pitchFamily="34" charset="0"/>
                <a:ea typeface="Calibri" panose="020F0502020204030204" pitchFamily="34" charset="0"/>
                <a:cs typeface="Times New Roman" panose="02020603050405020304" pitchFamily="18" charset="0"/>
              </a:rPr>
              <a:t>amoxicilline</a:t>
            </a:r>
            <a:r>
              <a:rPr lang="fr-BE" sz="1800" dirty="0">
                <a:effectLst/>
                <a:latin typeface="Arial" panose="020B0604020202020204" pitchFamily="34" charset="0"/>
                <a:ea typeface="Calibri" panose="020F0502020204030204" pitchFamily="34" charset="0"/>
                <a:cs typeface="Times New Roman" panose="02020603050405020304" pitchFamily="18" charset="0"/>
              </a:rPr>
              <a:t> (J01CA04) a été prescrite et remboursée sur le </a:t>
            </a:r>
            <a:r>
              <a:rPr lang="fr-BE" sz="18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nombre total de patients </a:t>
            </a:r>
            <a:r>
              <a:rPr lang="fr-BE" sz="1800" dirty="0">
                <a:effectLst/>
                <a:latin typeface="Arial" panose="020B0604020202020204" pitchFamily="34" charset="0"/>
                <a:ea typeface="Calibri" panose="020F0502020204030204" pitchFamily="34" charset="0"/>
                <a:cs typeface="Times New Roman" panose="02020603050405020304" pitchFamily="18" charset="0"/>
              </a:rPr>
              <a:t>pour lesquels des </a:t>
            </a:r>
            <a:r>
              <a:rPr lang="fr-BE" sz="18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antibiotiques</a:t>
            </a:r>
            <a:r>
              <a:rPr lang="fr-BE" sz="1800" dirty="0">
                <a:effectLst/>
                <a:latin typeface="Arial" panose="020B0604020202020204" pitchFamily="34" charset="0"/>
                <a:ea typeface="Calibri" panose="020F0502020204030204" pitchFamily="34" charset="0"/>
                <a:cs typeface="Times New Roman" panose="02020603050405020304" pitchFamily="18" charset="0"/>
              </a:rPr>
              <a:t> (ATC J01) ont été prescrits, exprimé comme suit en pourcentage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BE" sz="1800" dirty="0">
                <a:effectLst/>
                <a:latin typeface="Arial" panose="020B0604020202020204" pitchFamily="34" charset="0"/>
                <a:ea typeface="Calibri" panose="020F0502020204030204" pitchFamily="34" charset="0"/>
                <a:cs typeface="Times New Roman" panose="02020603050405020304" pitchFamily="18" charset="0"/>
              </a:rPr>
              <a:t>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BE" sz="1800" dirty="0">
                <a:effectLst/>
                <a:latin typeface="Arial" panose="020B0604020202020204" pitchFamily="34" charset="0"/>
                <a:ea typeface="Calibri" panose="020F0502020204030204" pitchFamily="34" charset="0"/>
                <a:cs typeface="Times New Roman" panose="02020603050405020304" pitchFamily="18" charset="0"/>
              </a:rPr>
              <a:t>Indicateur 4 :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BE" sz="1800" dirty="0">
                <a:effectLst/>
                <a:latin typeface="Arial" panose="020B0604020202020204" pitchFamily="34" charset="0"/>
                <a:ea typeface="Calibri" panose="020F0502020204030204" pitchFamily="34" charset="0"/>
                <a:cs typeface="Times New Roman" panose="02020603050405020304" pitchFamily="18" charset="0"/>
              </a:rPr>
              <a:t>Le </a:t>
            </a:r>
            <a:r>
              <a:rPr lang="fr-BE" sz="18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nombre de patients </a:t>
            </a:r>
            <a:r>
              <a:rPr lang="fr-BE" sz="1800" dirty="0">
                <a:effectLst/>
                <a:latin typeface="Arial" panose="020B0604020202020204" pitchFamily="34" charset="0"/>
                <a:ea typeface="Calibri" panose="020F0502020204030204" pitchFamily="34" charset="0"/>
                <a:cs typeface="Times New Roman" panose="02020603050405020304" pitchFamily="18" charset="0"/>
              </a:rPr>
              <a:t>pour lesquels des </a:t>
            </a:r>
            <a:r>
              <a:rPr lang="fr-BE" sz="1800" b="1" dirty="0">
                <a:effectLst/>
                <a:latin typeface="Arial" panose="020B0604020202020204" pitchFamily="34" charset="0"/>
                <a:ea typeface="Calibri" panose="020F0502020204030204" pitchFamily="34" charset="0"/>
                <a:cs typeface="Times New Roman" panose="02020603050405020304" pitchFamily="18" charset="0"/>
              </a:rPr>
              <a:t>nitrofuranes</a:t>
            </a:r>
            <a:r>
              <a:rPr lang="fr-BE" sz="1800" dirty="0">
                <a:effectLst/>
                <a:latin typeface="Arial" panose="020B0604020202020204" pitchFamily="34" charset="0"/>
                <a:ea typeface="Calibri" panose="020F0502020204030204" pitchFamily="34" charset="0"/>
                <a:cs typeface="Times New Roman" panose="02020603050405020304" pitchFamily="18" charset="0"/>
              </a:rPr>
              <a:t> (J01XE) ont été prescrits et remboursés sur le</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r>
              <a:rPr lang="fr-BE" sz="1800" dirty="0">
                <a:solidFill>
                  <a:srgbClr val="0070C0"/>
                </a:solidFill>
                <a:effectLst/>
                <a:latin typeface="Arial" panose="020B0604020202020204" pitchFamily="34" charset="0"/>
                <a:ea typeface="Calibri" panose="020F0502020204030204" pitchFamily="34" charset="0"/>
              </a:rPr>
              <a:t>le nombre total de patients </a:t>
            </a:r>
            <a:r>
              <a:rPr lang="fr-BE" sz="1800" dirty="0">
                <a:effectLst/>
                <a:latin typeface="Arial" panose="020B0604020202020204" pitchFamily="34" charset="0"/>
                <a:ea typeface="Calibri" panose="020F0502020204030204" pitchFamily="34" charset="0"/>
              </a:rPr>
              <a:t>pour lesquels des antibiotiques (ATC J01) ont été prescrits, exprimé comme suit en pourcentage (%).</a:t>
            </a:r>
            <a:endParaRPr lang="nl-BE" dirty="0"/>
          </a:p>
        </p:txBody>
      </p:sp>
      <p:sp>
        <p:nvSpPr>
          <p:cNvPr id="4" name="Tijdelijke aanduiding voor dianummer 3"/>
          <p:cNvSpPr>
            <a:spLocks noGrp="1"/>
          </p:cNvSpPr>
          <p:nvPr>
            <p:ph type="sldNum" sz="quarter" idx="10"/>
          </p:nvPr>
        </p:nvSpPr>
        <p:spPr/>
        <p:txBody>
          <a:bodyPr/>
          <a:lstStyle/>
          <a:p>
            <a:fld id="{A5D78FC6-CE17-4259-A63C-DDFC12E048FC}" type="slidenum">
              <a:rPr lang="en-US" smtClean="0"/>
              <a:pPr/>
              <a:t>65</a:t>
            </a:fld>
            <a:endParaRPr lang="en-US"/>
          </a:p>
        </p:txBody>
      </p:sp>
    </p:spTree>
    <p:extLst>
      <p:ext uri="{BB962C8B-B14F-4D97-AF65-F5344CB8AC3E}">
        <p14:creationId xmlns:p14="http://schemas.microsoft.com/office/powerpoint/2010/main" val="559052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 compléter avec les noms des responsables du projet local et de l’</a:t>
            </a:r>
            <a:r>
              <a:rPr lang="fr-FR" dirty="0" err="1"/>
              <a:t>animateur.rice</a:t>
            </a:r>
            <a:endParaRPr lang="fr-FR" dirty="0"/>
          </a:p>
        </p:txBody>
      </p:sp>
      <p:sp>
        <p:nvSpPr>
          <p:cNvPr id="4" name="Espace réservé du numéro de diapositive 3"/>
          <p:cNvSpPr>
            <a:spLocks noGrp="1"/>
          </p:cNvSpPr>
          <p:nvPr>
            <p:ph type="sldNum" sz="quarter" idx="5"/>
          </p:nvPr>
        </p:nvSpPr>
        <p:spPr/>
        <p:txBody>
          <a:bodyPr/>
          <a:lstStyle/>
          <a:p>
            <a:fld id="{A5D78FC6-CE17-4259-A63C-DDFC12E048FC}" type="slidenum">
              <a:rPr lang="en-US" smtClean="0"/>
              <a:pPr/>
              <a:t>4</a:t>
            </a:fld>
            <a:endParaRPr lang="en-US"/>
          </a:p>
        </p:txBody>
      </p:sp>
    </p:spTree>
    <p:extLst>
      <p:ext uri="{BB962C8B-B14F-4D97-AF65-F5344CB8AC3E}">
        <p14:creationId xmlns:p14="http://schemas.microsoft.com/office/powerpoint/2010/main" val="1558747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b="0" i="0" kern="1200" dirty="0">
                <a:solidFill>
                  <a:schemeClr val="tx1"/>
                </a:solidFill>
                <a:effectLst/>
                <a:latin typeface="+mn-lt"/>
                <a:ea typeface="+mn-ea"/>
                <a:cs typeface="+mn-cs"/>
              </a:rPr>
              <a:t>Antibiotics are a vital tool for modern medicine. Not only for the treatment of infections such as pneumonia, meningitis and tuberculosis. We also need them to avoid infections during chemotherapy, caesarean sections and other surgery.</a:t>
            </a:r>
          </a:p>
          <a:p>
            <a:r>
              <a:rPr lang="en-US" sz="1200" b="0" i="0" kern="1200" dirty="0">
                <a:solidFill>
                  <a:schemeClr val="tx1"/>
                </a:solidFill>
                <a:effectLst/>
                <a:latin typeface="+mn-lt"/>
                <a:ea typeface="+mn-ea"/>
                <a:cs typeface="+mn-cs"/>
              </a:rPr>
              <a:t>A failure to address the problem of antibiotic resistance could result in:</a:t>
            </a:r>
          </a:p>
          <a:p>
            <a:r>
              <a:rPr lang="en-US" sz="1200" b="0" i="0" kern="1200" dirty="0">
                <a:solidFill>
                  <a:schemeClr val="tx1"/>
                </a:solidFill>
                <a:effectLst/>
                <a:latin typeface="+mn-lt"/>
                <a:ea typeface="+mn-ea"/>
                <a:cs typeface="+mn-cs"/>
              </a:rPr>
              <a:t>an estimated 10 million deaths every year globally by 2050</a:t>
            </a:r>
          </a:p>
          <a:p>
            <a:r>
              <a:rPr lang="en-US" sz="1200" b="0" i="0" kern="1200" dirty="0">
                <a:solidFill>
                  <a:schemeClr val="tx1"/>
                </a:solidFill>
                <a:effectLst/>
                <a:latin typeface="+mn-lt"/>
                <a:ea typeface="+mn-ea"/>
                <a:cs typeface="+mn-cs"/>
              </a:rPr>
              <a:t>a cost of £66 trillion in lost productivity to the global economy</a:t>
            </a:r>
          </a:p>
          <a:p>
            <a:endParaRPr lang="nl-BE" dirty="0"/>
          </a:p>
        </p:txBody>
      </p:sp>
      <p:sp>
        <p:nvSpPr>
          <p:cNvPr id="4" name="Tijdelijke aanduiding voor dianummer 3"/>
          <p:cNvSpPr>
            <a:spLocks noGrp="1"/>
          </p:cNvSpPr>
          <p:nvPr>
            <p:ph type="sldNum" sz="quarter" idx="10"/>
          </p:nvPr>
        </p:nvSpPr>
        <p:spPr/>
        <p:txBody>
          <a:bodyPr/>
          <a:lstStyle/>
          <a:p>
            <a:fld id="{A5D78FC6-CE17-4259-A63C-DDFC12E048FC}" type="slidenum">
              <a:rPr lang="en-US" smtClean="0"/>
              <a:pPr/>
              <a:t>12</a:t>
            </a:fld>
            <a:endParaRPr lang="en-US"/>
          </a:p>
        </p:txBody>
      </p:sp>
    </p:spTree>
    <p:extLst>
      <p:ext uri="{BB962C8B-B14F-4D97-AF65-F5344CB8AC3E}">
        <p14:creationId xmlns:p14="http://schemas.microsoft.com/office/powerpoint/2010/main" val="1345800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b="0" i="0" kern="1200" dirty="0" err="1">
                <a:solidFill>
                  <a:schemeClr val="tx1"/>
                </a:solidFill>
                <a:effectLst/>
                <a:latin typeface="+mn-lt"/>
                <a:ea typeface="+mn-ea"/>
                <a:cs typeface="+mn-cs"/>
              </a:rPr>
              <a:t>Updated</a:t>
            </a:r>
            <a:r>
              <a:rPr lang="nl-BE" sz="1200" b="0" i="0" kern="1200" baseline="0" dirty="0">
                <a:solidFill>
                  <a:schemeClr val="tx1"/>
                </a:solidFill>
                <a:effectLst/>
                <a:latin typeface="+mn-lt"/>
                <a:ea typeface="+mn-ea"/>
                <a:cs typeface="+mn-cs"/>
              </a:rPr>
              <a:t> </a:t>
            </a:r>
            <a:r>
              <a:rPr lang="nl-BE" sz="1200" b="0" i="0" kern="1200" baseline="0" dirty="0" err="1">
                <a:solidFill>
                  <a:schemeClr val="tx1"/>
                </a:solidFill>
                <a:effectLst/>
                <a:latin typeface="+mn-lt"/>
                <a:ea typeface="+mn-ea"/>
                <a:cs typeface="+mn-cs"/>
              </a:rPr>
              <a:t>the</a:t>
            </a:r>
            <a:r>
              <a:rPr lang="nl-BE" sz="1200" b="0" i="0" kern="1200" baseline="0" dirty="0">
                <a:solidFill>
                  <a:schemeClr val="tx1"/>
                </a:solidFill>
                <a:effectLst/>
                <a:latin typeface="+mn-lt"/>
                <a:ea typeface="+mn-ea"/>
                <a:cs typeface="+mn-cs"/>
              </a:rPr>
              <a:t> data (</a:t>
            </a:r>
            <a:r>
              <a:rPr lang="nl-BE" sz="1200" b="0" i="0" kern="1200" baseline="0" dirty="0" err="1">
                <a:solidFill>
                  <a:schemeClr val="tx1"/>
                </a:solidFill>
                <a:effectLst/>
                <a:latin typeface="+mn-lt"/>
                <a:ea typeface="+mn-ea"/>
                <a:cs typeface="+mn-cs"/>
              </a:rPr>
              <a:t>see</a:t>
            </a:r>
            <a:r>
              <a:rPr lang="nl-BE" sz="1200" b="0" i="0" kern="1200" baseline="0" dirty="0">
                <a:solidFill>
                  <a:schemeClr val="tx1"/>
                </a:solidFill>
                <a:effectLst/>
                <a:latin typeface="+mn-lt"/>
                <a:ea typeface="+mn-ea"/>
                <a:cs typeface="+mn-cs"/>
              </a:rPr>
              <a:t> </a:t>
            </a:r>
            <a:r>
              <a:rPr lang="en-US" dirty="0"/>
              <a:t>Cassini A, </a:t>
            </a:r>
            <a:r>
              <a:rPr lang="en-US" dirty="0" err="1"/>
              <a:t>Högberg</a:t>
            </a:r>
            <a:r>
              <a:rPr lang="en-US" dirty="0"/>
              <a:t> LD, </a:t>
            </a:r>
            <a:r>
              <a:rPr lang="en-US" dirty="0" err="1"/>
              <a:t>Plachouras</a:t>
            </a:r>
            <a:r>
              <a:rPr lang="en-US" dirty="0"/>
              <a:t> D, et al. Attributable deaths and disability-adjusted life-years caused by infections with antibiotic-resistant bacteria in the EU and the European Economic Area in 2015: a population-level modelling analysis. Lancet </a:t>
            </a:r>
            <a:r>
              <a:rPr lang="en-US" dirty="0" err="1"/>
              <a:t>Inf</a:t>
            </a:r>
            <a:r>
              <a:rPr lang="en-US" dirty="0"/>
              <a:t> Dis 2019; 19: 56-66.</a:t>
            </a:r>
            <a:r>
              <a:rPr lang="nl-BE" sz="1200" b="0" i="0" kern="1200" baseline="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b="0" i="0" kern="1200" baseline="0" dirty="0">
                <a:solidFill>
                  <a:schemeClr val="tx1"/>
                </a:solidFill>
                <a:effectLst/>
                <a:latin typeface="+mn-lt"/>
                <a:ea typeface="+mn-ea"/>
                <a:cs typeface="+mn-cs"/>
              </a:rPr>
              <a:t>En Belgique, &gt; 500 personnes /an.</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b="0" i="0" kern="1200" baseline="0" dirty="0">
                <a:solidFill>
                  <a:schemeClr val="tx1"/>
                </a:solidFill>
                <a:effectLst/>
                <a:latin typeface="+mn-lt"/>
                <a:ea typeface="+mn-ea"/>
                <a:cs typeface="+mn-cs"/>
              </a:rPr>
              <a:t>Avant c’était 25000/ an  en 2007 (au lieu de 33000/an en 2015) en Europe. Donc ça augmente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Infections with antibiotic-resistant bacteria </a:t>
            </a:r>
            <a:r>
              <a:rPr lang="en-US" dirty="0"/>
              <a:t>(63.5% (426 277 of 671 689) were health care associated)  </a:t>
            </a:r>
            <a:r>
              <a:rPr lang="en-US" b="1" dirty="0"/>
              <a:t>accounted for an estimated 33 110 (</a:t>
            </a:r>
            <a:r>
              <a:rPr lang="en-US" dirty="0"/>
              <a:t>95% uncertainty interval [UI] 28 480–38 430</a:t>
            </a:r>
            <a:r>
              <a:rPr lang="en-US" b="1" dirty="0"/>
              <a:t>) attributable deaths* </a:t>
            </a:r>
            <a:r>
              <a:rPr lang="en-US" dirty="0"/>
              <a:t>in the EU and EEA in 2015 (compared to 25 000 in 2007)</a:t>
            </a:r>
          </a:p>
          <a:p>
            <a:endParaRPr lang="nl-BE" sz="1200" b="0" i="0" kern="1200" dirty="0">
              <a:solidFill>
                <a:schemeClr val="tx1"/>
              </a:solidFill>
              <a:effectLst/>
              <a:latin typeface="+mn-lt"/>
              <a:ea typeface="+mn-ea"/>
              <a:cs typeface="+mn-cs"/>
            </a:endParaRPr>
          </a:p>
          <a:p>
            <a:r>
              <a:rPr lang="nl-BE" sz="1200" b="0" i="0" kern="1200" dirty="0" err="1">
                <a:solidFill>
                  <a:schemeClr val="tx1"/>
                </a:solidFill>
                <a:effectLst/>
                <a:latin typeface="+mn-lt"/>
                <a:ea typeface="+mn-ea"/>
                <a:cs typeface="+mn-cs"/>
              </a:rPr>
              <a:t>Across</a:t>
            </a:r>
            <a:r>
              <a:rPr lang="nl-BE" sz="1200" b="0" i="0" kern="1200" dirty="0">
                <a:solidFill>
                  <a:schemeClr val="tx1"/>
                </a:solidFill>
                <a:effectLst/>
                <a:latin typeface="+mn-lt"/>
                <a:ea typeface="+mn-ea"/>
                <a:cs typeface="+mn-cs"/>
              </a:rPr>
              <a:t> Europe, </a:t>
            </a:r>
            <a:r>
              <a:rPr lang="nl-BE" sz="1200" b="0" i="0" kern="1200" dirty="0" err="1">
                <a:solidFill>
                  <a:schemeClr val="tx1"/>
                </a:solidFill>
                <a:effectLst/>
                <a:latin typeface="+mn-lt"/>
                <a:ea typeface="+mn-ea"/>
                <a:cs typeface="+mn-cs"/>
              </a:rPr>
              <a:t>an</a:t>
            </a:r>
            <a:r>
              <a:rPr lang="nl-BE" sz="1200" b="0" i="0" kern="1200" dirty="0">
                <a:solidFill>
                  <a:schemeClr val="tx1"/>
                </a:solidFill>
                <a:effectLst/>
                <a:latin typeface="+mn-lt"/>
                <a:ea typeface="+mn-ea"/>
                <a:cs typeface="+mn-cs"/>
              </a:rPr>
              <a:t> </a:t>
            </a:r>
            <a:r>
              <a:rPr lang="nl-BE" sz="1200" b="0" i="0" kern="1200" dirty="0" err="1">
                <a:solidFill>
                  <a:schemeClr val="tx1"/>
                </a:solidFill>
                <a:effectLst/>
                <a:latin typeface="+mn-lt"/>
                <a:ea typeface="+mn-ea"/>
                <a:cs typeface="+mn-cs"/>
              </a:rPr>
              <a:t>estimated</a:t>
            </a:r>
            <a:r>
              <a:rPr lang="nl-BE" sz="1200" b="0" i="0" kern="1200" dirty="0">
                <a:solidFill>
                  <a:schemeClr val="tx1"/>
                </a:solidFill>
                <a:effectLst/>
                <a:latin typeface="+mn-lt"/>
                <a:ea typeface="+mn-ea"/>
                <a:cs typeface="+mn-cs"/>
              </a:rPr>
              <a:t> 25,000 </a:t>
            </a:r>
            <a:r>
              <a:rPr lang="nl-BE" sz="1200" b="0" i="0" kern="1200" dirty="0" err="1">
                <a:solidFill>
                  <a:schemeClr val="tx1"/>
                </a:solidFill>
                <a:effectLst/>
                <a:latin typeface="+mn-lt"/>
                <a:ea typeface="+mn-ea"/>
                <a:cs typeface="+mn-cs"/>
              </a:rPr>
              <a:t>people</a:t>
            </a:r>
            <a:r>
              <a:rPr lang="nl-BE" sz="1200" b="0" i="0" kern="1200" dirty="0">
                <a:solidFill>
                  <a:schemeClr val="tx1"/>
                </a:solidFill>
                <a:effectLst/>
                <a:latin typeface="+mn-lt"/>
                <a:ea typeface="+mn-ea"/>
                <a:cs typeface="+mn-cs"/>
              </a:rPr>
              <a:t> die </a:t>
            </a:r>
            <a:r>
              <a:rPr lang="nl-BE" sz="1200" b="0" i="0" kern="1200" dirty="0" err="1">
                <a:solidFill>
                  <a:schemeClr val="tx1"/>
                </a:solidFill>
                <a:effectLst/>
                <a:latin typeface="+mn-lt"/>
                <a:ea typeface="+mn-ea"/>
                <a:cs typeface="+mn-cs"/>
              </a:rPr>
              <a:t>each</a:t>
            </a:r>
            <a:r>
              <a:rPr lang="nl-BE" sz="1200" b="0" i="0" kern="1200" dirty="0">
                <a:solidFill>
                  <a:schemeClr val="tx1"/>
                </a:solidFill>
                <a:effectLst/>
                <a:latin typeface="+mn-lt"/>
                <a:ea typeface="+mn-ea"/>
                <a:cs typeface="+mn-cs"/>
              </a:rPr>
              <a:t> </a:t>
            </a:r>
            <a:r>
              <a:rPr lang="nl-BE" sz="1200" b="0" i="0" kern="1200" dirty="0" err="1">
                <a:solidFill>
                  <a:schemeClr val="tx1"/>
                </a:solidFill>
                <a:effectLst/>
                <a:latin typeface="+mn-lt"/>
                <a:ea typeface="+mn-ea"/>
                <a:cs typeface="+mn-cs"/>
              </a:rPr>
              <a:t>year</a:t>
            </a:r>
            <a:r>
              <a:rPr lang="nl-BE" sz="1200" b="0" i="0" kern="1200" dirty="0">
                <a:solidFill>
                  <a:schemeClr val="tx1"/>
                </a:solidFill>
                <a:effectLst/>
                <a:latin typeface="+mn-lt"/>
                <a:ea typeface="+mn-ea"/>
                <a:cs typeface="+mn-cs"/>
              </a:rPr>
              <a:t> as a </a:t>
            </a:r>
            <a:r>
              <a:rPr lang="nl-BE" sz="1200" b="0" i="0" kern="1200" dirty="0" err="1">
                <a:solidFill>
                  <a:schemeClr val="tx1"/>
                </a:solidFill>
                <a:effectLst/>
                <a:latin typeface="+mn-lt"/>
                <a:ea typeface="+mn-ea"/>
                <a:cs typeface="+mn-cs"/>
              </a:rPr>
              <a:t>result</a:t>
            </a:r>
            <a:r>
              <a:rPr lang="nl-BE" sz="1200" b="0" i="0" kern="1200" dirty="0">
                <a:solidFill>
                  <a:schemeClr val="tx1"/>
                </a:solidFill>
                <a:effectLst/>
                <a:latin typeface="+mn-lt"/>
                <a:ea typeface="+mn-ea"/>
                <a:cs typeface="+mn-cs"/>
              </a:rPr>
              <a:t> of </a:t>
            </a:r>
            <a:r>
              <a:rPr lang="nl-BE" sz="1200" b="0" i="0" kern="1200" dirty="0" err="1">
                <a:solidFill>
                  <a:schemeClr val="tx1"/>
                </a:solidFill>
                <a:effectLst/>
                <a:latin typeface="+mn-lt"/>
                <a:ea typeface="+mn-ea"/>
                <a:cs typeface="+mn-cs"/>
              </a:rPr>
              <a:t>hospital</a:t>
            </a:r>
            <a:r>
              <a:rPr lang="nl-BE" sz="1200" b="0" i="0" kern="1200" dirty="0">
                <a:solidFill>
                  <a:schemeClr val="tx1"/>
                </a:solidFill>
                <a:effectLst/>
                <a:latin typeface="+mn-lt"/>
                <a:ea typeface="+mn-ea"/>
                <a:cs typeface="+mn-cs"/>
              </a:rPr>
              <a:t> </a:t>
            </a:r>
            <a:r>
              <a:rPr lang="nl-BE" sz="1200" b="0" i="0" kern="1200" dirty="0" err="1">
                <a:solidFill>
                  <a:schemeClr val="tx1"/>
                </a:solidFill>
                <a:effectLst/>
                <a:latin typeface="+mn-lt"/>
                <a:ea typeface="+mn-ea"/>
                <a:cs typeface="+mn-cs"/>
              </a:rPr>
              <a:t>infections</a:t>
            </a:r>
            <a:r>
              <a:rPr lang="nl-BE" sz="1200" b="0" i="0" kern="1200" dirty="0">
                <a:solidFill>
                  <a:schemeClr val="tx1"/>
                </a:solidFill>
                <a:effectLst/>
                <a:latin typeface="+mn-lt"/>
                <a:ea typeface="+mn-ea"/>
                <a:cs typeface="+mn-cs"/>
              </a:rPr>
              <a:t> </a:t>
            </a:r>
            <a:r>
              <a:rPr lang="nl-BE" sz="1200" b="0" i="0" kern="1200" dirty="0" err="1">
                <a:solidFill>
                  <a:schemeClr val="tx1"/>
                </a:solidFill>
                <a:effectLst/>
                <a:latin typeface="+mn-lt"/>
                <a:ea typeface="+mn-ea"/>
                <a:cs typeface="+mn-cs"/>
              </a:rPr>
              <a:t>caused</a:t>
            </a:r>
            <a:r>
              <a:rPr lang="nl-BE" sz="1200" b="0" i="0" kern="1200" dirty="0">
                <a:solidFill>
                  <a:schemeClr val="tx1"/>
                </a:solidFill>
                <a:effectLst/>
                <a:latin typeface="+mn-lt"/>
                <a:ea typeface="+mn-ea"/>
                <a:cs typeface="+mn-cs"/>
              </a:rPr>
              <a:t> </a:t>
            </a:r>
            <a:r>
              <a:rPr lang="nl-BE" sz="1200" b="0" i="0" kern="1200" dirty="0" err="1">
                <a:solidFill>
                  <a:schemeClr val="tx1"/>
                </a:solidFill>
                <a:effectLst/>
                <a:latin typeface="+mn-lt"/>
                <a:ea typeface="+mn-ea"/>
                <a:cs typeface="+mn-cs"/>
              </a:rPr>
              <a:t>by</a:t>
            </a:r>
            <a:r>
              <a:rPr lang="nl-BE" sz="1200" b="0" i="0" kern="1200" dirty="0">
                <a:solidFill>
                  <a:schemeClr val="tx1"/>
                </a:solidFill>
                <a:effectLst/>
                <a:latin typeface="+mn-lt"/>
                <a:ea typeface="+mn-ea"/>
                <a:cs typeface="+mn-cs"/>
              </a:rPr>
              <a:t> </a:t>
            </a:r>
            <a:r>
              <a:rPr lang="nl-BE" sz="1200" b="0" i="0" kern="1200" dirty="0" err="1">
                <a:solidFill>
                  <a:schemeClr val="tx1"/>
                </a:solidFill>
                <a:effectLst/>
                <a:latin typeface="+mn-lt"/>
                <a:ea typeface="+mn-ea"/>
                <a:cs typeface="+mn-cs"/>
              </a:rPr>
              <a:t>the</a:t>
            </a:r>
            <a:r>
              <a:rPr lang="nl-BE" sz="1200" b="0" i="0" kern="1200" dirty="0">
                <a:solidFill>
                  <a:schemeClr val="tx1"/>
                </a:solidFill>
                <a:effectLst/>
                <a:latin typeface="+mn-lt"/>
                <a:ea typeface="+mn-ea"/>
                <a:cs typeface="+mn-cs"/>
              </a:rPr>
              <a:t> </a:t>
            </a:r>
            <a:r>
              <a:rPr lang="nl-BE" sz="1200" b="0" i="0" kern="1200" dirty="0" err="1">
                <a:solidFill>
                  <a:schemeClr val="tx1"/>
                </a:solidFill>
                <a:effectLst/>
                <a:latin typeface="+mn-lt"/>
                <a:ea typeface="+mn-ea"/>
                <a:cs typeface="+mn-cs"/>
              </a:rPr>
              <a:t>following</a:t>
            </a:r>
            <a:r>
              <a:rPr lang="nl-BE" sz="1200" b="0" i="0" kern="1200" dirty="0">
                <a:solidFill>
                  <a:schemeClr val="tx1"/>
                </a:solidFill>
                <a:effectLst/>
                <a:latin typeface="+mn-lt"/>
                <a:ea typeface="+mn-ea"/>
                <a:cs typeface="+mn-cs"/>
              </a:rPr>
              <a:t> 5 </a:t>
            </a:r>
            <a:r>
              <a:rPr lang="nl-BE" sz="1200" b="0" i="0" kern="1200" dirty="0" err="1">
                <a:solidFill>
                  <a:schemeClr val="tx1"/>
                </a:solidFill>
                <a:effectLst/>
                <a:latin typeface="+mn-lt"/>
                <a:ea typeface="+mn-ea"/>
                <a:cs typeface="+mn-cs"/>
              </a:rPr>
              <a:t>resistant</a:t>
            </a:r>
            <a:r>
              <a:rPr lang="nl-BE" sz="1200" b="0" i="0" kern="1200" dirty="0">
                <a:solidFill>
                  <a:schemeClr val="tx1"/>
                </a:solidFill>
                <a:effectLst/>
                <a:latin typeface="+mn-lt"/>
                <a:ea typeface="+mn-ea"/>
                <a:cs typeface="+mn-cs"/>
              </a:rPr>
              <a:t> </a:t>
            </a:r>
            <a:r>
              <a:rPr lang="nl-BE" sz="1200" b="0" i="0" kern="1200" dirty="0" err="1">
                <a:solidFill>
                  <a:schemeClr val="tx1"/>
                </a:solidFill>
                <a:effectLst/>
                <a:latin typeface="+mn-lt"/>
                <a:ea typeface="+mn-ea"/>
                <a:cs typeface="+mn-cs"/>
              </a:rPr>
              <a:t>bacteria</a:t>
            </a:r>
            <a:r>
              <a:rPr lang="nl-BE" sz="1200" b="0" i="0" kern="1200" dirty="0">
                <a:solidFill>
                  <a:schemeClr val="tx1"/>
                </a:solidFill>
                <a:effectLst/>
                <a:latin typeface="+mn-lt"/>
                <a:ea typeface="+mn-ea"/>
                <a:cs typeface="+mn-cs"/>
              </a:rPr>
              <a:t>:</a:t>
            </a:r>
          </a:p>
          <a:p>
            <a:r>
              <a:rPr lang="nl-BE" sz="1200" b="0" i="0" kern="1200" dirty="0">
                <a:solidFill>
                  <a:srgbClr val="FF0000"/>
                </a:solidFill>
                <a:effectLst/>
                <a:latin typeface="+mn-lt"/>
                <a:ea typeface="+mn-ea"/>
                <a:cs typeface="+mn-cs"/>
              </a:rPr>
              <a:t>E.coli</a:t>
            </a:r>
          </a:p>
          <a:p>
            <a:r>
              <a:rPr lang="nl-BE" sz="1200" b="0" i="0" kern="1200" dirty="0">
                <a:solidFill>
                  <a:schemeClr val="tx1"/>
                </a:solidFill>
                <a:effectLst/>
                <a:latin typeface="+mn-lt"/>
                <a:ea typeface="+mn-ea"/>
                <a:cs typeface="+mn-cs"/>
              </a:rPr>
              <a:t>Klebsiella pneumoniae (K. pneumoniae)</a:t>
            </a:r>
          </a:p>
          <a:p>
            <a:r>
              <a:rPr lang="nl-BE" sz="1200" b="0" i="0" kern="1200" dirty="0" err="1">
                <a:solidFill>
                  <a:schemeClr val="tx1"/>
                </a:solidFill>
                <a:effectLst/>
                <a:latin typeface="+mn-lt"/>
                <a:ea typeface="+mn-ea"/>
                <a:cs typeface="+mn-cs"/>
              </a:rPr>
              <a:t>Enterococcus</a:t>
            </a:r>
            <a:r>
              <a:rPr lang="nl-BE" sz="1200" b="0" i="0" kern="1200" dirty="0">
                <a:solidFill>
                  <a:schemeClr val="tx1"/>
                </a:solidFill>
                <a:effectLst/>
                <a:latin typeface="+mn-lt"/>
                <a:ea typeface="+mn-ea"/>
                <a:cs typeface="+mn-cs"/>
              </a:rPr>
              <a:t> </a:t>
            </a:r>
            <a:r>
              <a:rPr lang="nl-BE" sz="1200" b="0" i="0" kern="1200" dirty="0" err="1">
                <a:solidFill>
                  <a:schemeClr val="tx1"/>
                </a:solidFill>
                <a:effectLst/>
                <a:latin typeface="+mn-lt"/>
                <a:ea typeface="+mn-ea"/>
                <a:cs typeface="+mn-cs"/>
              </a:rPr>
              <a:t>faecium</a:t>
            </a:r>
            <a:endParaRPr lang="nl-BE" sz="1200" b="0" i="0" kern="1200" dirty="0">
              <a:solidFill>
                <a:schemeClr val="tx1"/>
              </a:solidFill>
              <a:effectLst/>
              <a:latin typeface="+mn-lt"/>
              <a:ea typeface="+mn-ea"/>
              <a:cs typeface="+mn-cs"/>
            </a:endParaRPr>
          </a:p>
          <a:p>
            <a:r>
              <a:rPr lang="nl-BE" sz="1200" b="0" i="0" kern="1200" dirty="0">
                <a:solidFill>
                  <a:schemeClr val="tx1"/>
                </a:solidFill>
                <a:effectLst/>
                <a:latin typeface="+mn-lt"/>
                <a:ea typeface="+mn-ea"/>
                <a:cs typeface="+mn-cs"/>
              </a:rPr>
              <a:t>Pseudomonas aeruginosa</a:t>
            </a:r>
          </a:p>
          <a:p>
            <a:r>
              <a:rPr lang="nl-BE" sz="1200" b="0" i="0" kern="1200" dirty="0" err="1">
                <a:solidFill>
                  <a:schemeClr val="tx1"/>
                </a:solidFill>
                <a:effectLst/>
                <a:latin typeface="+mn-lt"/>
                <a:ea typeface="+mn-ea"/>
                <a:cs typeface="+mn-cs"/>
              </a:rPr>
              <a:t>Methicillin-resistant</a:t>
            </a:r>
            <a:r>
              <a:rPr lang="nl-BE" sz="1200" b="0" i="0" kern="1200" dirty="0">
                <a:solidFill>
                  <a:schemeClr val="tx1"/>
                </a:solidFill>
                <a:effectLst/>
                <a:latin typeface="+mn-lt"/>
                <a:ea typeface="+mn-ea"/>
                <a:cs typeface="+mn-cs"/>
              </a:rPr>
              <a:t> Staphylococcus aureus (MRSA)</a:t>
            </a:r>
          </a:p>
          <a:p>
            <a:endParaRPr lang="nl-BE" dirty="0"/>
          </a:p>
        </p:txBody>
      </p:sp>
      <p:sp>
        <p:nvSpPr>
          <p:cNvPr id="4" name="Tijdelijke aanduiding voor dianummer 3"/>
          <p:cNvSpPr>
            <a:spLocks noGrp="1"/>
          </p:cNvSpPr>
          <p:nvPr>
            <p:ph type="sldNum" sz="quarter" idx="10"/>
          </p:nvPr>
        </p:nvSpPr>
        <p:spPr/>
        <p:txBody>
          <a:bodyPr/>
          <a:lstStyle/>
          <a:p>
            <a:fld id="{A5D78FC6-CE17-4259-A63C-DDFC12E048FC}" type="slidenum">
              <a:rPr lang="en-US" smtClean="0"/>
              <a:pPr/>
              <a:t>13</a:t>
            </a:fld>
            <a:endParaRPr lang="en-US"/>
          </a:p>
        </p:txBody>
      </p:sp>
    </p:spTree>
    <p:extLst>
      <p:ext uri="{BB962C8B-B14F-4D97-AF65-F5344CB8AC3E}">
        <p14:creationId xmlns:p14="http://schemas.microsoft.com/office/powerpoint/2010/main" val="3307206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nl-BE" dirty="0"/>
              <a:t>Nous étions situés au niveau du 7 ème plus gros consommateur</a:t>
            </a:r>
          </a:p>
          <a:p>
            <a:r>
              <a:rPr lang="nl-BE" dirty="0"/>
              <a:t>Maintenant, nous sommes plutôt dans la moyenne avec une utilisation pour 2021 </a:t>
            </a:r>
          </a:p>
          <a:p>
            <a:r>
              <a:rPr lang="nl-BE" dirty="0"/>
              <a:t>(BE= 16 DDD /1000 </a:t>
            </a:r>
            <a:r>
              <a:rPr lang="nl-BE" dirty="0" err="1"/>
              <a:t>habitants</a:t>
            </a:r>
            <a:r>
              <a:rPr lang="nl-BE" dirty="0"/>
              <a:t> dans la communauté ; UE = 15 DDD).</a:t>
            </a:r>
          </a:p>
          <a:p>
            <a:endParaRPr lang="fr-FR" dirty="0"/>
          </a:p>
        </p:txBody>
      </p:sp>
      <p:sp>
        <p:nvSpPr>
          <p:cNvPr id="4" name="Espace réservé du numéro de diapositive 3"/>
          <p:cNvSpPr>
            <a:spLocks noGrp="1"/>
          </p:cNvSpPr>
          <p:nvPr>
            <p:ph type="sldNum" sz="quarter" idx="5"/>
          </p:nvPr>
        </p:nvSpPr>
        <p:spPr/>
        <p:txBody>
          <a:bodyPr/>
          <a:lstStyle/>
          <a:p>
            <a:fld id="{A5D78FC6-CE17-4259-A63C-DDFC12E048FC}" type="slidenum">
              <a:rPr lang="en-US" smtClean="0"/>
              <a:pPr/>
              <a:t>14</a:t>
            </a:fld>
            <a:endParaRPr lang="en-US"/>
          </a:p>
        </p:txBody>
      </p:sp>
    </p:spTree>
    <p:extLst>
      <p:ext uri="{BB962C8B-B14F-4D97-AF65-F5344CB8AC3E}">
        <p14:creationId xmlns:p14="http://schemas.microsoft.com/office/powerpoint/2010/main" val="1718542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La Belgique figure parmi les plus gros consommateurs d'antibiotiques en Europe.</a:t>
            </a:r>
          </a:p>
          <a:p>
            <a:endParaRPr lang="nl-BE" dirty="0"/>
          </a:p>
          <a:p>
            <a:r>
              <a:rPr lang="nl-BE" dirty="0"/>
              <a:t>Où les antibiotiques sont-ils le plus utilisés ? </a:t>
            </a:r>
          </a:p>
          <a:p>
            <a:endParaRPr lang="nl-BE" dirty="0"/>
          </a:p>
          <a:p>
            <a:r>
              <a:rPr lang="nl-BE" dirty="0"/>
              <a:t>Pour l'UE/EEE en 2021, la consommation </a:t>
            </a:r>
            <a:r>
              <a:rPr lang="nl-BE" b="1" dirty="0"/>
              <a:t>en milieu hospitalier</a:t>
            </a:r>
            <a:r>
              <a:rPr lang="nl-BE" dirty="0"/>
              <a:t> est de 1,5 DDD/1000 habitants (en Belgique 1,4 DDD/1000 </a:t>
            </a:r>
            <a:r>
              <a:rPr lang="nl-BE" dirty="0" err="1"/>
              <a:t>habitants</a:t>
            </a:r>
            <a:r>
              <a:rPr lang="nl-BE" dirty="0"/>
              <a:t>).</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78FC6-CE17-4259-A63C-DDFC12E048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87860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Où les antibiotiques sont-ils le plus utilisés ? </a:t>
            </a:r>
          </a:p>
          <a:p>
            <a:endParaRPr lang="nl-BE" dirty="0"/>
          </a:p>
          <a:p>
            <a:r>
              <a:rPr lang="nl-BE" dirty="0"/>
              <a:t>Pour l'UE/EEE en 2021, la consommation en soins ambulatoires est de 15,0 DDD/1000 hab (en Belgique 16,0 DDD/1000 hab ).</a:t>
            </a:r>
          </a:p>
          <a:p>
            <a:endParaRPr lang="nl-BE" dirty="0"/>
          </a:p>
          <a:p>
            <a:r>
              <a:rPr lang="nl-BE" dirty="0"/>
              <a:t>Soins ambulatoires = &gt; 90% des soins totaux !</a:t>
            </a:r>
          </a:p>
          <a:p>
            <a:endParaRPr lang="nl-BE" dirty="0"/>
          </a:p>
        </p:txBody>
      </p:sp>
      <p:sp>
        <p:nvSpPr>
          <p:cNvPr id="4" name="Tijdelijke aanduiding voor dianummer 3"/>
          <p:cNvSpPr>
            <a:spLocks noGrp="1"/>
          </p:cNvSpPr>
          <p:nvPr>
            <p:ph type="sldNum" sz="quarter" idx="10"/>
          </p:nvPr>
        </p:nvSpPr>
        <p:spPr/>
        <p:txBody>
          <a:bodyPr/>
          <a:lstStyle/>
          <a:p>
            <a:fld id="{A5D78FC6-CE17-4259-A63C-DDFC12E048FC}" type="slidenum">
              <a:rPr lang="en-US" smtClean="0"/>
              <a:pPr/>
              <a:t>16</a:t>
            </a:fld>
            <a:endParaRPr lang="en-US"/>
          </a:p>
        </p:txBody>
      </p:sp>
    </p:spTree>
    <p:extLst>
      <p:ext uri="{BB962C8B-B14F-4D97-AF65-F5344CB8AC3E}">
        <p14:creationId xmlns:p14="http://schemas.microsoft.com/office/powerpoint/2010/main" val="17042996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
    <p:bg>
      <p:bgRef idx="1001">
        <a:schemeClr val="bg1"/>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0" name="Rectangle 9"/>
          <p:cNvSpPr/>
          <p:nvPr/>
        </p:nvSpPr>
        <p:spPr>
          <a:xfrm>
            <a:off x="107504" y="6053328"/>
            <a:ext cx="2132776" cy="713232"/>
          </a:xfrm>
          <a:prstGeom prst="rect">
            <a:avLst/>
          </a:prstGeom>
          <a:solidFill>
            <a:srgbClr val="FF8F8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11" name="Rectangle 10"/>
          <p:cNvSpPr/>
          <p:nvPr userDrawn="1"/>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2000"/>
          </a:p>
        </p:txBody>
      </p:sp>
      <p:sp>
        <p:nvSpPr>
          <p:cNvPr id="8" name="Title 7"/>
          <p:cNvSpPr>
            <a:spLocks noGrp="1"/>
          </p:cNvSpPr>
          <p:nvPr>
            <p:ph type="ctrTitle" hasCustomPrompt="1"/>
          </p:nvPr>
        </p:nvSpPr>
        <p:spPr>
          <a:xfrm>
            <a:off x="1607526" y="1477840"/>
            <a:ext cx="6477000" cy="1828800"/>
          </a:xfrm>
        </p:spPr>
        <p:style>
          <a:lnRef idx="2">
            <a:schemeClr val="accent1"/>
          </a:lnRef>
          <a:fillRef idx="1">
            <a:schemeClr val="lt1"/>
          </a:fillRef>
          <a:effectRef idx="0">
            <a:schemeClr val="accent1"/>
          </a:effectRef>
          <a:fontRef idx="none"/>
        </p:style>
        <p:txBody>
          <a:bodyPr anchor="b"/>
          <a:lstStyle>
            <a:lvl1pPr>
              <a:defRPr cap="all" baseline="0">
                <a:solidFill>
                  <a:schemeClr val="accent6"/>
                </a:solidFill>
              </a:defRPr>
            </a:lvl1pPr>
          </a:lstStyle>
          <a:p>
            <a:r>
              <a:rPr lang="nl-NL" dirty="0"/>
              <a:t>Onderwerp</a:t>
            </a:r>
            <a:endParaRPr lang="en-US" dirty="0"/>
          </a:p>
        </p:txBody>
      </p:sp>
      <p:sp>
        <p:nvSpPr>
          <p:cNvPr id="19" name="Footer Placeholder 16"/>
          <p:cNvSpPr txBox="1">
            <a:spLocks/>
          </p:cNvSpPr>
          <p:nvPr userDrawn="1"/>
        </p:nvSpPr>
        <p:spPr>
          <a:xfrm>
            <a:off x="2359152" y="6044184"/>
            <a:ext cx="6784848" cy="713232"/>
          </a:xfrm>
          <a:prstGeom prst="rect">
            <a:avLst/>
          </a:prstGeom>
        </p:spPr>
        <p:txBody>
          <a:bodyPr vert="horz" anchor="ctr"/>
          <a:lstStyle>
            <a:defPPr>
              <a:defRPr lang="en-US"/>
            </a:defPPr>
            <a:lvl1pPr marL="0" algn="r" defTabSz="914400" rtl="0" latinLnBrk="0">
              <a:defRPr sz="1100" kern="1200">
                <a:solidFill>
                  <a:schemeClr val="accent6"/>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a:lstStyle>
          <a:p>
            <a:pPr algn="l"/>
            <a:endParaRPr lang="en-US" sz="1050" dirty="0">
              <a:solidFill>
                <a:schemeClr val="bg1"/>
              </a:solidFill>
            </a:endParaRPr>
          </a:p>
        </p:txBody>
      </p:sp>
      <p:sp>
        <p:nvSpPr>
          <p:cNvPr id="21" name="Tijdelijke aanduiding voor tekst 20"/>
          <p:cNvSpPr>
            <a:spLocks noGrp="1"/>
          </p:cNvSpPr>
          <p:nvPr>
            <p:ph type="body" sz="quarter" idx="12" hasCustomPrompt="1"/>
          </p:nvPr>
        </p:nvSpPr>
        <p:spPr>
          <a:xfrm>
            <a:off x="2359025" y="4149080"/>
            <a:ext cx="6480175" cy="432048"/>
          </a:xfrm>
          <a:ln>
            <a:prstDash val="sysDot"/>
          </a:ln>
        </p:spPr>
        <p:style>
          <a:lnRef idx="2">
            <a:schemeClr val="accent1"/>
          </a:lnRef>
          <a:fillRef idx="1">
            <a:schemeClr val="lt1"/>
          </a:fillRef>
          <a:effectRef idx="0">
            <a:schemeClr val="accent1"/>
          </a:effectRef>
          <a:fontRef idx="none"/>
        </p:style>
        <p:txBody>
          <a:bodyPr>
            <a:noAutofit/>
          </a:bodyPr>
          <a:lstStyle>
            <a:lvl1pPr marL="0" indent="0">
              <a:buNone/>
              <a:defRPr sz="2000" cap="all" baseline="0">
                <a:solidFill>
                  <a:schemeClr val="accent1"/>
                </a:solidFill>
              </a:defRPr>
            </a:lvl1pPr>
          </a:lstStyle>
          <a:p>
            <a:pPr lvl="0"/>
            <a:r>
              <a:rPr lang="nl-BE" dirty="0"/>
              <a:t>Regio:</a:t>
            </a:r>
          </a:p>
        </p:txBody>
      </p:sp>
      <p:sp>
        <p:nvSpPr>
          <p:cNvPr id="24" name="Footer Placeholder 16"/>
          <p:cNvSpPr txBox="1">
            <a:spLocks/>
          </p:cNvSpPr>
          <p:nvPr userDrawn="1"/>
        </p:nvSpPr>
        <p:spPr>
          <a:xfrm>
            <a:off x="803179" y="332656"/>
            <a:ext cx="7537641" cy="365125"/>
          </a:xfrm>
          <a:prstGeom prst="rect">
            <a:avLst/>
          </a:prstGeom>
        </p:spPr>
        <p:txBody>
          <a:bodyPr vert="horz" anchor="ctr"/>
          <a:lstStyle>
            <a:defPPr>
              <a:defRPr lang="en-US"/>
            </a:defPPr>
            <a:lvl1pPr marL="0" algn="r" defTabSz="914400" rtl="0" latinLnBrk="0">
              <a:defRPr sz="1100" b="0" kern="1200">
                <a:solidFill>
                  <a:schemeClr val="accent6"/>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a:lstStyle>
          <a:p>
            <a:r>
              <a:rPr lang="nl-BE" sz="1400" b="1" dirty="0"/>
              <a:t>PROGRAMME DE PROMOTION DE LA QUALITE  - CONCERTATION MEDICO-PHARMACEUTIQUE </a:t>
            </a:r>
            <a:endParaRPr lang="en-US" sz="1400" b="1" dirty="0"/>
          </a:p>
        </p:txBody>
      </p:sp>
      <p:sp>
        <p:nvSpPr>
          <p:cNvPr id="30" name="Tijdelijke aanduiding voor tekst 20"/>
          <p:cNvSpPr>
            <a:spLocks noGrp="1"/>
          </p:cNvSpPr>
          <p:nvPr>
            <p:ph type="body" sz="quarter" idx="13" hasCustomPrompt="1"/>
          </p:nvPr>
        </p:nvSpPr>
        <p:spPr>
          <a:xfrm>
            <a:off x="2359024" y="4696544"/>
            <a:ext cx="6480175" cy="432048"/>
          </a:xfrm>
          <a:ln>
            <a:prstDash val="sysDot"/>
          </a:ln>
        </p:spPr>
        <p:style>
          <a:lnRef idx="2">
            <a:schemeClr val="accent1"/>
          </a:lnRef>
          <a:fillRef idx="1">
            <a:schemeClr val="lt1"/>
          </a:fillRef>
          <a:effectRef idx="0">
            <a:schemeClr val="accent1"/>
          </a:effectRef>
          <a:fontRef idx="none"/>
        </p:style>
        <p:txBody>
          <a:bodyPr>
            <a:noAutofit/>
          </a:bodyPr>
          <a:lstStyle>
            <a:lvl1pPr marL="0" indent="0">
              <a:buNone/>
              <a:defRPr sz="2000" cap="all" baseline="0">
                <a:solidFill>
                  <a:schemeClr val="accent1"/>
                </a:solidFill>
              </a:defRPr>
            </a:lvl1pPr>
          </a:lstStyle>
          <a:p>
            <a:pPr lvl="0"/>
            <a:r>
              <a:rPr lang="nl-BE" dirty="0"/>
              <a:t>Moderator:</a:t>
            </a:r>
          </a:p>
        </p:txBody>
      </p:sp>
      <p:sp>
        <p:nvSpPr>
          <p:cNvPr id="31" name="Tijdelijke aanduiding voor tekst 20"/>
          <p:cNvSpPr>
            <a:spLocks noGrp="1"/>
          </p:cNvSpPr>
          <p:nvPr>
            <p:ph type="body" sz="quarter" idx="14" hasCustomPrompt="1"/>
          </p:nvPr>
        </p:nvSpPr>
        <p:spPr>
          <a:xfrm>
            <a:off x="2359023" y="5242691"/>
            <a:ext cx="6480175" cy="432048"/>
          </a:xfrm>
          <a:ln>
            <a:prstDash val="sysDot"/>
          </a:ln>
        </p:spPr>
        <p:style>
          <a:lnRef idx="2">
            <a:schemeClr val="accent1"/>
          </a:lnRef>
          <a:fillRef idx="1">
            <a:schemeClr val="lt1"/>
          </a:fillRef>
          <a:effectRef idx="0">
            <a:schemeClr val="accent1"/>
          </a:effectRef>
          <a:fontRef idx="none"/>
        </p:style>
        <p:txBody>
          <a:bodyPr>
            <a:noAutofit/>
          </a:bodyPr>
          <a:lstStyle>
            <a:lvl1pPr marL="0" indent="0">
              <a:buNone/>
              <a:defRPr sz="2000" cap="all" baseline="0">
                <a:solidFill>
                  <a:schemeClr val="accent1"/>
                </a:solidFill>
              </a:defRPr>
            </a:lvl1pPr>
          </a:lstStyle>
          <a:p>
            <a:pPr lvl="0"/>
            <a:r>
              <a:rPr lang="nl-BE" dirty="0"/>
              <a:t>Datum:</a:t>
            </a:r>
          </a:p>
        </p:txBody>
      </p:sp>
      <p:sp>
        <p:nvSpPr>
          <p:cNvPr id="34" name="Tijdelijke aanduiding voor tekst 33"/>
          <p:cNvSpPr>
            <a:spLocks noGrp="1"/>
          </p:cNvSpPr>
          <p:nvPr>
            <p:ph type="body" sz="quarter" idx="15" hasCustomPrompt="1"/>
          </p:nvPr>
        </p:nvSpPr>
        <p:spPr>
          <a:xfrm>
            <a:off x="2359022" y="6053328"/>
            <a:ext cx="6480175" cy="704088"/>
          </a:xfrm>
        </p:spPr>
        <p:txBody>
          <a:bodyPr anchor="ctr">
            <a:normAutofit/>
          </a:bodyPr>
          <a:lstStyle>
            <a:lvl1pPr marL="0" indent="0">
              <a:buNone/>
              <a:defRPr sz="1100" b="1" cap="all" baseline="0">
                <a:solidFill>
                  <a:schemeClr val="bg1"/>
                </a:solidFill>
              </a:defRPr>
            </a:lvl1pPr>
          </a:lstStyle>
          <a:p>
            <a:pPr lvl="0"/>
            <a:r>
              <a:rPr lang="nl-BE" dirty="0"/>
              <a:t>Partenariat departements de medecine generale ULB – ULIEGE et faculte de pharmacie UCL  </a:t>
            </a:r>
          </a:p>
          <a:p>
            <a:pPr lvl="0"/>
            <a:r>
              <a:rPr lang="nl-BE" dirty="0"/>
              <a:t>collaboration  DOMUS medica</a:t>
            </a:r>
          </a:p>
        </p:txBody>
      </p:sp>
      <p:pic>
        <p:nvPicPr>
          <p:cNvPr id="27" name="Afbeelding 13">
            <a:extLst>
              <a:ext uri="{FF2B5EF4-FFF2-40B4-BE49-F238E27FC236}">
                <a16:creationId xmlns:a16="http://schemas.microsoft.com/office/drawing/2014/main" id="{F9F7472A-00F8-F843-B06B-9626388166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7020" y="149913"/>
            <a:ext cx="532318" cy="607001"/>
          </a:xfrm>
          <a:prstGeom prst="rect">
            <a:avLst/>
          </a:prstGeom>
        </p:spPr>
      </p:pic>
      <p:sp>
        <p:nvSpPr>
          <p:cNvPr id="28" name="ZoneTexte 27">
            <a:extLst>
              <a:ext uri="{FF2B5EF4-FFF2-40B4-BE49-F238E27FC236}">
                <a16:creationId xmlns:a16="http://schemas.microsoft.com/office/drawing/2014/main" id="{B9D8FC61-EAEC-9149-AB9F-644F2FA087A8}"/>
              </a:ext>
            </a:extLst>
          </p:cNvPr>
          <p:cNvSpPr txBox="1"/>
          <p:nvPr userDrawn="1"/>
        </p:nvSpPr>
        <p:spPr>
          <a:xfrm>
            <a:off x="537020" y="615878"/>
            <a:ext cx="532318" cy="373875"/>
          </a:xfrm>
          <a:prstGeom prst="rect">
            <a:avLst/>
          </a:prstGeom>
          <a:solidFill>
            <a:schemeClr val="bg1"/>
          </a:solidFill>
        </p:spPr>
        <p:txBody>
          <a:bodyPr wrap="square" rtlCol="0">
            <a:noAutofit/>
          </a:bodyPr>
          <a:lstStyle/>
          <a:p>
            <a:pPr algn="ctr"/>
            <a:r>
              <a:rPr lang="fr-FR" sz="1400" b="1" dirty="0">
                <a:latin typeface="Calibri" panose="020F0502020204030204" pitchFamily="34" charset="0"/>
                <a:cs typeface="Calibri" panose="020F0502020204030204" pitchFamily="34" charset="0"/>
              </a:rPr>
              <a:t>CMP</a:t>
            </a:r>
          </a:p>
        </p:txBody>
      </p:sp>
      <p:sp>
        <p:nvSpPr>
          <p:cNvPr id="29" name="TextBox 12">
            <a:extLst>
              <a:ext uri="{FF2B5EF4-FFF2-40B4-BE49-F238E27FC236}">
                <a16:creationId xmlns:a16="http://schemas.microsoft.com/office/drawing/2014/main" id="{037E86A7-7C53-AC44-8D34-F899E492ECA8}"/>
              </a:ext>
            </a:extLst>
          </p:cNvPr>
          <p:cNvSpPr txBox="1"/>
          <p:nvPr userDrawn="1"/>
        </p:nvSpPr>
        <p:spPr>
          <a:xfrm>
            <a:off x="224698" y="6204156"/>
            <a:ext cx="1650452" cy="338554"/>
          </a:xfrm>
          <a:prstGeom prst="rect">
            <a:avLst/>
          </a:prstGeom>
          <a:noFill/>
        </p:spPr>
        <p:txBody>
          <a:bodyPr wrap="none" rtlCol="0">
            <a:spAutoFit/>
          </a:bodyPr>
          <a:lstStyle/>
          <a:p>
            <a:r>
              <a:rPr lang="fr-BE" sz="1600" b="1" dirty="0"/>
              <a:t> </a:t>
            </a:r>
            <a:r>
              <a:rPr lang="fr-BE" sz="1600" b="1" dirty="0" err="1">
                <a:solidFill>
                  <a:schemeClr val="bg1"/>
                </a:solidFill>
              </a:rPr>
              <a:t>cmpinfo@ulb.be</a:t>
            </a:r>
            <a:endParaRPr lang="fr-BE" sz="1600" dirty="0">
              <a:solidFill>
                <a:schemeClr val="bg1"/>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lang="nl-NL"/>
              <a:t>Klik om de stijl te bewerken</a:t>
            </a:r>
            <a:endParaRPr lang="en-US" dirty="0"/>
          </a:p>
        </p:txBody>
      </p:sp>
      <p:sp>
        <p:nvSpPr>
          <p:cNvPr id="11" name="Content Placeholder 10"/>
          <p:cNvSpPr>
            <a:spLocks noGrp="1"/>
          </p:cNvSpPr>
          <p:nvPr>
            <p:ph sz="quarter" idx="2"/>
          </p:nvPr>
        </p:nvSpPr>
        <p:spPr>
          <a:xfrm>
            <a:off x="609600" y="2438400"/>
            <a:ext cx="3886200" cy="35814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3" name="Content Placeholder 12"/>
          <p:cNvSpPr>
            <a:spLocks noGrp="1"/>
          </p:cNvSpPr>
          <p:nvPr>
            <p:ph sz="quarter" idx="4"/>
          </p:nvPr>
        </p:nvSpPr>
        <p:spPr>
          <a:xfrm>
            <a:off x="4800600" y="2438400"/>
            <a:ext cx="3886200" cy="35814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2" name="Slide Number Placeholder 11"/>
          <p:cNvSpPr>
            <a:spLocks noGrp="1"/>
          </p:cNvSpPr>
          <p:nvPr>
            <p:ph type="sldNum" sz="quarter" idx="16"/>
          </p:nvPr>
        </p:nvSpPr>
        <p:spPr/>
        <p:txBody>
          <a:bodyPr rtlCol="0"/>
          <a:lstStyle/>
          <a:p>
            <a:pPr algn="ctr"/>
            <a:endParaRPr lang="en-US" dirty="0"/>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nl-NL"/>
              <a:t>Klik om de modelstijlen te bewerken</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nl-NL"/>
              <a:t>Klik om de modelstijlen te bewerken</a:t>
            </a:r>
          </a:p>
        </p:txBody>
      </p:sp>
      <p:sp>
        <p:nvSpPr>
          <p:cNvPr id="22" name="Rectangle 9"/>
          <p:cNvSpPr/>
          <p:nvPr userDrawn="1"/>
        </p:nvSpPr>
        <p:spPr>
          <a:xfrm>
            <a:off x="-9144" y="6044184"/>
            <a:ext cx="836728" cy="722376"/>
          </a:xfrm>
          <a:prstGeom prst="rect">
            <a:avLst/>
          </a:prstGeom>
          <a:solidFill>
            <a:srgbClr val="FF8F8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3" name="Rectangle 10"/>
          <p:cNvSpPr/>
          <p:nvPr userDrawn="1"/>
        </p:nvSpPr>
        <p:spPr>
          <a:xfrm>
            <a:off x="899592" y="6044184"/>
            <a:ext cx="824440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4" name="Tijdelijke aanduiding voor tekst 12"/>
          <p:cNvSpPr>
            <a:spLocks noGrp="1"/>
          </p:cNvSpPr>
          <p:nvPr>
            <p:ph type="body" sz="quarter" idx="13" hasCustomPrompt="1"/>
          </p:nvPr>
        </p:nvSpPr>
        <p:spPr>
          <a:xfrm>
            <a:off x="899592" y="6053138"/>
            <a:ext cx="7787207" cy="704850"/>
          </a:xfrm>
        </p:spPr>
        <p:txBody>
          <a:bodyPr>
            <a:normAutofit/>
          </a:bodyPr>
          <a:lstStyle>
            <a:lvl1pPr marL="0" indent="0">
              <a:buNone/>
              <a:defRPr sz="900">
                <a:solidFill>
                  <a:schemeClr val="bg1"/>
                </a:solidFill>
              </a:defRPr>
            </a:lvl1pPr>
          </a:lstStyle>
          <a:p>
            <a:pPr lvl="0"/>
            <a:r>
              <a:rPr lang="nl-BE" dirty="0"/>
              <a:t>Bronnen</a:t>
            </a:r>
          </a:p>
        </p:txBody>
      </p:sp>
      <p:sp>
        <p:nvSpPr>
          <p:cNvPr id="14" name="TextBox 12">
            <a:extLst>
              <a:ext uri="{FF2B5EF4-FFF2-40B4-BE49-F238E27FC236}">
                <a16:creationId xmlns:a16="http://schemas.microsoft.com/office/drawing/2014/main" id="{3E4D0F99-B5B8-7449-8478-99EF57F02A3A}"/>
              </a:ext>
            </a:extLst>
          </p:cNvPr>
          <p:cNvSpPr txBox="1"/>
          <p:nvPr userDrawn="1"/>
        </p:nvSpPr>
        <p:spPr>
          <a:xfrm>
            <a:off x="7234503" y="6260068"/>
            <a:ext cx="1909497" cy="369332"/>
          </a:xfrm>
          <a:prstGeom prst="rect">
            <a:avLst/>
          </a:prstGeom>
          <a:noFill/>
        </p:spPr>
        <p:txBody>
          <a:bodyPr wrap="none" rtlCol="0">
            <a:spAutoFit/>
          </a:bodyPr>
          <a:lstStyle/>
          <a:p>
            <a:r>
              <a:rPr lang="fr-BE" b="1" dirty="0"/>
              <a:t> </a:t>
            </a:r>
            <a:r>
              <a:rPr lang="fr-BE" b="1" dirty="0" err="1">
                <a:solidFill>
                  <a:schemeClr val="bg1"/>
                </a:solidFill>
              </a:rPr>
              <a:t>cmpinfo@ulb.be</a:t>
            </a:r>
            <a:endParaRPr lang="fr-BE" dirty="0">
              <a:solidFill>
                <a:schemeClr val="bg1"/>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Leeg">
    <p:spTree>
      <p:nvGrpSpPr>
        <p:cNvPr id="1" name=""/>
        <p:cNvGrpSpPr/>
        <p:nvPr/>
      </p:nvGrpSpPr>
      <p:grpSpPr>
        <a:xfrm>
          <a:off x="0" y="0"/>
          <a:ext cx="0" cy="0"/>
          <a:chOff x="0" y="0"/>
          <a:chExt cx="0" cy="0"/>
        </a:xfrm>
      </p:grpSpPr>
      <p:sp>
        <p:nvSpPr>
          <p:cNvPr id="10" name="Rectangle 9"/>
          <p:cNvSpPr/>
          <p:nvPr userDrawn="1"/>
        </p:nvSpPr>
        <p:spPr>
          <a:xfrm>
            <a:off x="-9144" y="6044184"/>
            <a:ext cx="836728" cy="722376"/>
          </a:xfrm>
          <a:prstGeom prst="rect">
            <a:avLst/>
          </a:prstGeom>
          <a:solidFill>
            <a:srgbClr val="FF8F8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1" name="Rectangle 10"/>
          <p:cNvSpPr/>
          <p:nvPr userDrawn="1"/>
        </p:nvSpPr>
        <p:spPr>
          <a:xfrm>
            <a:off x="899592" y="6044184"/>
            <a:ext cx="824440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6" name="TextBox 12">
            <a:extLst>
              <a:ext uri="{FF2B5EF4-FFF2-40B4-BE49-F238E27FC236}">
                <a16:creationId xmlns:a16="http://schemas.microsoft.com/office/drawing/2014/main" id="{744C2033-C603-954B-B907-70E01A84DC1E}"/>
              </a:ext>
            </a:extLst>
          </p:cNvPr>
          <p:cNvSpPr txBox="1"/>
          <p:nvPr userDrawn="1"/>
        </p:nvSpPr>
        <p:spPr>
          <a:xfrm>
            <a:off x="7234503" y="6260068"/>
            <a:ext cx="1909497" cy="369332"/>
          </a:xfrm>
          <a:prstGeom prst="rect">
            <a:avLst/>
          </a:prstGeom>
          <a:noFill/>
        </p:spPr>
        <p:txBody>
          <a:bodyPr wrap="none" rtlCol="0">
            <a:spAutoFit/>
          </a:bodyPr>
          <a:lstStyle/>
          <a:p>
            <a:r>
              <a:rPr lang="fr-BE" b="1" dirty="0"/>
              <a:t> </a:t>
            </a:r>
            <a:r>
              <a:rPr lang="fr-BE" b="1" dirty="0" err="1">
                <a:solidFill>
                  <a:schemeClr val="bg1"/>
                </a:solidFill>
              </a:rPr>
              <a:t>cmpinfo@ulb.be</a:t>
            </a:r>
            <a:endParaRPr lang="fr-BE" dirty="0">
              <a:solidFill>
                <a:schemeClr val="bg1"/>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Doelstellinge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3050"/>
            <a:ext cx="8077200" cy="869950"/>
          </a:xfrm>
        </p:spPr>
        <p:txBody>
          <a:bodyPr anchor="ctr"/>
          <a:lstStyle>
            <a:lvl1pPr algn="l">
              <a:buNone/>
              <a:defRPr sz="4400" b="0"/>
            </a:lvl1pPr>
          </a:lstStyle>
          <a:p>
            <a:r>
              <a:rPr lang="nl-NL" dirty="0" err="1"/>
              <a:t>Nouveau</a:t>
            </a:r>
            <a:endParaRPr lang="en-US"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endParaRPr lang="en-US" dirty="0">
              <a:solidFill>
                <a:srgbClr val="FFFFFF"/>
              </a:solidFill>
            </a:endParaRPr>
          </a:p>
        </p:txBody>
      </p:sp>
      <p:sp>
        <p:nvSpPr>
          <p:cNvPr id="8" name="Rectangle 9"/>
          <p:cNvSpPr/>
          <p:nvPr userDrawn="1"/>
        </p:nvSpPr>
        <p:spPr>
          <a:xfrm>
            <a:off x="-9144" y="6044184"/>
            <a:ext cx="836728" cy="722376"/>
          </a:xfrm>
          <a:prstGeom prst="rect">
            <a:avLst/>
          </a:prstGeom>
          <a:solidFill>
            <a:srgbClr val="FF8F8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0" name="Rectangle 10"/>
          <p:cNvSpPr/>
          <p:nvPr userDrawn="1"/>
        </p:nvSpPr>
        <p:spPr>
          <a:xfrm>
            <a:off x="899592" y="6044184"/>
            <a:ext cx="824440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3" name="Tijdelijke aanduiding voor tekst 12"/>
          <p:cNvSpPr>
            <a:spLocks noGrp="1"/>
          </p:cNvSpPr>
          <p:nvPr>
            <p:ph type="body" sz="quarter" idx="13"/>
          </p:nvPr>
        </p:nvSpPr>
        <p:spPr>
          <a:xfrm>
            <a:off x="899592" y="6053138"/>
            <a:ext cx="7787207" cy="704850"/>
          </a:xfrm>
        </p:spPr>
        <p:txBody>
          <a:bodyPr>
            <a:normAutofit/>
          </a:bodyPr>
          <a:lstStyle>
            <a:lvl1pPr marL="0" indent="0">
              <a:buNone/>
              <a:defRPr sz="900">
                <a:solidFill>
                  <a:schemeClr val="bg1"/>
                </a:solidFill>
              </a:defRPr>
            </a:lvl1pPr>
          </a:lstStyle>
          <a:p>
            <a:pPr lvl="0"/>
            <a:endParaRPr lang="nl-BE" dirty="0"/>
          </a:p>
        </p:txBody>
      </p:sp>
    </p:spTree>
    <p:extLst>
      <p:ext uri="{BB962C8B-B14F-4D97-AF65-F5344CB8AC3E}">
        <p14:creationId xmlns:p14="http://schemas.microsoft.com/office/powerpoint/2010/main" val="36545001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Doelstellinge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3050"/>
            <a:ext cx="8077200" cy="869950"/>
          </a:xfrm>
        </p:spPr>
        <p:txBody>
          <a:bodyPr anchor="ctr"/>
          <a:lstStyle>
            <a:lvl1pPr algn="l">
              <a:buNone/>
              <a:defRPr sz="4400" b="0"/>
            </a:lvl1pPr>
          </a:lstStyle>
          <a:p>
            <a:r>
              <a:rPr lang="nl-NL" dirty="0"/>
              <a:t>Doelstellingen</a:t>
            </a:r>
            <a:endParaRPr lang="en-US"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endParaRPr lang="en-US" dirty="0">
              <a:solidFill>
                <a:srgbClr val="FFFFFF"/>
              </a:solidFill>
            </a:endParaRPr>
          </a:p>
        </p:txBody>
      </p:sp>
      <p:sp>
        <p:nvSpPr>
          <p:cNvPr id="8" name="Rectangle 9"/>
          <p:cNvSpPr/>
          <p:nvPr userDrawn="1"/>
        </p:nvSpPr>
        <p:spPr>
          <a:xfrm>
            <a:off x="-9144" y="6044184"/>
            <a:ext cx="836728" cy="722376"/>
          </a:xfrm>
          <a:prstGeom prst="rect">
            <a:avLst/>
          </a:prstGeom>
          <a:solidFill>
            <a:srgbClr val="FF8F8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0" name="Rectangle 10"/>
          <p:cNvSpPr/>
          <p:nvPr userDrawn="1"/>
        </p:nvSpPr>
        <p:spPr>
          <a:xfrm>
            <a:off x="899592" y="6044184"/>
            <a:ext cx="824440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3" name="Tijdelijke aanduiding voor tekst 12"/>
          <p:cNvSpPr>
            <a:spLocks noGrp="1"/>
          </p:cNvSpPr>
          <p:nvPr>
            <p:ph type="body" sz="quarter" idx="13" hasCustomPrompt="1"/>
          </p:nvPr>
        </p:nvSpPr>
        <p:spPr>
          <a:xfrm>
            <a:off x="899592" y="6053138"/>
            <a:ext cx="7787207" cy="704850"/>
          </a:xfrm>
        </p:spPr>
        <p:txBody>
          <a:bodyPr>
            <a:normAutofit/>
          </a:bodyPr>
          <a:lstStyle>
            <a:lvl1pPr marL="0" indent="0">
              <a:buNone/>
              <a:defRPr sz="900">
                <a:solidFill>
                  <a:schemeClr val="bg1"/>
                </a:solidFill>
              </a:defRPr>
            </a:lvl1pPr>
          </a:lstStyle>
          <a:p>
            <a:pPr lvl="0"/>
            <a:r>
              <a:rPr lang="nl-BE" dirty="0"/>
              <a:t>Sources</a:t>
            </a:r>
          </a:p>
        </p:txBody>
      </p:sp>
      <p:sp>
        <p:nvSpPr>
          <p:cNvPr id="9" name="TextBox 12">
            <a:extLst>
              <a:ext uri="{FF2B5EF4-FFF2-40B4-BE49-F238E27FC236}">
                <a16:creationId xmlns:a16="http://schemas.microsoft.com/office/drawing/2014/main" id="{FACFD779-EF9D-1845-BAE1-FD83D32863CE}"/>
              </a:ext>
            </a:extLst>
          </p:cNvPr>
          <p:cNvSpPr txBox="1"/>
          <p:nvPr userDrawn="1"/>
        </p:nvSpPr>
        <p:spPr>
          <a:xfrm>
            <a:off x="7234503" y="6260068"/>
            <a:ext cx="1909497" cy="369332"/>
          </a:xfrm>
          <a:prstGeom prst="rect">
            <a:avLst/>
          </a:prstGeom>
          <a:noFill/>
        </p:spPr>
        <p:txBody>
          <a:bodyPr wrap="none" rtlCol="0">
            <a:spAutoFit/>
          </a:bodyPr>
          <a:lstStyle/>
          <a:p>
            <a:r>
              <a:rPr lang="fr-BE" b="1" dirty="0"/>
              <a:t> </a:t>
            </a:r>
            <a:r>
              <a:rPr lang="fr-BE" b="1" dirty="0" err="1">
                <a:solidFill>
                  <a:schemeClr val="bg1"/>
                </a:solidFill>
              </a:rPr>
              <a:t>cmpinfo@ulb.be</a:t>
            </a:r>
            <a:endParaRPr lang="fr-BE" dirty="0">
              <a:solidFill>
                <a:schemeClr val="bg1"/>
              </a:solidFill>
            </a:endParaRPr>
          </a:p>
        </p:txBody>
      </p:sp>
    </p:spTree>
    <p:extLst>
      <p:ext uri="{BB962C8B-B14F-4D97-AF65-F5344CB8AC3E}">
        <p14:creationId xmlns:p14="http://schemas.microsoft.com/office/powerpoint/2010/main" val="28859500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a:t>07/05/2020</a:t>
            </a:r>
          </a:p>
        </p:txBody>
      </p:sp>
      <p:sp>
        <p:nvSpPr>
          <p:cNvPr id="4" name="Rectangle 5"/>
          <p:cNvSpPr>
            <a:spLocks noGrp="1" noChangeArrowheads="1"/>
          </p:cNvSpPr>
          <p:nvPr>
            <p:ph type="ftr" sz="quarter" idx="11"/>
          </p:nvPr>
        </p:nvSpPr>
        <p:spPr>
          <a:ln/>
        </p:spPr>
        <p:txBody>
          <a:bodyPr/>
          <a:lstStyle>
            <a:lvl1pPr>
              <a:defRPr/>
            </a:lvl1pPr>
          </a:lstStyle>
          <a:p>
            <a:r>
              <a:rPr lang="fr-FR" altLang="en-US"/>
              <a:t>Bon usage des antibiotiques délivrés à l'officine</a:t>
            </a:r>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14E6E859-B6EC-40A1-A533-89AD268144EF}" type="slidenum">
              <a:rPr lang="en-US" altLang="en-US"/>
              <a:pPr/>
              <a:t>‹N°›</a:t>
            </a:fld>
            <a:endParaRPr lang="en-US" altLang="en-US"/>
          </a:p>
        </p:txBody>
      </p:sp>
    </p:spTree>
    <p:extLst>
      <p:ext uri="{BB962C8B-B14F-4D97-AF65-F5344CB8AC3E}">
        <p14:creationId xmlns:p14="http://schemas.microsoft.com/office/powerpoint/2010/main" val="273609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lgn="l">
              <a:defRPr>
                <a:solidFill>
                  <a:srgbClr val="1C3076"/>
                </a:solidFill>
              </a:defRPr>
            </a:lvl1pPr>
          </a:lstStyle>
          <a:p>
            <a:r>
              <a:rPr lang="nl-NL" dirty="0"/>
              <a:t>Klik om de stijl te bewerken</a:t>
            </a:r>
            <a:endParaRPr lang="nl-BE" dirty="0"/>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lvl1pPr>
              <a:defRPr/>
            </a:lvl1pPr>
          </a:lstStyle>
          <a:p>
            <a:pPr>
              <a:defRPr/>
            </a:pPr>
            <a:endParaRPr lang="nl-BE"/>
          </a:p>
        </p:txBody>
      </p:sp>
      <p:sp>
        <p:nvSpPr>
          <p:cNvPr id="5" name="Tijdelijke aanduiding voor voettekst 4"/>
          <p:cNvSpPr>
            <a:spLocks noGrp="1"/>
          </p:cNvSpPr>
          <p:nvPr>
            <p:ph type="ftr" sz="quarter" idx="11"/>
          </p:nvPr>
        </p:nvSpPr>
        <p:spPr/>
        <p:txBody>
          <a:bodyPr/>
          <a:lstStyle>
            <a:lvl1pPr>
              <a:defRPr/>
            </a:lvl1pPr>
          </a:lstStyle>
          <a:p>
            <a:pPr>
              <a:defRPr/>
            </a:pPr>
            <a:endParaRPr lang="nl-BE"/>
          </a:p>
        </p:txBody>
      </p:sp>
      <p:sp>
        <p:nvSpPr>
          <p:cNvPr id="6" name="Tijdelijke aanduiding voor dianummer 5"/>
          <p:cNvSpPr>
            <a:spLocks noGrp="1"/>
          </p:cNvSpPr>
          <p:nvPr>
            <p:ph type="sldNum" sz="quarter" idx="12"/>
          </p:nvPr>
        </p:nvSpPr>
        <p:spPr/>
        <p:txBody>
          <a:bodyPr/>
          <a:lstStyle>
            <a:lvl1pPr>
              <a:defRPr/>
            </a:lvl1pPr>
          </a:lstStyle>
          <a:p>
            <a:fld id="{DFCC4FAF-83FC-4633-8F61-4C4FE5B7FBDD}" type="slidenum">
              <a:rPr lang="nl-BE" altLang="nl-BE"/>
              <a:pPr/>
              <a:t>‹N°›</a:t>
            </a:fld>
            <a:endParaRPr lang="nl-BE" altLang="nl-BE"/>
          </a:p>
        </p:txBody>
      </p:sp>
    </p:spTree>
    <p:extLst>
      <p:ext uri="{BB962C8B-B14F-4D97-AF65-F5344CB8AC3E}">
        <p14:creationId xmlns:p14="http://schemas.microsoft.com/office/powerpoint/2010/main" val="38247654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Overzic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2648" y="228600"/>
            <a:ext cx="8153400" cy="990600"/>
          </a:xfrm>
        </p:spPr>
        <p:txBody>
          <a:bodyPr/>
          <a:lstStyle>
            <a:lvl1pPr>
              <a:defRPr/>
            </a:lvl1pPr>
          </a:lstStyle>
          <a:p>
            <a:r>
              <a:rPr lang="nl-NL" dirty="0"/>
              <a:t>Overzicht</a:t>
            </a:r>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1AD93096-5B34-4342-9326-69289CEAE4C2}" type="slidenum">
              <a:rPr lang="en-US" smtClean="0"/>
              <a:pPr/>
              <a:t>‹N°›</a:t>
            </a:fld>
            <a:endParaRPr lang="en-US" dirty="0">
              <a:solidFill>
                <a:srgbClr val="FFFFFF"/>
              </a:solidFill>
            </a:endParaRPr>
          </a:p>
        </p:txBody>
      </p:sp>
      <p:sp>
        <p:nvSpPr>
          <p:cNvPr id="4" name="Tijdelijke aanduiding voor tekst 3"/>
          <p:cNvSpPr>
            <a:spLocks noGrp="1"/>
          </p:cNvSpPr>
          <p:nvPr>
            <p:ph type="body" sz="quarter" idx="14"/>
          </p:nvPr>
        </p:nvSpPr>
        <p:spPr>
          <a:xfrm>
            <a:off x="2359025" y="1700213"/>
            <a:ext cx="6407150" cy="4105275"/>
          </a:xfrm>
        </p:spPr>
        <p:txBody>
          <a:bodyPr>
            <a:normAutofit/>
          </a:bodyPr>
          <a:lstStyle>
            <a:lvl1pPr marL="514350" indent="-514350">
              <a:buFont typeface="+mj-lt"/>
              <a:buAutoNum type="alphaUcPeriod"/>
              <a:defRPr sz="2000">
                <a:solidFill>
                  <a:schemeClr val="tx2"/>
                </a:solidFill>
              </a:defRPr>
            </a:lvl1pPr>
            <a:lvl2pPr marL="880110" indent="-514350">
              <a:buFont typeface="+mj-lt"/>
              <a:buAutoNum type="arabicPeriod"/>
              <a:defRPr sz="2000">
                <a:solidFill>
                  <a:schemeClr val="tx2"/>
                </a:solidFill>
              </a:defRPr>
            </a:lvl2pPr>
            <a:lvl3pPr marL="1143000" indent="-457200">
              <a:buFont typeface="+mj-lt"/>
              <a:buAutoNum type="romanLcPeriod"/>
              <a:defRPr sz="2000">
                <a:solidFill>
                  <a:schemeClr val="tx2"/>
                </a:solidFill>
              </a:defRPr>
            </a:lvl3pPr>
            <a:lvl4pPr marL="1600200" indent="-457200">
              <a:buFont typeface="+mj-lt"/>
              <a:buAutoNum type="alphaUcPeriod"/>
              <a:defRPr/>
            </a:lvl4pPr>
            <a:lvl5pPr marL="2057400" indent="-457200">
              <a:buFont typeface="+mj-lt"/>
              <a:buAutoNum type="alphaUcPeriod"/>
              <a:defRPr/>
            </a:lvl5pPr>
          </a:lstStyle>
          <a:p>
            <a:pPr lvl="0"/>
            <a:r>
              <a:rPr lang="nl-NL" dirty="0"/>
              <a:t>Klik om de modelstijlen te bewerken</a:t>
            </a:r>
          </a:p>
          <a:p>
            <a:pPr lvl="1"/>
            <a:r>
              <a:rPr lang="nl-NL" dirty="0"/>
              <a:t>Tweede niveau</a:t>
            </a:r>
          </a:p>
          <a:p>
            <a:pPr lvl="2"/>
            <a:r>
              <a:rPr lang="nl-NL" dirty="0"/>
              <a:t>Derde niveau</a:t>
            </a:r>
          </a:p>
        </p:txBody>
      </p:sp>
      <p:sp>
        <p:nvSpPr>
          <p:cNvPr id="14" name="Rectangle 9"/>
          <p:cNvSpPr/>
          <p:nvPr userDrawn="1"/>
        </p:nvSpPr>
        <p:spPr>
          <a:xfrm>
            <a:off x="-9144" y="6044184"/>
            <a:ext cx="836728" cy="722376"/>
          </a:xfrm>
          <a:prstGeom prst="rect">
            <a:avLst/>
          </a:prstGeom>
          <a:solidFill>
            <a:srgbClr val="FF8F8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5" name="Rectangle 10"/>
          <p:cNvSpPr/>
          <p:nvPr userDrawn="1"/>
        </p:nvSpPr>
        <p:spPr>
          <a:xfrm>
            <a:off x="899592" y="6044184"/>
            <a:ext cx="824440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6" name="Tijdelijke aanduiding voor tekst 12"/>
          <p:cNvSpPr>
            <a:spLocks noGrp="1"/>
          </p:cNvSpPr>
          <p:nvPr>
            <p:ph type="body" sz="quarter" idx="13" hasCustomPrompt="1"/>
          </p:nvPr>
        </p:nvSpPr>
        <p:spPr>
          <a:xfrm>
            <a:off x="899592" y="6053138"/>
            <a:ext cx="7787207" cy="704850"/>
          </a:xfrm>
        </p:spPr>
        <p:txBody>
          <a:bodyPr>
            <a:normAutofit/>
          </a:bodyPr>
          <a:lstStyle>
            <a:lvl1pPr marL="0" indent="0">
              <a:buNone/>
              <a:defRPr sz="900">
                <a:solidFill>
                  <a:schemeClr val="bg1"/>
                </a:solidFill>
              </a:defRPr>
            </a:lvl1pPr>
          </a:lstStyle>
          <a:p>
            <a:pPr lvl="0"/>
            <a:r>
              <a:rPr lang="nl-BE" dirty="0"/>
              <a:t>Bronnen</a:t>
            </a:r>
          </a:p>
        </p:txBody>
      </p:sp>
      <p:sp>
        <p:nvSpPr>
          <p:cNvPr id="9" name="TextBox 12">
            <a:extLst>
              <a:ext uri="{FF2B5EF4-FFF2-40B4-BE49-F238E27FC236}">
                <a16:creationId xmlns:a16="http://schemas.microsoft.com/office/drawing/2014/main" id="{BED18650-45CB-F24F-B73B-D4E54606CA60}"/>
              </a:ext>
            </a:extLst>
          </p:cNvPr>
          <p:cNvSpPr txBox="1"/>
          <p:nvPr userDrawn="1"/>
        </p:nvSpPr>
        <p:spPr>
          <a:xfrm>
            <a:off x="7234503" y="6260068"/>
            <a:ext cx="1909497" cy="369332"/>
          </a:xfrm>
          <a:prstGeom prst="rect">
            <a:avLst/>
          </a:prstGeom>
          <a:noFill/>
        </p:spPr>
        <p:txBody>
          <a:bodyPr wrap="none" rtlCol="0">
            <a:spAutoFit/>
          </a:bodyPr>
          <a:lstStyle/>
          <a:p>
            <a:r>
              <a:rPr lang="fr-BE" b="1" dirty="0"/>
              <a:t> </a:t>
            </a:r>
            <a:r>
              <a:rPr lang="fr-BE" b="1" dirty="0" err="1">
                <a:solidFill>
                  <a:schemeClr val="bg1"/>
                </a:solidFill>
              </a:rPr>
              <a:t>cmpinfo@ulb.be</a:t>
            </a:r>
            <a:endParaRPr lang="fr-BE" dirty="0">
              <a:solidFill>
                <a:schemeClr val="bg1"/>
              </a:solidFill>
            </a:endParaRPr>
          </a:p>
        </p:txBody>
      </p:sp>
    </p:spTree>
    <p:extLst>
      <p:ext uri="{BB962C8B-B14F-4D97-AF65-F5344CB8AC3E}">
        <p14:creationId xmlns:p14="http://schemas.microsoft.com/office/powerpoint/2010/main" val="3464214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oelstellinge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3050"/>
            <a:ext cx="8077200" cy="869950"/>
          </a:xfrm>
        </p:spPr>
        <p:txBody>
          <a:bodyPr anchor="ctr"/>
          <a:lstStyle>
            <a:lvl1pPr algn="l">
              <a:buNone/>
              <a:defRPr sz="4400" b="0"/>
            </a:lvl1pPr>
          </a:lstStyle>
          <a:p>
            <a:r>
              <a:rPr lang="nl-NL" dirty="0"/>
              <a:t>Doelstellingen</a:t>
            </a:r>
            <a:endParaRPr lang="en-US" dirty="0"/>
          </a:p>
        </p:txBody>
      </p:sp>
      <p:sp>
        <p:nvSpPr>
          <p:cNvPr id="7" name="Slide Number Placeholder 6"/>
          <p:cNvSpPr>
            <a:spLocks noGrp="1"/>
          </p:cNvSpPr>
          <p:nvPr>
            <p:ph type="sldNum" sz="quarter" idx="12"/>
          </p:nvPr>
        </p:nvSpPr>
        <p:spPr>
          <a:solidFill>
            <a:srgbClr val="FF8F8F"/>
          </a:solidFill>
        </p:spPr>
        <p:txBody>
          <a:bodyPr/>
          <a:lstStyle>
            <a:lvl1pPr>
              <a:defRPr>
                <a:solidFill>
                  <a:srgbClr val="FFFFFF"/>
                </a:solidFill>
              </a:defRPr>
            </a:lvl1pPr>
          </a:lstStyle>
          <a:p>
            <a:fld id="{1AD93096-5B34-4342-9326-69289CEAE4C2}" type="slidenum">
              <a:rPr lang="en-US" smtClean="0"/>
              <a:pPr/>
              <a:t>‹N°›</a:t>
            </a:fld>
            <a:endParaRPr lang="en-US" dirty="0">
              <a:solidFill>
                <a:srgbClr val="FFFFFF"/>
              </a:solidFill>
            </a:endParaRPr>
          </a:p>
        </p:txBody>
      </p:sp>
      <p:sp>
        <p:nvSpPr>
          <p:cNvPr id="8" name="Rectangle 9"/>
          <p:cNvSpPr/>
          <p:nvPr userDrawn="1"/>
        </p:nvSpPr>
        <p:spPr>
          <a:xfrm>
            <a:off x="-9144" y="6044184"/>
            <a:ext cx="836728" cy="722376"/>
          </a:xfrm>
          <a:prstGeom prst="rect">
            <a:avLst/>
          </a:prstGeom>
          <a:solidFill>
            <a:srgbClr val="FF8F8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0" name="Rectangle 10"/>
          <p:cNvSpPr/>
          <p:nvPr userDrawn="1"/>
        </p:nvSpPr>
        <p:spPr>
          <a:xfrm>
            <a:off x="899592" y="6044184"/>
            <a:ext cx="824440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13" name="Tijdelijke aanduiding voor tekst 12"/>
          <p:cNvSpPr>
            <a:spLocks noGrp="1"/>
          </p:cNvSpPr>
          <p:nvPr>
            <p:ph type="body" sz="quarter" idx="13"/>
          </p:nvPr>
        </p:nvSpPr>
        <p:spPr>
          <a:xfrm>
            <a:off x="899592" y="6053138"/>
            <a:ext cx="7787207" cy="704850"/>
          </a:xfrm>
        </p:spPr>
        <p:txBody>
          <a:bodyPr>
            <a:normAutofit/>
          </a:bodyPr>
          <a:lstStyle>
            <a:lvl1pPr marL="0" indent="0">
              <a:buNone/>
              <a:defRPr sz="900">
                <a:solidFill>
                  <a:schemeClr val="bg1"/>
                </a:solidFill>
              </a:defRPr>
            </a:lvl1pPr>
          </a:lstStyle>
          <a:p>
            <a:pPr lvl="0"/>
            <a:endParaRPr lang="nl-BE" dirty="0"/>
          </a:p>
        </p:txBody>
      </p:sp>
      <p:sp>
        <p:nvSpPr>
          <p:cNvPr id="14" name="Rechthoek 13"/>
          <p:cNvSpPr/>
          <p:nvPr userDrawn="1"/>
        </p:nvSpPr>
        <p:spPr>
          <a:xfrm>
            <a:off x="609601" y="1758681"/>
            <a:ext cx="1630680" cy="40526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Tijdelijke aanduiding voor tekst 19"/>
          <p:cNvSpPr>
            <a:spLocks noGrp="1"/>
          </p:cNvSpPr>
          <p:nvPr>
            <p:ph type="body" sz="quarter" idx="16" hasCustomPrompt="1"/>
          </p:nvPr>
        </p:nvSpPr>
        <p:spPr>
          <a:xfrm>
            <a:off x="2329157" y="1758681"/>
            <a:ext cx="6357643" cy="414561"/>
          </a:xfrm>
        </p:spPr>
        <p:style>
          <a:lnRef idx="2">
            <a:schemeClr val="accent1"/>
          </a:lnRef>
          <a:fillRef idx="1">
            <a:schemeClr val="lt1"/>
          </a:fillRef>
          <a:effectRef idx="0">
            <a:schemeClr val="accent1"/>
          </a:effectRef>
          <a:fontRef idx="none"/>
        </p:style>
        <p:txBody>
          <a:bodyPr>
            <a:noAutofit/>
          </a:bodyPr>
          <a:lstStyle>
            <a:lvl1pPr marL="0" indent="0">
              <a:buNone/>
              <a:defRPr sz="2000" baseline="0"/>
            </a:lvl1pPr>
          </a:lstStyle>
          <a:p>
            <a:pPr lvl="0"/>
            <a:r>
              <a:rPr lang="nl-BE" dirty="0"/>
              <a:t>Doelstelling 1</a:t>
            </a:r>
          </a:p>
        </p:txBody>
      </p:sp>
      <p:sp>
        <p:nvSpPr>
          <p:cNvPr id="21" name="Tijdelijke aanduiding voor tekst 19"/>
          <p:cNvSpPr>
            <a:spLocks noGrp="1"/>
          </p:cNvSpPr>
          <p:nvPr>
            <p:ph type="body" sz="quarter" idx="17" hasCustomPrompt="1"/>
          </p:nvPr>
        </p:nvSpPr>
        <p:spPr>
          <a:xfrm>
            <a:off x="2329156" y="2276872"/>
            <a:ext cx="6357643" cy="414561"/>
          </a:xfrm>
        </p:spPr>
        <p:style>
          <a:lnRef idx="2">
            <a:schemeClr val="accent1"/>
          </a:lnRef>
          <a:fillRef idx="1">
            <a:schemeClr val="lt1"/>
          </a:fillRef>
          <a:effectRef idx="0">
            <a:schemeClr val="accent1"/>
          </a:effectRef>
          <a:fontRef idx="none"/>
        </p:style>
        <p:txBody>
          <a:bodyPr>
            <a:noAutofit/>
          </a:bodyPr>
          <a:lstStyle>
            <a:lvl1pPr marL="0" indent="0">
              <a:buNone/>
              <a:defRPr sz="2000" baseline="0"/>
            </a:lvl1pPr>
          </a:lstStyle>
          <a:p>
            <a:pPr lvl="0"/>
            <a:r>
              <a:rPr lang="nl-BE" dirty="0"/>
              <a:t>Doelstelling 2</a:t>
            </a:r>
          </a:p>
        </p:txBody>
      </p:sp>
      <p:sp>
        <p:nvSpPr>
          <p:cNvPr id="12" name="TextBox 12">
            <a:extLst>
              <a:ext uri="{FF2B5EF4-FFF2-40B4-BE49-F238E27FC236}">
                <a16:creationId xmlns:a16="http://schemas.microsoft.com/office/drawing/2014/main" id="{65A21E24-DF9A-A343-BF8A-9FB2D165E79E}"/>
              </a:ext>
            </a:extLst>
          </p:cNvPr>
          <p:cNvSpPr txBox="1"/>
          <p:nvPr userDrawn="1"/>
        </p:nvSpPr>
        <p:spPr>
          <a:xfrm>
            <a:off x="7234503" y="6260068"/>
            <a:ext cx="1909497" cy="369332"/>
          </a:xfrm>
          <a:prstGeom prst="rect">
            <a:avLst/>
          </a:prstGeom>
          <a:noFill/>
        </p:spPr>
        <p:txBody>
          <a:bodyPr wrap="none" rtlCol="0">
            <a:spAutoFit/>
          </a:bodyPr>
          <a:lstStyle/>
          <a:p>
            <a:r>
              <a:rPr lang="fr-BE" b="1" dirty="0"/>
              <a:t> </a:t>
            </a:r>
            <a:r>
              <a:rPr lang="fr-BE" b="1" dirty="0" err="1">
                <a:solidFill>
                  <a:schemeClr val="bg1"/>
                </a:solidFill>
              </a:rPr>
              <a:t>cmpinfo@ulb.be</a:t>
            </a:r>
            <a:endParaRPr lang="fr-BE" dirty="0">
              <a:solidFill>
                <a:schemeClr val="bg1"/>
              </a:solidFill>
            </a:endParaRPr>
          </a:p>
        </p:txBody>
      </p:sp>
      <p:pic>
        <p:nvPicPr>
          <p:cNvPr id="16" name="Afbeelding 13">
            <a:extLst>
              <a:ext uri="{FF2B5EF4-FFF2-40B4-BE49-F238E27FC236}">
                <a16:creationId xmlns:a16="http://schemas.microsoft.com/office/drawing/2014/main" id="{D4040294-31D8-8244-8084-C3D422721DD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9362" y="2927261"/>
            <a:ext cx="532318" cy="607001"/>
          </a:xfrm>
          <a:prstGeom prst="rect">
            <a:avLst/>
          </a:prstGeom>
        </p:spPr>
      </p:pic>
      <p:sp>
        <p:nvSpPr>
          <p:cNvPr id="17" name="ZoneTexte 16">
            <a:extLst>
              <a:ext uri="{FF2B5EF4-FFF2-40B4-BE49-F238E27FC236}">
                <a16:creationId xmlns:a16="http://schemas.microsoft.com/office/drawing/2014/main" id="{A947A958-97C9-CE47-9665-EC6F1CD67170}"/>
              </a:ext>
            </a:extLst>
          </p:cNvPr>
          <p:cNvSpPr txBox="1"/>
          <p:nvPr userDrawn="1"/>
        </p:nvSpPr>
        <p:spPr>
          <a:xfrm>
            <a:off x="1159362" y="3393226"/>
            <a:ext cx="532318" cy="373875"/>
          </a:xfrm>
          <a:prstGeom prst="rect">
            <a:avLst/>
          </a:prstGeom>
          <a:solidFill>
            <a:schemeClr val="bg1"/>
          </a:solidFill>
        </p:spPr>
        <p:txBody>
          <a:bodyPr wrap="square" rtlCol="0">
            <a:noAutofit/>
          </a:bodyPr>
          <a:lstStyle/>
          <a:p>
            <a:pPr algn="ctr"/>
            <a:r>
              <a:rPr lang="fr-FR" sz="1400" b="1" dirty="0">
                <a:latin typeface="Calibri" panose="020F0502020204030204" pitchFamily="34" charset="0"/>
                <a:cs typeface="Calibri" panose="020F0502020204030204" pitchFamily="34" charset="0"/>
              </a:rPr>
              <a:t>CMP</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zic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6295" y="228600"/>
            <a:ext cx="8153400" cy="990600"/>
          </a:xfrm>
        </p:spPr>
        <p:txBody>
          <a:bodyPr/>
          <a:lstStyle>
            <a:lvl1pPr>
              <a:defRPr/>
            </a:lvl1pPr>
          </a:lstStyle>
          <a:p>
            <a:r>
              <a:rPr lang="nl-NL" dirty="0"/>
              <a:t>Overzicht</a:t>
            </a:r>
            <a:endParaRPr lang="en-US" dirty="0"/>
          </a:p>
        </p:txBody>
      </p:sp>
      <p:sp>
        <p:nvSpPr>
          <p:cNvPr id="4" name="Tijdelijke aanduiding voor tekst 3"/>
          <p:cNvSpPr>
            <a:spLocks noGrp="1"/>
          </p:cNvSpPr>
          <p:nvPr>
            <p:ph type="body" sz="quarter" idx="14"/>
          </p:nvPr>
        </p:nvSpPr>
        <p:spPr>
          <a:xfrm>
            <a:off x="2359025" y="1700213"/>
            <a:ext cx="6407150" cy="4105275"/>
          </a:xfrm>
        </p:spPr>
        <p:txBody>
          <a:bodyPr>
            <a:normAutofit/>
          </a:bodyPr>
          <a:lstStyle>
            <a:lvl1pPr marL="514350" indent="-514350">
              <a:buFont typeface="+mj-lt"/>
              <a:buAutoNum type="alphaUcPeriod"/>
              <a:defRPr sz="2000">
                <a:solidFill>
                  <a:schemeClr val="tx2"/>
                </a:solidFill>
              </a:defRPr>
            </a:lvl1pPr>
            <a:lvl2pPr marL="880110" indent="-514350">
              <a:buFont typeface="+mj-lt"/>
              <a:buAutoNum type="arabicPeriod"/>
              <a:defRPr sz="2000">
                <a:solidFill>
                  <a:schemeClr val="tx2"/>
                </a:solidFill>
              </a:defRPr>
            </a:lvl2pPr>
            <a:lvl3pPr marL="1143000" indent="-457200">
              <a:buFont typeface="+mj-lt"/>
              <a:buAutoNum type="romanLcPeriod"/>
              <a:defRPr sz="2000">
                <a:solidFill>
                  <a:schemeClr val="tx2"/>
                </a:solidFill>
              </a:defRPr>
            </a:lvl3pPr>
            <a:lvl4pPr marL="1600200" indent="-457200">
              <a:buFont typeface="+mj-lt"/>
              <a:buAutoNum type="alphaUcPeriod"/>
              <a:defRPr/>
            </a:lvl4pPr>
            <a:lvl5pPr marL="2057400" indent="-457200">
              <a:buFont typeface="+mj-lt"/>
              <a:buAutoNum type="alphaUcPeriod"/>
              <a:defRPr/>
            </a:lvl5pPr>
          </a:lstStyle>
          <a:p>
            <a:pPr lvl="0"/>
            <a:r>
              <a:rPr lang="nl-NL" dirty="0"/>
              <a:t>Klik om de modelstijlen te bewerken</a:t>
            </a:r>
          </a:p>
          <a:p>
            <a:pPr lvl="1"/>
            <a:r>
              <a:rPr lang="nl-NL" dirty="0"/>
              <a:t>Tweede niveau</a:t>
            </a:r>
          </a:p>
          <a:p>
            <a:pPr lvl="2"/>
            <a:r>
              <a:rPr lang="nl-NL" dirty="0"/>
              <a:t>Derde niveau</a:t>
            </a:r>
          </a:p>
        </p:txBody>
      </p:sp>
      <p:sp>
        <p:nvSpPr>
          <p:cNvPr id="14" name="Rectangle 9"/>
          <p:cNvSpPr/>
          <p:nvPr userDrawn="1"/>
        </p:nvSpPr>
        <p:spPr>
          <a:xfrm>
            <a:off x="-9144" y="6044184"/>
            <a:ext cx="836728" cy="722376"/>
          </a:xfrm>
          <a:prstGeom prst="rect">
            <a:avLst/>
          </a:prstGeom>
          <a:solidFill>
            <a:srgbClr val="FF8F8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5" name="Rectangle 10"/>
          <p:cNvSpPr/>
          <p:nvPr userDrawn="1"/>
        </p:nvSpPr>
        <p:spPr>
          <a:xfrm>
            <a:off x="899592" y="6044184"/>
            <a:ext cx="824440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TextBox 12">
            <a:extLst>
              <a:ext uri="{FF2B5EF4-FFF2-40B4-BE49-F238E27FC236}">
                <a16:creationId xmlns:a16="http://schemas.microsoft.com/office/drawing/2014/main" id="{B63028C8-AC0E-FC4D-9F91-745B669426F0}"/>
              </a:ext>
            </a:extLst>
          </p:cNvPr>
          <p:cNvSpPr txBox="1"/>
          <p:nvPr userDrawn="1"/>
        </p:nvSpPr>
        <p:spPr>
          <a:xfrm>
            <a:off x="7234503" y="6260068"/>
            <a:ext cx="1909497" cy="369332"/>
          </a:xfrm>
          <a:prstGeom prst="rect">
            <a:avLst/>
          </a:prstGeom>
          <a:noFill/>
        </p:spPr>
        <p:txBody>
          <a:bodyPr wrap="none" rtlCol="0">
            <a:spAutoFit/>
          </a:bodyPr>
          <a:lstStyle/>
          <a:p>
            <a:r>
              <a:rPr lang="fr-BE" b="1" dirty="0"/>
              <a:t> </a:t>
            </a:r>
            <a:r>
              <a:rPr lang="fr-BE" b="1" dirty="0" err="1">
                <a:solidFill>
                  <a:schemeClr val="bg1"/>
                </a:solidFill>
              </a:rPr>
              <a:t>cmpinfo@ulb.be</a:t>
            </a:r>
            <a:endParaRPr lang="fr-BE" dirty="0">
              <a:solidFill>
                <a:schemeClr val="bg1"/>
              </a:solidFill>
            </a:endParaRPr>
          </a:p>
        </p:txBody>
      </p:sp>
    </p:spTree>
    <p:extLst>
      <p:ext uri="{BB962C8B-B14F-4D97-AF65-F5344CB8AC3E}">
        <p14:creationId xmlns:p14="http://schemas.microsoft.com/office/powerpoint/2010/main" val="1674242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leid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2648" y="228600"/>
            <a:ext cx="8153400" cy="990600"/>
          </a:xfrm>
        </p:spPr>
        <p:txBody>
          <a:bodyPr/>
          <a:lstStyle>
            <a:lvl1pPr>
              <a:defRPr/>
            </a:lvl1pPr>
          </a:lstStyle>
          <a:p>
            <a:r>
              <a:rPr lang="nl-NL" dirty="0"/>
              <a:t>Inleiding</a:t>
            </a:r>
            <a:endParaRPr lang="en-US" dirty="0"/>
          </a:p>
        </p:txBody>
      </p:sp>
      <p:sp>
        <p:nvSpPr>
          <p:cNvPr id="6" name="Slide Number Placeholder 5"/>
          <p:cNvSpPr>
            <a:spLocks noGrp="1"/>
          </p:cNvSpPr>
          <p:nvPr>
            <p:ph type="sldNum" sz="quarter" idx="12"/>
          </p:nvPr>
        </p:nvSpPr>
        <p:spPr>
          <a:solidFill>
            <a:srgbClr val="FF8F8F"/>
          </a:solidFill>
        </p:spPr>
        <p:txBody>
          <a:bodyPr/>
          <a:lstStyle>
            <a:lvl1pPr>
              <a:defRPr>
                <a:solidFill>
                  <a:srgbClr val="FFFFFF"/>
                </a:solidFill>
              </a:defRPr>
            </a:lvl1pPr>
          </a:lstStyle>
          <a:p>
            <a:fld id="{1AD93096-5B34-4342-9326-69289CEAE4C2}" type="slidenum">
              <a:rPr lang="en-US" smtClean="0"/>
              <a:pPr/>
              <a:t>‹N°›</a:t>
            </a:fld>
            <a:endParaRPr lang="en-US" dirty="0">
              <a:solidFill>
                <a:srgbClr val="FFFFFF"/>
              </a:solidFill>
            </a:endParaRPr>
          </a:p>
        </p:txBody>
      </p:sp>
      <p:sp>
        <p:nvSpPr>
          <p:cNvPr id="19" name="Rectangle 9"/>
          <p:cNvSpPr/>
          <p:nvPr userDrawn="1"/>
        </p:nvSpPr>
        <p:spPr>
          <a:xfrm>
            <a:off x="-9144" y="6044184"/>
            <a:ext cx="836728" cy="722376"/>
          </a:xfrm>
          <a:prstGeom prst="rect">
            <a:avLst/>
          </a:prstGeom>
          <a:solidFill>
            <a:srgbClr val="FF8F8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0" name="Rectangle 10"/>
          <p:cNvSpPr/>
          <p:nvPr userDrawn="1"/>
        </p:nvSpPr>
        <p:spPr>
          <a:xfrm>
            <a:off x="899592" y="6044184"/>
            <a:ext cx="824440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1" name="Tijdelijke aanduiding voor tekst 12"/>
          <p:cNvSpPr>
            <a:spLocks noGrp="1"/>
          </p:cNvSpPr>
          <p:nvPr>
            <p:ph type="body" sz="quarter" idx="13" hasCustomPrompt="1"/>
          </p:nvPr>
        </p:nvSpPr>
        <p:spPr>
          <a:xfrm>
            <a:off x="899592" y="6053138"/>
            <a:ext cx="7787207" cy="704850"/>
          </a:xfrm>
        </p:spPr>
        <p:txBody>
          <a:bodyPr>
            <a:normAutofit/>
          </a:bodyPr>
          <a:lstStyle>
            <a:lvl1pPr marL="0" indent="0">
              <a:buNone/>
              <a:defRPr sz="900">
                <a:solidFill>
                  <a:schemeClr val="bg1"/>
                </a:solidFill>
              </a:defRPr>
            </a:lvl1pPr>
          </a:lstStyle>
          <a:p>
            <a:pPr lvl="0"/>
            <a:r>
              <a:rPr lang="nl-BE" dirty="0"/>
              <a:t>Sources</a:t>
            </a:r>
          </a:p>
        </p:txBody>
      </p:sp>
      <p:sp>
        <p:nvSpPr>
          <p:cNvPr id="8" name="TextBox 12">
            <a:extLst>
              <a:ext uri="{FF2B5EF4-FFF2-40B4-BE49-F238E27FC236}">
                <a16:creationId xmlns:a16="http://schemas.microsoft.com/office/drawing/2014/main" id="{25C3EB1F-C5F2-BF45-84D5-EAEE571227F0}"/>
              </a:ext>
            </a:extLst>
          </p:cNvPr>
          <p:cNvSpPr txBox="1"/>
          <p:nvPr userDrawn="1"/>
        </p:nvSpPr>
        <p:spPr>
          <a:xfrm>
            <a:off x="7234503" y="6260068"/>
            <a:ext cx="1909497" cy="369332"/>
          </a:xfrm>
          <a:prstGeom prst="rect">
            <a:avLst/>
          </a:prstGeom>
          <a:noFill/>
        </p:spPr>
        <p:txBody>
          <a:bodyPr wrap="none" rtlCol="0">
            <a:spAutoFit/>
          </a:bodyPr>
          <a:lstStyle/>
          <a:p>
            <a:r>
              <a:rPr lang="fr-BE" b="1" dirty="0"/>
              <a:t> </a:t>
            </a:r>
            <a:r>
              <a:rPr lang="fr-BE" b="1" dirty="0" err="1">
                <a:solidFill>
                  <a:schemeClr val="bg1"/>
                </a:solidFill>
              </a:rPr>
              <a:t>cmpinfo@ulb.be</a:t>
            </a:r>
            <a:endParaRPr lang="fr-BE" dirty="0">
              <a:solidFill>
                <a:schemeClr val="bg1"/>
              </a:solidFill>
            </a:endParaRPr>
          </a:p>
        </p:txBody>
      </p:sp>
    </p:spTree>
    <p:extLst>
      <p:ext uri="{BB962C8B-B14F-4D97-AF65-F5344CB8AC3E}">
        <p14:creationId xmlns:p14="http://schemas.microsoft.com/office/powerpoint/2010/main" val="1121746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5" name="Slide Number Placeholder 4"/>
          <p:cNvSpPr>
            <a:spLocks noGrp="1"/>
          </p:cNvSpPr>
          <p:nvPr>
            <p:ph type="sldNum" sz="quarter" idx="12"/>
          </p:nvPr>
        </p:nvSpPr>
        <p:spPr>
          <a:solidFill>
            <a:srgbClr val="FF8F8F"/>
          </a:solidFill>
        </p:spPr>
        <p:txBody>
          <a:bodyPr/>
          <a:lstStyle>
            <a:lvl1pPr>
              <a:defRPr>
                <a:solidFill>
                  <a:srgbClr val="FFFFFF"/>
                </a:solidFill>
              </a:defRPr>
            </a:lvl1pPr>
          </a:lstStyle>
          <a:p>
            <a:fld id="{1AD93096-5B34-4342-9326-69289CEAE4C2}" type="slidenum">
              <a:rPr lang="en-US" smtClean="0"/>
              <a:pPr/>
              <a:t>‹N°›</a:t>
            </a:fld>
            <a:endParaRPr lang="en-US" dirty="0">
              <a:solidFill>
                <a:srgbClr val="FFFFFF"/>
              </a:solidFill>
            </a:endParaRPr>
          </a:p>
        </p:txBody>
      </p:sp>
      <p:sp>
        <p:nvSpPr>
          <p:cNvPr id="11" name="Rectangle 9"/>
          <p:cNvSpPr/>
          <p:nvPr userDrawn="1"/>
        </p:nvSpPr>
        <p:spPr>
          <a:xfrm>
            <a:off x="-9144" y="6044184"/>
            <a:ext cx="836728" cy="722376"/>
          </a:xfrm>
          <a:prstGeom prst="rect">
            <a:avLst/>
          </a:prstGeom>
          <a:solidFill>
            <a:srgbClr val="FF8F8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2" name="Rectangle 10"/>
          <p:cNvSpPr/>
          <p:nvPr userDrawn="1"/>
        </p:nvSpPr>
        <p:spPr>
          <a:xfrm>
            <a:off x="899592" y="6044184"/>
            <a:ext cx="824440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3" name="Tijdelijke aanduiding voor tekst 12"/>
          <p:cNvSpPr>
            <a:spLocks noGrp="1"/>
          </p:cNvSpPr>
          <p:nvPr>
            <p:ph type="body" sz="quarter" idx="13" hasCustomPrompt="1"/>
          </p:nvPr>
        </p:nvSpPr>
        <p:spPr>
          <a:xfrm>
            <a:off x="899592" y="6053138"/>
            <a:ext cx="7787207" cy="704850"/>
          </a:xfrm>
        </p:spPr>
        <p:txBody>
          <a:bodyPr>
            <a:normAutofit/>
          </a:bodyPr>
          <a:lstStyle>
            <a:lvl1pPr marL="0" indent="0">
              <a:buNone/>
              <a:defRPr sz="900">
                <a:solidFill>
                  <a:schemeClr val="bg1"/>
                </a:solidFill>
              </a:defRPr>
            </a:lvl1pPr>
          </a:lstStyle>
          <a:p>
            <a:pPr lvl="0"/>
            <a:r>
              <a:rPr lang="nl-BE" dirty="0"/>
              <a:t>Bronnen</a:t>
            </a:r>
          </a:p>
        </p:txBody>
      </p:sp>
      <p:sp>
        <p:nvSpPr>
          <p:cNvPr id="8" name="TextBox 12">
            <a:extLst>
              <a:ext uri="{FF2B5EF4-FFF2-40B4-BE49-F238E27FC236}">
                <a16:creationId xmlns:a16="http://schemas.microsoft.com/office/drawing/2014/main" id="{1F293D56-A7AE-A440-8C0B-8B8A57E86E77}"/>
              </a:ext>
            </a:extLst>
          </p:cNvPr>
          <p:cNvSpPr txBox="1"/>
          <p:nvPr userDrawn="1"/>
        </p:nvSpPr>
        <p:spPr>
          <a:xfrm>
            <a:off x="7234503" y="6260068"/>
            <a:ext cx="1909497" cy="369332"/>
          </a:xfrm>
          <a:prstGeom prst="rect">
            <a:avLst/>
          </a:prstGeom>
          <a:noFill/>
        </p:spPr>
        <p:txBody>
          <a:bodyPr wrap="none" rtlCol="0">
            <a:spAutoFit/>
          </a:bodyPr>
          <a:lstStyle/>
          <a:p>
            <a:r>
              <a:rPr lang="fr-BE" b="1" dirty="0"/>
              <a:t> </a:t>
            </a:r>
            <a:r>
              <a:rPr lang="fr-BE" b="1" dirty="0" err="1">
                <a:solidFill>
                  <a:schemeClr val="bg1"/>
                </a:solidFill>
              </a:rPr>
              <a:t>cmpinfo@ulb.be</a:t>
            </a:r>
            <a:endParaRPr lang="fr-BE" dirty="0">
              <a:solidFill>
                <a:schemeClr val="bg1"/>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clusi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2648" y="228600"/>
            <a:ext cx="8153400" cy="990600"/>
          </a:xfrm>
        </p:spPr>
        <p:txBody>
          <a:bodyPr/>
          <a:lstStyle>
            <a:lvl1pPr>
              <a:defRPr/>
            </a:lvl1pPr>
          </a:lstStyle>
          <a:p>
            <a:r>
              <a:rPr lang="nl-NL" dirty="0"/>
              <a:t>Conclusie</a:t>
            </a:r>
            <a:endParaRPr lang="en-US" dirty="0"/>
          </a:p>
        </p:txBody>
      </p:sp>
      <p:sp>
        <p:nvSpPr>
          <p:cNvPr id="6" name="Slide Number Placeholder 5"/>
          <p:cNvSpPr>
            <a:spLocks noGrp="1"/>
          </p:cNvSpPr>
          <p:nvPr>
            <p:ph type="sldNum" sz="quarter" idx="12"/>
          </p:nvPr>
        </p:nvSpPr>
        <p:spPr>
          <a:solidFill>
            <a:srgbClr val="FF8F8F"/>
          </a:solidFill>
        </p:spPr>
        <p:txBody>
          <a:bodyPr/>
          <a:lstStyle>
            <a:lvl1pPr>
              <a:defRPr>
                <a:solidFill>
                  <a:srgbClr val="FFFFFF"/>
                </a:solidFill>
              </a:defRPr>
            </a:lvl1pPr>
          </a:lstStyle>
          <a:p>
            <a:fld id="{1AD93096-5B34-4342-9326-69289CEAE4C2}" type="slidenum">
              <a:rPr lang="en-US" smtClean="0"/>
              <a:pPr/>
              <a:t>‹N°›</a:t>
            </a:fld>
            <a:endParaRPr lang="en-US" dirty="0">
              <a:solidFill>
                <a:srgbClr val="FFFFFF"/>
              </a:solidFill>
            </a:endParaRPr>
          </a:p>
        </p:txBody>
      </p:sp>
      <p:sp>
        <p:nvSpPr>
          <p:cNvPr id="14" name="Rechthoek 13"/>
          <p:cNvSpPr/>
          <p:nvPr userDrawn="1"/>
        </p:nvSpPr>
        <p:spPr>
          <a:xfrm>
            <a:off x="675377" y="1758681"/>
            <a:ext cx="1564903" cy="40526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Tijdelijke aanduiding voor tekst 19"/>
          <p:cNvSpPr>
            <a:spLocks noGrp="1"/>
          </p:cNvSpPr>
          <p:nvPr>
            <p:ph type="body" sz="quarter" idx="16" hasCustomPrompt="1"/>
          </p:nvPr>
        </p:nvSpPr>
        <p:spPr>
          <a:xfrm>
            <a:off x="2329157" y="1758681"/>
            <a:ext cx="6357643" cy="414561"/>
          </a:xfrm>
        </p:spPr>
        <p:style>
          <a:lnRef idx="2">
            <a:schemeClr val="accent1"/>
          </a:lnRef>
          <a:fillRef idx="1">
            <a:schemeClr val="lt1"/>
          </a:fillRef>
          <a:effectRef idx="0">
            <a:schemeClr val="accent1"/>
          </a:effectRef>
          <a:fontRef idx="none"/>
        </p:style>
        <p:txBody>
          <a:bodyPr>
            <a:noAutofit/>
          </a:bodyPr>
          <a:lstStyle>
            <a:lvl1pPr marL="0" indent="0">
              <a:buNone/>
              <a:defRPr sz="2000" baseline="0"/>
            </a:lvl1pPr>
          </a:lstStyle>
          <a:p>
            <a:pPr lvl="0"/>
            <a:r>
              <a:rPr lang="nl-BE" dirty="0"/>
              <a:t>Punt 1</a:t>
            </a:r>
          </a:p>
        </p:txBody>
      </p:sp>
      <p:sp>
        <p:nvSpPr>
          <p:cNvPr id="17" name="Tijdelijke aanduiding voor tekst 19"/>
          <p:cNvSpPr>
            <a:spLocks noGrp="1"/>
          </p:cNvSpPr>
          <p:nvPr>
            <p:ph type="body" sz="quarter" idx="17" hasCustomPrompt="1"/>
          </p:nvPr>
        </p:nvSpPr>
        <p:spPr>
          <a:xfrm>
            <a:off x="2329156" y="2276872"/>
            <a:ext cx="6357643" cy="414561"/>
          </a:xfrm>
        </p:spPr>
        <p:style>
          <a:lnRef idx="2">
            <a:schemeClr val="accent1"/>
          </a:lnRef>
          <a:fillRef idx="1">
            <a:schemeClr val="lt1"/>
          </a:fillRef>
          <a:effectRef idx="0">
            <a:schemeClr val="accent1"/>
          </a:effectRef>
          <a:fontRef idx="none"/>
        </p:style>
        <p:txBody>
          <a:bodyPr>
            <a:noAutofit/>
          </a:bodyPr>
          <a:lstStyle>
            <a:lvl1pPr marL="0" indent="0">
              <a:buNone/>
              <a:defRPr sz="2000" baseline="0"/>
            </a:lvl1pPr>
          </a:lstStyle>
          <a:p>
            <a:pPr lvl="0"/>
            <a:r>
              <a:rPr lang="nl-BE" dirty="0"/>
              <a:t>Punt 2</a:t>
            </a:r>
          </a:p>
        </p:txBody>
      </p:sp>
      <p:sp>
        <p:nvSpPr>
          <p:cNvPr id="18" name="Rectangle 9"/>
          <p:cNvSpPr/>
          <p:nvPr userDrawn="1"/>
        </p:nvSpPr>
        <p:spPr>
          <a:xfrm>
            <a:off x="-9144" y="6044184"/>
            <a:ext cx="836728" cy="722376"/>
          </a:xfrm>
          <a:prstGeom prst="rect">
            <a:avLst/>
          </a:prstGeom>
          <a:solidFill>
            <a:srgbClr val="FF8F8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9" name="Rectangle 10"/>
          <p:cNvSpPr/>
          <p:nvPr userDrawn="1"/>
        </p:nvSpPr>
        <p:spPr>
          <a:xfrm>
            <a:off x="899592" y="6044184"/>
            <a:ext cx="824440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0" name="Tijdelijke aanduiding voor tekst 12"/>
          <p:cNvSpPr>
            <a:spLocks noGrp="1"/>
          </p:cNvSpPr>
          <p:nvPr>
            <p:ph type="body" sz="quarter" idx="13" hasCustomPrompt="1"/>
          </p:nvPr>
        </p:nvSpPr>
        <p:spPr>
          <a:xfrm>
            <a:off x="899592" y="6053138"/>
            <a:ext cx="7787207" cy="704850"/>
          </a:xfrm>
        </p:spPr>
        <p:txBody>
          <a:bodyPr>
            <a:normAutofit/>
          </a:bodyPr>
          <a:lstStyle>
            <a:lvl1pPr marL="0" indent="0">
              <a:buNone/>
              <a:defRPr sz="900">
                <a:solidFill>
                  <a:schemeClr val="bg1"/>
                </a:solidFill>
              </a:defRPr>
            </a:lvl1pPr>
          </a:lstStyle>
          <a:p>
            <a:pPr lvl="0"/>
            <a:r>
              <a:rPr lang="nl-BE" dirty="0"/>
              <a:t>Sources</a:t>
            </a:r>
          </a:p>
        </p:txBody>
      </p:sp>
      <p:sp>
        <p:nvSpPr>
          <p:cNvPr id="12" name="TextBox 12">
            <a:extLst>
              <a:ext uri="{FF2B5EF4-FFF2-40B4-BE49-F238E27FC236}">
                <a16:creationId xmlns:a16="http://schemas.microsoft.com/office/drawing/2014/main" id="{19FA9674-47B8-C34E-A73D-70D2A14FA68D}"/>
              </a:ext>
            </a:extLst>
          </p:cNvPr>
          <p:cNvSpPr txBox="1"/>
          <p:nvPr userDrawn="1"/>
        </p:nvSpPr>
        <p:spPr>
          <a:xfrm>
            <a:off x="7234503" y="6260068"/>
            <a:ext cx="1909497" cy="369332"/>
          </a:xfrm>
          <a:prstGeom prst="rect">
            <a:avLst/>
          </a:prstGeom>
          <a:noFill/>
        </p:spPr>
        <p:txBody>
          <a:bodyPr wrap="none" rtlCol="0">
            <a:spAutoFit/>
          </a:bodyPr>
          <a:lstStyle/>
          <a:p>
            <a:r>
              <a:rPr lang="fr-BE" b="1" dirty="0"/>
              <a:t> </a:t>
            </a:r>
            <a:r>
              <a:rPr lang="fr-BE" b="1" dirty="0" err="1">
                <a:solidFill>
                  <a:schemeClr val="bg1"/>
                </a:solidFill>
              </a:rPr>
              <a:t>cmpinfo@ulb.be</a:t>
            </a:r>
            <a:endParaRPr lang="fr-BE" dirty="0">
              <a:solidFill>
                <a:schemeClr val="bg1"/>
              </a:solidFill>
            </a:endParaRPr>
          </a:p>
        </p:txBody>
      </p:sp>
      <p:pic>
        <p:nvPicPr>
          <p:cNvPr id="13" name="Afbeelding 13">
            <a:extLst>
              <a:ext uri="{FF2B5EF4-FFF2-40B4-BE49-F238E27FC236}">
                <a16:creationId xmlns:a16="http://schemas.microsoft.com/office/drawing/2014/main" id="{B0ED4422-9629-EF42-B153-CA75C3D215D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53710" y="2927261"/>
            <a:ext cx="532318" cy="607001"/>
          </a:xfrm>
          <a:prstGeom prst="rect">
            <a:avLst/>
          </a:prstGeom>
        </p:spPr>
      </p:pic>
      <p:sp>
        <p:nvSpPr>
          <p:cNvPr id="22" name="ZoneTexte 21">
            <a:extLst>
              <a:ext uri="{FF2B5EF4-FFF2-40B4-BE49-F238E27FC236}">
                <a16:creationId xmlns:a16="http://schemas.microsoft.com/office/drawing/2014/main" id="{A4FCE957-0F06-134D-BC27-D718A94F0095}"/>
              </a:ext>
            </a:extLst>
          </p:cNvPr>
          <p:cNvSpPr txBox="1"/>
          <p:nvPr userDrawn="1"/>
        </p:nvSpPr>
        <p:spPr>
          <a:xfrm>
            <a:off x="1253710" y="3393226"/>
            <a:ext cx="532318" cy="373875"/>
          </a:xfrm>
          <a:prstGeom prst="rect">
            <a:avLst/>
          </a:prstGeom>
          <a:solidFill>
            <a:schemeClr val="bg1"/>
          </a:solidFill>
        </p:spPr>
        <p:txBody>
          <a:bodyPr wrap="square" rtlCol="0">
            <a:noAutofit/>
          </a:bodyPr>
          <a:lstStyle/>
          <a:p>
            <a:pPr algn="ctr"/>
            <a:r>
              <a:rPr lang="fr-FR" sz="1400" b="1" dirty="0">
                <a:latin typeface="Calibri" panose="020F0502020204030204" pitchFamily="34" charset="0"/>
                <a:cs typeface="Calibri" panose="020F0502020204030204" pitchFamily="34" charset="0"/>
              </a:rPr>
              <a:t>CMP</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et dank aa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2648" y="228600"/>
            <a:ext cx="8153400" cy="990600"/>
          </a:xfrm>
        </p:spPr>
        <p:txBody>
          <a:bodyPr/>
          <a:lstStyle>
            <a:lvl1pPr>
              <a:defRPr/>
            </a:lvl1pPr>
          </a:lstStyle>
          <a:p>
            <a:r>
              <a:rPr lang="nl-NL" dirty="0"/>
              <a:t>Met dank aan</a:t>
            </a:r>
            <a:endParaRPr lang="en-US" dirty="0"/>
          </a:p>
        </p:txBody>
      </p:sp>
      <p:sp>
        <p:nvSpPr>
          <p:cNvPr id="6" name="Slide Number Placeholder 5"/>
          <p:cNvSpPr>
            <a:spLocks noGrp="1"/>
          </p:cNvSpPr>
          <p:nvPr>
            <p:ph type="sldNum" sz="quarter" idx="12"/>
          </p:nvPr>
        </p:nvSpPr>
        <p:spPr>
          <a:solidFill>
            <a:srgbClr val="FF8F8F"/>
          </a:solidFill>
        </p:spPr>
        <p:txBody>
          <a:bodyPr/>
          <a:lstStyle>
            <a:lvl1pPr>
              <a:defRPr>
                <a:solidFill>
                  <a:srgbClr val="FFFFFF"/>
                </a:solidFill>
              </a:defRPr>
            </a:lvl1pPr>
          </a:lstStyle>
          <a:p>
            <a:fld id="{1AD93096-5B34-4342-9326-69289CEAE4C2}" type="slidenum">
              <a:rPr lang="en-US" smtClean="0"/>
              <a:pPr/>
              <a:t>‹N°›</a:t>
            </a:fld>
            <a:endParaRPr lang="en-US" dirty="0">
              <a:solidFill>
                <a:srgbClr val="FFFFFF"/>
              </a:solidFill>
            </a:endParaRPr>
          </a:p>
        </p:txBody>
      </p:sp>
      <p:sp>
        <p:nvSpPr>
          <p:cNvPr id="24" name="Rectangle 9"/>
          <p:cNvSpPr/>
          <p:nvPr userDrawn="1"/>
        </p:nvSpPr>
        <p:spPr>
          <a:xfrm>
            <a:off x="-9144" y="6044184"/>
            <a:ext cx="836728" cy="722376"/>
          </a:xfrm>
          <a:prstGeom prst="rect">
            <a:avLst/>
          </a:prstGeom>
          <a:solidFill>
            <a:srgbClr val="FF8F8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5" name="Rectangle 10"/>
          <p:cNvSpPr/>
          <p:nvPr userDrawn="1"/>
        </p:nvSpPr>
        <p:spPr>
          <a:xfrm>
            <a:off x="899592" y="6044184"/>
            <a:ext cx="824440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0" name="TextBox 12">
            <a:extLst>
              <a:ext uri="{FF2B5EF4-FFF2-40B4-BE49-F238E27FC236}">
                <a16:creationId xmlns:a16="http://schemas.microsoft.com/office/drawing/2014/main" id="{BCAE62D9-74E6-2246-B587-D88D6781860D}"/>
              </a:ext>
            </a:extLst>
          </p:cNvPr>
          <p:cNvSpPr txBox="1"/>
          <p:nvPr userDrawn="1"/>
        </p:nvSpPr>
        <p:spPr>
          <a:xfrm>
            <a:off x="7234503" y="6260068"/>
            <a:ext cx="1909497" cy="369332"/>
          </a:xfrm>
          <a:prstGeom prst="rect">
            <a:avLst/>
          </a:prstGeom>
          <a:noFill/>
        </p:spPr>
        <p:txBody>
          <a:bodyPr wrap="none" rtlCol="0">
            <a:spAutoFit/>
          </a:bodyPr>
          <a:lstStyle/>
          <a:p>
            <a:r>
              <a:rPr lang="fr-BE" b="1" dirty="0"/>
              <a:t> </a:t>
            </a:r>
            <a:r>
              <a:rPr lang="fr-BE" b="1" dirty="0" err="1">
                <a:solidFill>
                  <a:schemeClr val="bg1"/>
                </a:solidFill>
              </a:rPr>
              <a:t>cmpinfo@ulb.be</a:t>
            </a:r>
            <a:endParaRPr lang="fr-BE" dirty="0">
              <a:solidFill>
                <a:schemeClr val="bg1"/>
              </a:solidFill>
            </a:endParaRPr>
          </a:p>
        </p:txBody>
      </p:sp>
    </p:spTree>
    <p:extLst>
      <p:ext uri="{BB962C8B-B14F-4D97-AF65-F5344CB8AC3E}">
        <p14:creationId xmlns:p14="http://schemas.microsoft.com/office/powerpoint/2010/main" val="128507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ekop">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nl-NL"/>
              <a:t>Klik om de modelstijlen te bewerken</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8" name="Rectangle 7"/>
          <p:cNvSpPr/>
          <p:nvPr/>
        </p:nvSpPr>
        <p:spPr>
          <a:xfrm>
            <a:off x="0" y="1600200"/>
            <a:ext cx="1295400" cy="990600"/>
          </a:xfrm>
          <a:prstGeom prst="rect">
            <a:avLst/>
          </a:prstGeom>
          <a:solidFill>
            <a:srgbClr val="FF8F8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nl-NL"/>
              <a:t>Klik om de stijl te bewerken</a:t>
            </a:r>
            <a:endParaRPr lang="en-US" dirty="0"/>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pPr algn="ctr"/>
            <a:fld id="{1AD93096-5B34-4342-9326-69289CEAE4C2}" type="slidenum">
              <a:rPr lang="en-US" smtClean="0"/>
              <a:pPr algn="ctr"/>
              <a:t>‹N°›</a:t>
            </a:fld>
            <a:endParaRPr lang="en-US" sz="2400" dirty="0">
              <a:solidFill>
                <a:srgbClr val="FFFFFF"/>
              </a:solidFill>
            </a:endParaRPr>
          </a:p>
        </p:txBody>
      </p:sp>
      <p:sp>
        <p:nvSpPr>
          <p:cNvPr id="18" name="Rectangle 9"/>
          <p:cNvSpPr/>
          <p:nvPr userDrawn="1"/>
        </p:nvSpPr>
        <p:spPr>
          <a:xfrm>
            <a:off x="-9144" y="6044184"/>
            <a:ext cx="836728" cy="722376"/>
          </a:xfrm>
          <a:prstGeom prst="rect">
            <a:avLst/>
          </a:prstGeom>
          <a:solidFill>
            <a:srgbClr val="FF8F8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9" name="Rectangle 10"/>
          <p:cNvSpPr/>
          <p:nvPr userDrawn="1"/>
        </p:nvSpPr>
        <p:spPr>
          <a:xfrm>
            <a:off x="899592" y="6044184"/>
            <a:ext cx="824440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0" name="Tijdelijke aanduiding voor tekst 12"/>
          <p:cNvSpPr>
            <a:spLocks noGrp="1"/>
          </p:cNvSpPr>
          <p:nvPr>
            <p:ph type="body" sz="quarter" idx="13" hasCustomPrompt="1"/>
          </p:nvPr>
        </p:nvSpPr>
        <p:spPr>
          <a:xfrm>
            <a:off x="899592" y="6053138"/>
            <a:ext cx="7787207" cy="704850"/>
          </a:xfrm>
        </p:spPr>
        <p:txBody>
          <a:bodyPr>
            <a:normAutofit/>
          </a:bodyPr>
          <a:lstStyle>
            <a:lvl1pPr marL="0" indent="0">
              <a:buNone/>
              <a:defRPr sz="900">
                <a:solidFill>
                  <a:schemeClr val="bg1"/>
                </a:solidFill>
              </a:defRPr>
            </a:lvl1pPr>
          </a:lstStyle>
          <a:p>
            <a:pPr lvl="0"/>
            <a:r>
              <a:rPr lang="nl-BE" dirty="0"/>
              <a:t>Sources</a:t>
            </a:r>
          </a:p>
        </p:txBody>
      </p:sp>
      <p:sp>
        <p:nvSpPr>
          <p:cNvPr id="12" name="TextBox 12">
            <a:extLst>
              <a:ext uri="{FF2B5EF4-FFF2-40B4-BE49-F238E27FC236}">
                <a16:creationId xmlns:a16="http://schemas.microsoft.com/office/drawing/2014/main" id="{683020FE-05C5-9848-8F7F-6716379FF1D7}"/>
              </a:ext>
            </a:extLst>
          </p:cNvPr>
          <p:cNvSpPr txBox="1"/>
          <p:nvPr userDrawn="1"/>
        </p:nvSpPr>
        <p:spPr>
          <a:xfrm>
            <a:off x="7234503" y="6260068"/>
            <a:ext cx="1909497" cy="369332"/>
          </a:xfrm>
          <a:prstGeom prst="rect">
            <a:avLst/>
          </a:prstGeom>
          <a:noFill/>
        </p:spPr>
        <p:txBody>
          <a:bodyPr wrap="none" rtlCol="0">
            <a:spAutoFit/>
          </a:bodyPr>
          <a:lstStyle/>
          <a:p>
            <a:r>
              <a:rPr lang="fr-BE" b="1" dirty="0"/>
              <a:t> </a:t>
            </a:r>
            <a:r>
              <a:rPr lang="fr-BE" b="1" dirty="0" err="1">
                <a:solidFill>
                  <a:schemeClr val="bg1"/>
                </a:solidFill>
              </a:rPr>
              <a:t>cmpinfo@ulb.be</a:t>
            </a:r>
            <a:endParaRPr lang="fr-BE" dirty="0">
              <a:solidFill>
                <a:schemeClr val="bg1"/>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9" name="Content Placeholder 8"/>
          <p:cNvSpPr>
            <a:spLocks noGrp="1"/>
          </p:cNvSpPr>
          <p:nvPr>
            <p:ph sz="quarter" idx="1"/>
          </p:nvPr>
        </p:nvSpPr>
        <p:spPr>
          <a:xfrm>
            <a:off x="609600" y="1589567"/>
            <a:ext cx="3886200" cy="45720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1" name="Content Placeholder 10"/>
          <p:cNvSpPr>
            <a:spLocks noGrp="1"/>
          </p:cNvSpPr>
          <p:nvPr>
            <p:ph sz="quarter" idx="2"/>
          </p:nvPr>
        </p:nvSpPr>
        <p:spPr>
          <a:xfrm>
            <a:off x="4844901" y="1589567"/>
            <a:ext cx="3886200" cy="45720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0" name="Slide Number Placeholder 9"/>
          <p:cNvSpPr>
            <a:spLocks noGrp="1"/>
          </p:cNvSpPr>
          <p:nvPr>
            <p:ph type="sldNum" sz="quarter" idx="16"/>
          </p:nvPr>
        </p:nvSpPr>
        <p:spPr/>
        <p:txBody>
          <a:bodyPr rtlCol="0"/>
          <a:lstStyle/>
          <a:p>
            <a:pPr algn="ctr"/>
            <a:endParaRPr lang="en-US" dirty="0"/>
          </a:p>
        </p:txBody>
      </p:sp>
      <p:sp>
        <p:nvSpPr>
          <p:cNvPr id="18" name="Rectangle 9"/>
          <p:cNvSpPr/>
          <p:nvPr userDrawn="1"/>
        </p:nvSpPr>
        <p:spPr>
          <a:xfrm>
            <a:off x="-9144" y="6044184"/>
            <a:ext cx="836728" cy="722376"/>
          </a:xfrm>
          <a:prstGeom prst="rect">
            <a:avLst/>
          </a:prstGeom>
          <a:solidFill>
            <a:srgbClr val="FF8F8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9" name="Rectangle 10"/>
          <p:cNvSpPr/>
          <p:nvPr userDrawn="1"/>
        </p:nvSpPr>
        <p:spPr>
          <a:xfrm>
            <a:off x="899592" y="6044184"/>
            <a:ext cx="824440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0" name="Tijdelijke aanduiding voor tekst 12"/>
          <p:cNvSpPr>
            <a:spLocks noGrp="1"/>
          </p:cNvSpPr>
          <p:nvPr>
            <p:ph type="body" sz="quarter" idx="13" hasCustomPrompt="1"/>
          </p:nvPr>
        </p:nvSpPr>
        <p:spPr>
          <a:xfrm>
            <a:off x="899592" y="6053138"/>
            <a:ext cx="7787207" cy="704850"/>
          </a:xfrm>
        </p:spPr>
        <p:txBody>
          <a:bodyPr>
            <a:normAutofit/>
          </a:bodyPr>
          <a:lstStyle>
            <a:lvl1pPr marL="0" indent="0">
              <a:buNone/>
              <a:defRPr sz="900">
                <a:solidFill>
                  <a:schemeClr val="bg1"/>
                </a:solidFill>
              </a:defRPr>
            </a:lvl1pPr>
          </a:lstStyle>
          <a:p>
            <a:pPr lvl="0"/>
            <a:r>
              <a:rPr lang="nl-BE" dirty="0"/>
              <a:t>Sources</a:t>
            </a:r>
          </a:p>
        </p:txBody>
      </p:sp>
      <p:sp>
        <p:nvSpPr>
          <p:cNvPr id="12" name="TextBox 12">
            <a:extLst>
              <a:ext uri="{FF2B5EF4-FFF2-40B4-BE49-F238E27FC236}">
                <a16:creationId xmlns:a16="http://schemas.microsoft.com/office/drawing/2014/main" id="{62DC672F-A6CF-8546-8EA5-95D52A4C5358}"/>
              </a:ext>
            </a:extLst>
          </p:cNvPr>
          <p:cNvSpPr txBox="1"/>
          <p:nvPr userDrawn="1"/>
        </p:nvSpPr>
        <p:spPr>
          <a:xfrm>
            <a:off x="7234503" y="6260068"/>
            <a:ext cx="1909497" cy="369332"/>
          </a:xfrm>
          <a:prstGeom prst="rect">
            <a:avLst/>
          </a:prstGeom>
          <a:noFill/>
        </p:spPr>
        <p:txBody>
          <a:bodyPr wrap="none" rtlCol="0">
            <a:spAutoFit/>
          </a:bodyPr>
          <a:lstStyle/>
          <a:p>
            <a:r>
              <a:rPr lang="fr-BE" b="1" dirty="0"/>
              <a:t> </a:t>
            </a:r>
            <a:r>
              <a:rPr lang="fr-BE" b="1" dirty="0" err="1">
                <a:solidFill>
                  <a:schemeClr val="bg1"/>
                </a:solidFill>
              </a:rPr>
              <a:t>cmpinfo@ulb.be</a:t>
            </a:r>
            <a:endParaRPr lang="fr-BE" dirty="0">
              <a:solidFill>
                <a:schemeClr val="bg1"/>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lang="nl-NL"/>
              <a:t>Klik om de stijl te bewerken</a:t>
            </a:r>
            <a:endParaRPr lang="en-US" dirty="0"/>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a:defRPr sz="1400">
                <a:solidFill>
                  <a:schemeClr val="tx2"/>
                </a:solidFill>
              </a:defRPr>
            </a:lvl1pPr>
          </a:lstStyle>
          <a:p>
            <a:fld id="{8D3816DF-213E-421B-92D3-C068DBB023D6}" type="datetime8">
              <a:rPr lang="en-US" smtClean="0">
                <a:solidFill>
                  <a:schemeClr val="tx2"/>
                </a:solidFill>
              </a:rPr>
              <a:pPr/>
              <a:t>8/8/24 9:19 AM</a:t>
            </a:fld>
            <a:endParaRPr lang="en-US" sz="1400" dirty="0">
              <a:solidFill>
                <a:schemeClr val="tx2"/>
              </a:solidFill>
            </a:endParaRPr>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a:defRPr sz="1400">
                <a:solidFill>
                  <a:schemeClr val="tx2"/>
                </a:solidFill>
              </a:defRPr>
            </a:lvl1pPr>
          </a:lstStyle>
          <a:p>
            <a:pPr algn="r"/>
            <a:endParaRPr lang="en-US" sz="1400" dirty="0">
              <a:solidFill>
                <a:schemeClr val="tx2"/>
              </a:solidFill>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a:defRPr sz="1400" b="1">
                <a:solidFill>
                  <a:srgbClr val="FFFFFF"/>
                </a:solidFill>
              </a:defRPr>
            </a:lvl1pPr>
          </a:lstStyle>
          <a:p>
            <a:pPr algn="ctr"/>
            <a:fld id="{72AC53DF-4216-466D-99A7-94400E6C2A25}" type="slidenum">
              <a:rPr lang="en-US" sz="1200" smtClean="0">
                <a:solidFill>
                  <a:schemeClr val="tx2"/>
                </a:solidFill>
              </a:rPr>
              <a:pPr algn="ctr"/>
              <a:t>‹N°›</a:t>
            </a:fld>
            <a:endParaRPr lang="en-US" sz="1400" b="1" dirty="0">
              <a:solidFill>
                <a:srgbClr val="FFFFFF"/>
              </a:solidFill>
            </a:endParaRPr>
          </a:p>
        </p:txBody>
      </p:sp>
      <p:sp>
        <p:nvSpPr>
          <p:cNvPr id="10" name="ZoneTexte 9">
            <a:extLst>
              <a:ext uri="{FF2B5EF4-FFF2-40B4-BE49-F238E27FC236}">
                <a16:creationId xmlns:a16="http://schemas.microsoft.com/office/drawing/2014/main" id="{D8FB223F-A52F-E244-9F12-AD49979DFBC5}"/>
              </a:ext>
            </a:extLst>
          </p:cNvPr>
          <p:cNvSpPr txBox="1"/>
          <p:nvPr userDrawn="1"/>
        </p:nvSpPr>
        <p:spPr>
          <a:xfrm>
            <a:off x="6752" y="1268760"/>
            <a:ext cx="536400" cy="241200"/>
          </a:xfrm>
          <a:prstGeom prst="rect">
            <a:avLst/>
          </a:prstGeom>
          <a:solidFill>
            <a:srgbClr val="FF8F8F"/>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AD93096-5B34-4342-9326-69289CEAE4C2}" type="slidenum">
              <a:rPr kumimoji="0" lang="en-US" sz="1400" b="1"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lang="fr-FR" dirty="0">
              <a:solidFill>
                <a:schemeClr val="bg1"/>
              </a:solidFill>
              <a:highlight>
                <a:srgbClr val="FF8F8F"/>
              </a:highlight>
            </a:endParaRPr>
          </a:p>
        </p:txBody>
      </p:sp>
    </p:spTree>
  </p:cSld>
  <p:clrMap bg1="lt1" tx1="dk1" bg2="lt2" tx2="dk2" accent1="accent1" accent2="accent2" accent3="accent3" accent4="accent4" accent5="accent5" accent6="accent6" hlink="hlink" folHlink="folHlink"/>
  <p:sldLayoutIdLst>
    <p:sldLayoutId id="2147483695" r:id="rId1"/>
    <p:sldLayoutId id="2147483702" r:id="rId2"/>
    <p:sldLayoutId id="2147483705" r:id="rId3"/>
    <p:sldLayoutId id="2147483704" r:id="rId4"/>
    <p:sldLayoutId id="2147483700" r:id="rId5"/>
    <p:sldLayoutId id="2147483696" r:id="rId6"/>
    <p:sldLayoutId id="2147483703" r:id="rId7"/>
    <p:sldLayoutId id="2147483697" r:id="rId8"/>
    <p:sldLayoutId id="2147483698" r:id="rId9"/>
    <p:sldLayoutId id="2147483699" r:id="rId10"/>
    <p:sldLayoutId id="2147483701" r:id="rId11"/>
    <p:sldLayoutId id="2147483711" r:id="rId12"/>
    <p:sldLayoutId id="2147483708" r:id="rId13"/>
    <p:sldLayoutId id="2147483709" r:id="rId14"/>
    <p:sldLayoutId id="2147483710" r:id="rId15"/>
    <p:sldLayoutId id="2147483743" r:id="rId16"/>
  </p:sldLayoutIdLst>
  <p:txStyles>
    <p:titleStyle>
      <a:lvl1pPr algn="l" rtl="0" eaLnBrk="1" latinLnBrk="0" hangingPunct="1">
        <a:spcBef>
          <a:spcPct val="0"/>
        </a:spcBef>
        <a:buNone/>
        <a:defRPr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cid:3187ac97-93b5-4316-b05f-4f469f915dfa" TargetMode="Externa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3.emf"/><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emf"/><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18.png"/><Relationship Id="rId2" Type="http://schemas.openxmlformats.org/officeDocument/2006/relationships/image" Target="../media/image37.png"/><Relationship Id="rId1" Type="http://schemas.openxmlformats.org/officeDocument/2006/relationships/slideLayout" Target="../slideLayouts/slideLayout14.xml"/><Relationship Id="rId6" Type="http://schemas.openxmlformats.org/officeDocument/2006/relationships/image" Target="../media/image41.png"/><Relationship Id="rId5" Type="http://schemas.openxmlformats.org/officeDocument/2006/relationships/image" Target="../media/image40.emf"/><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37.png"/><Relationship Id="rId1" Type="http://schemas.openxmlformats.org/officeDocument/2006/relationships/slideLayout" Target="../slideLayouts/slideLayout14.xml"/><Relationship Id="rId4" Type="http://schemas.openxmlformats.org/officeDocument/2006/relationships/image" Target="../media/image44.emf"/></Relationships>
</file>

<file path=ppt/slides/_rels/slide2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37.png"/><Relationship Id="rId1" Type="http://schemas.openxmlformats.org/officeDocument/2006/relationships/slideLayout" Target="../slideLayouts/slideLayout14.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31.em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50.emf"/><Relationship Id="rId5" Type="http://schemas.openxmlformats.org/officeDocument/2006/relationships/image" Target="../media/image49.png"/><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8.png"/><Relationship Id="rId1" Type="http://schemas.openxmlformats.org/officeDocument/2006/relationships/slideLayout" Target="../slideLayouts/slideLayout15.xml"/><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62.png"/><Relationship Id="rId4" Type="http://schemas.openxmlformats.org/officeDocument/2006/relationships/image" Target="../media/image61.emf"/></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64.png"/><Relationship Id="rId4" Type="http://schemas.openxmlformats.org/officeDocument/2006/relationships/image" Target="../media/image63.png"/></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67.png"/><Relationship Id="rId4" Type="http://schemas.openxmlformats.org/officeDocument/2006/relationships/image" Target="../media/image66.png"/></Relationships>
</file>

<file path=ppt/slides/_rels/slide47.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71.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emf"/><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33.emf"/><Relationship Id="rId1" Type="http://schemas.openxmlformats.org/officeDocument/2006/relationships/slideLayout" Target="../slideLayouts/slideLayout14.xml"/><Relationship Id="rId4" Type="http://schemas.openxmlformats.org/officeDocument/2006/relationships/image" Target="../media/image75.png"/></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33.emf"/><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hyperlink" Target="https://www.medischfarmaceutischoverleg.be/antibiotica" TargetMode="External"/><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78160" y="1762733"/>
            <a:ext cx="8587680" cy="1828800"/>
          </a:xfrm>
        </p:spPr>
        <p:txBody>
          <a:bodyPr>
            <a:normAutofit/>
          </a:bodyPr>
          <a:lstStyle/>
          <a:p>
            <a:pPr algn="ctr"/>
            <a:r>
              <a:rPr lang="fr-FR" sz="3200" b="1" dirty="0"/>
              <a:t>C</a:t>
            </a:r>
            <a:r>
              <a:rPr lang="fr-BE" sz="3200" b="1" dirty="0" err="1"/>
              <a:t>oncertation</a:t>
            </a:r>
            <a:r>
              <a:rPr lang="fr-BE" sz="3200" b="1" dirty="0"/>
              <a:t> </a:t>
            </a:r>
            <a:r>
              <a:rPr lang="fr-BE" sz="3200" b="1" dirty="0" err="1"/>
              <a:t>medico</a:t>
            </a:r>
            <a:r>
              <a:rPr lang="fr-BE" sz="3200" b="1" dirty="0"/>
              <a:t>-pharmaceutique</a:t>
            </a:r>
            <a:r>
              <a:rPr lang="fr-BE" sz="3800" dirty="0"/>
              <a:t> </a:t>
            </a:r>
            <a:r>
              <a:rPr lang="fr-BE" sz="3600" dirty="0"/>
              <a:t>moins </a:t>
            </a:r>
            <a:r>
              <a:rPr lang="fr-BE" sz="3600" dirty="0" err="1"/>
              <a:t>d’antibiotIques</a:t>
            </a:r>
            <a:r>
              <a:rPr lang="fr-BE" sz="3600" dirty="0"/>
              <a:t> </a:t>
            </a:r>
            <a:br>
              <a:rPr lang="fr-BE" sz="3600" dirty="0"/>
            </a:br>
            <a:r>
              <a:rPr lang="fr-BE" sz="3600" dirty="0"/>
              <a:t>en toute sécurité</a:t>
            </a:r>
          </a:p>
        </p:txBody>
      </p:sp>
      <p:sp>
        <p:nvSpPr>
          <p:cNvPr id="3" name="Tijdelijke aanduiding voor tekst 2"/>
          <p:cNvSpPr>
            <a:spLocks noGrp="1"/>
          </p:cNvSpPr>
          <p:nvPr>
            <p:ph type="body" sz="quarter" idx="12"/>
          </p:nvPr>
        </p:nvSpPr>
        <p:spPr>
          <a:xfrm>
            <a:off x="2359021" y="4147763"/>
            <a:ext cx="6480175" cy="432048"/>
          </a:xfrm>
        </p:spPr>
        <p:txBody>
          <a:bodyPr/>
          <a:lstStyle/>
          <a:p>
            <a:r>
              <a:rPr lang="nl-BE"/>
              <a:t>RESPONSABLES-PROJET </a:t>
            </a:r>
            <a:r>
              <a:rPr lang="nl-BE" dirty="0"/>
              <a:t>:</a:t>
            </a:r>
          </a:p>
        </p:txBody>
      </p:sp>
      <p:sp>
        <p:nvSpPr>
          <p:cNvPr id="4" name="Tijdelijke aanduiding voor tekst 3"/>
          <p:cNvSpPr>
            <a:spLocks noGrp="1"/>
          </p:cNvSpPr>
          <p:nvPr>
            <p:ph type="body" sz="quarter" idx="13"/>
          </p:nvPr>
        </p:nvSpPr>
        <p:spPr/>
        <p:txBody>
          <a:bodyPr/>
          <a:lstStyle/>
          <a:p>
            <a:r>
              <a:rPr lang="nl-BE" dirty="0"/>
              <a:t>ANIMATEUR.RICE :</a:t>
            </a:r>
          </a:p>
        </p:txBody>
      </p:sp>
      <p:sp>
        <p:nvSpPr>
          <p:cNvPr id="5" name="Tijdelijke aanduiding voor tekst 4"/>
          <p:cNvSpPr>
            <a:spLocks noGrp="1"/>
          </p:cNvSpPr>
          <p:nvPr>
            <p:ph type="body" sz="quarter" idx="14"/>
          </p:nvPr>
        </p:nvSpPr>
        <p:spPr/>
        <p:txBody>
          <a:bodyPr/>
          <a:lstStyle/>
          <a:p>
            <a:r>
              <a:rPr lang="nl-BE" dirty="0"/>
              <a:t>DATE :</a:t>
            </a:r>
          </a:p>
        </p:txBody>
      </p:sp>
    </p:spTree>
    <p:extLst>
      <p:ext uri="{BB962C8B-B14F-4D97-AF65-F5344CB8AC3E}">
        <p14:creationId xmlns:p14="http://schemas.microsoft.com/office/powerpoint/2010/main" val="901621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dirty="0"/>
              <a:t>BAPCOP: CBIP.BE</a:t>
            </a:r>
          </a:p>
        </p:txBody>
      </p:sp>
      <p:pic>
        <p:nvPicPr>
          <p:cNvPr id="7" name="Picture 6"/>
          <p:cNvPicPr>
            <a:picLocks noChangeAspect="1"/>
          </p:cNvPicPr>
          <p:nvPr/>
        </p:nvPicPr>
        <p:blipFill>
          <a:blip r:embed="rId2"/>
          <a:stretch>
            <a:fillRect/>
          </a:stretch>
        </p:blipFill>
        <p:spPr>
          <a:xfrm>
            <a:off x="921224" y="1551303"/>
            <a:ext cx="7536247" cy="4536440"/>
          </a:xfrm>
          <a:prstGeom prst="rect">
            <a:avLst/>
          </a:prstGeom>
        </p:spPr>
      </p:pic>
      <p:pic>
        <p:nvPicPr>
          <p:cNvPr id="4" name="Picture 3"/>
          <p:cNvPicPr>
            <a:picLocks noChangeAspect="1"/>
          </p:cNvPicPr>
          <p:nvPr/>
        </p:nvPicPr>
        <p:blipFill>
          <a:blip r:embed="rId3"/>
          <a:stretch>
            <a:fillRect/>
          </a:stretch>
        </p:blipFill>
        <p:spPr>
          <a:xfrm>
            <a:off x="7884368" y="90849"/>
            <a:ext cx="1095003" cy="1118937"/>
          </a:xfrm>
          <a:prstGeom prst="rect">
            <a:avLst/>
          </a:prstGeom>
        </p:spPr>
      </p:pic>
    </p:spTree>
    <p:extLst>
      <p:ext uri="{BB962C8B-B14F-4D97-AF65-F5344CB8AC3E}">
        <p14:creationId xmlns:p14="http://schemas.microsoft.com/office/powerpoint/2010/main" val="1996571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212E2285-EFCA-B094-6C4E-533842482EDF}"/>
              </a:ext>
            </a:extLst>
          </p:cNvPr>
          <p:cNvSpPr txBox="1"/>
          <p:nvPr/>
        </p:nvSpPr>
        <p:spPr>
          <a:xfrm>
            <a:off x="19364" y="2924944"/>
            <a:ext cx="9144000" cy="1323439"/>
          </a:xfrm>
          <a:prstGeom prst="rect">
            <a:avLst/>
          </a:prstGeom>
          <a:noFill/>
        </p:spPr>
        <p:txBody>
          <a:bodyPr wrap="square" rtlCol="0">
            <a:spAutoFit/>
          </a:bodyPr>
          <a:lstStyle/>
          <a:p>
            <a:pPr algn="ctr"/>
            <a:r>
              <a:rPr lang="nl-NL" sz="4000" b="1" dirty="0"/>
              <a:t>La </a:t>
            </a:r>
            <a:r>
              <a:rPr lang="nl-NL" sz="4000" b="1" dirty="0" err="1"/>
              <a:t>résistance</a:t>
            </a:r>
            <a:r>
              <a:rPr lang="nl-NL" sz="4000" b="1" dirty="0"/>
              <a:t> </a:t>
            </a:r>
            <a:r>
              <a:rPr lang="nl-NL" sz="4000" b="1" dirty="0" err="1"/>
              <a:t>aux</a:t>
            </a:r>
            <a:r>
              <a:rPr lang="nl-NL" sz="4000" b="1" dirty="0"/>
              <a:t> </a:t>
            </a:r>
            <a:r>
              <a:rPr lang="nl-NL" sz="4000" b="1" dirty="0" err="1"/>
              <a:t>antibiotiques</a:t>
            </a:r>
            <a:r>
              <a:rPr lang="nl-NL" sz="4000" b="1" dirty="0"/>
              <a:t>…</a:t>
            </a:r>
          </a:p>
          <a:p>
            <a:pPr algn="ctr"/>
            <a:r>
              <a:rPr lang="nl-NL" sz="4000" b="1" dirty="0" err="1"/>
              <a:t>Quelques</a:t>
            </a:r>
            <a:r>
              <a:rPr lang="nl-NL" sz="4000" b="1" dirty="0"/>
              <a:t> </a:t>
            </a:r>
            <a:r>
              <a:rPr lang="nl-NL" sz="4000" b="1" dirty="0" err="1"/>
              <a:t>chiffres</a:t>
            </a:r>
            <a:endParaRPr lang="nl-NL" sz="4000" b="1" dirty="0"/>
          </a:p>
        </p:txBody>
      </p:sp>
    </p:spTree>
    <p:extLst>
      <p:ext uri="{BB962C8B-B14F-4D97-AF65-F5344CB8AC3E}">
        <p14:creationId xmlns:p14="http://schemas.microsoft.com/office/powerpoint/2010/main" val="29384701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BE" dirty="0"/>
              <a:t>Impact au niveau mondial</a:t>
            </a:r>
          </a:p>
        </p:txBody>
      </p:sp>
      <p:sp>
        <p:nvSpPr>
          <p:cNvPr id="3" name="Tijdelijke aanduiding voor tekst 2"/>
          <p:cNvSpPr>
            <a:spLocks noGrp="1"/>
          </p:cNvSpPr>
          <p:nvPr>
            <p:ph type="body" sz="quarter" idx="13"/>
          </p:nvPr>
        </p:nvSpPr>
        <p:spPr/>
        <p:txBody>
          <a:bodyPr/>
          <a:lstStyle/>
          <a:p>
            <a:r>
              <a:rPr lang="nl-BE" dirty="0"/>
              <a:t>O'Neill J. Tackling a Crisis for the Health and Wealth of Nations. Wellcome Trust and UK Government, 2014.</a:t>
            </a:r>
          </a:p>
          <a:p>
            <a:r>
              <a:rPr lang="nl-BE" dirty="0"/>
              <a:t>Health matters: antimicrobial resistance - GOV.UK n.d.</a:t>
            </a:r>
          </a:p>
          <a:p>
            <a:endParaRPr lang="nl-BE" dirty="0"/>
          </a:p>
        </p:txBody>
      </p:sp>
      <p:pic>
        <p:nvPicPr>
          <p:cNvPr id="5" name="Afbeelding 4"/>
          <p:cNvPicPr>
            <a:picLocks noChangeAspect="1"/>
          </p:cNvPicPr>
          <p:nvPr/>
        </p:nvPicPr>
        <p:blipFill rotWithShape="1">
          <a:blip r:embed="rId3"/>
          <a:srcRect l="4725" t="37800" r="66138" b="18495"/>
          <a:stretch/>
        </p:blipFill>
        <p:spPr>
          <a:xfrm>
            <a:off x="467544" y="2636912"/>
            <a:ext cx="2664296" cy="2664296"/>
          </a:xfrm>
          <a:prstGeom prst="ellipse">
            <a:avLst/>
          </a:prstGeom>
        </p:spPr>
      </p:pic>
      <p:sp>
        <p:nvSpPr>
          <p:cNvPr id="7" name="Tekstvak 6"/>
          <p:cNvSpPr txBox="1"/>
          <p:nvPr/>
        </p:nvSpPr>
        <p:spPr>
          <a:xfrm>
            <a:off x="759182" y="1884982"/>
            <a:ext cx="1911101" cy="830997"/>
          </a:xfrm>
          <a:prstGeom prst="rect">
            <a:avLst/>
          </a:prstGeom>
          <a:noFill/>
        </p:spPr>
        <p:txBody>
          <a:bodyPr wrap="none" rtlCol="0">
            <a:spAutoFit/>
          </a:bodyPr>
          <a:lstStyle/>
          <a:p>
            <a:r>
              <a:rPr lang="nl-BE" sz="4800" b="1" dirty="0">
                <a:ln w="0"/>
                <a:solidFill>
                  <a:schemeClr val="accent1"/>
                </a:solidFill>
                <a:effectLst>
                  <a:outerShdw blurRad="38100" dist="25400" dir="5400000" algn="ctr" rotWithShape="0">
                    <a:srgbClr val="6E747A">
                      <a:alpha val="43000"/>
                    </a:srgbClr>
                  </a:outerShdw>
                </a:effectLst>
              </a:rPr>
              <a:t>Global</a:t>
            </a:r>
          </a:p>
        </p:txBody>
      </p:sp>
      <p:sp>
        <p:nvSpPr>
          <p:cNvPr id="8" name="Tekstvak 7"/>
          <p:cNvSpPr txBox="1"/>
          <p:nvPr/>
        </p:nvSpPr>
        <p:spPr>
          <a:xfrm>
            <a:off x="3205724" y="2715979"/>
            <a:ext cx="1314784" cy="830997"/>
          </a:xfrm>
          <a:prstGeom prst="rect">
            <a:avLst/>
          </a:prstGeom>
          <a:noFill/>
        </p:spPr>
        <p:txBody>
          <a:bodyPr wrap="none" rtlCol="0">
            <a:spAutoFit/>
          </a:bodyPr>
          <a:lstStyle/>
          <a:p>
            <a:r>
              <a:rPr lang="nl-BE" sz="4800" b="1" dirty="0">
                <a:ln w="0"/>
                <a:solidFill>
                  <a:schemeClr val="accent1"/>
                </a:solidFill>
                <a:effectLst>
                  <a:outerShdw blurRad="38100" dist="25400" dir="5400000" algn="ctr" rotWithShape="0">
                    <a:srgbClr val="6E747A">
                      <a:alpha val="43000"/>
                    </a:srgbClr>
                  </a:outerShdw>
                </a:effectLst>
              </a:rPr>
              <a:t>10M</a:t>
            </a:r>
          </a:p>
        </p:txBody>
      </p:sp>
      <p:sp>
        <p:nvSpPr>
          <p:cNvPr id="6" name="Tekstvak 5"/>
          <p:cNvSpPr txBox="1"/>
          <p:nvPr/>
        </p:nvSpPr>
        <p:spPr>
          <a:xfrm>
            <a:off x="3222418" y="3421743"/>
            <a:ext cx="2357694" cy="1200329"/>
          </a:xfrm>
          <a:prstGeom prst="rect">
            <a:avLst/>
          </a:prstGeom>
          <a:noFill/>
        </p:spPr>
        <p:txBody>
          <a:bodyPr wrap="square" rtlCol="0">
            <a:spAutoFit/>
          </a:bodyPr>
          <a:lstStyle/>
          <a:p>
            <a:r>
              <a:rPr lang="en-US" sz="3600" b="1" dirty="0" err="1"/>
              <a:t>Morts</a:t>
            </a:r>
            <a:r>
              <a:rPr lang="en-US" sz="3600" b="1" dirty="0"/>
              <a:t> </a:t>
            </a:r>
            <a:r>
              <a:rPr lang="en-US" sz="3600" b="1" dirty="0" err="1"/>
              <a:t>d’ici</a:t>
            </a:r>
            <a:r>
              <a:rPr lang="en-US" sz="3600" b="1" dirty="0"/>
              <a:t> 2050</a:t>
            </a:r>
          </a:p>
        </p:txBody>
      </p:sp>
      <p:cxnSp>
        <p:nvCxnSpPr>
          <p:cNvPr id="11" name="Rechte verbindingslijn 10"/>
          <p:cNvCxnSpPr/>
          <p:nvPr/>
        </p:nvCxnSpPr>
        <p:spPr>
          <a:xfrm>
            <a:off x="5508104" y="2852936"/>
            <a:ext cx="0" cy="2304256"/>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kstvak 14"/>
          <p:cNvSpPr txBox="1"/>
          <p:nvPr/>
        </p:nvSpPr>
        <p:spPr>
          <a:xfrm>
            <a:off x="5575400" y="4005064"/>
            <a:ext cx="3321743" cy="830997"/>
          </a:xfrm>
          <a:prstGeom prst="rect">
            <a:avLst/>
          </a:prstGeom>
          <a:noFill/>
        </p:spPr>
        <p:txBody>
          <a:bodyPr wrap="none" rtlCol="0">
            <a:spAutoFit/>
          </a:bodyPr>
          <a:lstStyle/>
          <a:p>
            <a:r>
              <a:rPr lang="nl-BE" sz="4800" b="1" dirty="0">
                <a:ln w="0"/>
                <a:solidFill>
                  <a:schemeClr val="accent1"/>
                </a:solidFill>
                <a:effectLst>
                  <a:outerShdw blurRad="38100" dist="25400" dir="5400000" algn="ctr" rotWithShape="0">
                    <a:srgbClr val="6E747A">
                      <a:alpha val="43000"/>
                    </a:srgbClr>
                  </a:outerShdw>
                </a:effectLst>
              </a:rPr>
              <a:t>£66 </a:t>
            </a:r>
            <a:r>
              <a:rPr lang="nl-BE" sz="4800" b="1" dirty="0" err="1">
                <a:ln w="0"/>
                <a:solidFill>
                  <a:schemeClr val="accent1"/>
                </a:solidFill>
                <a:effectLst>
                  <a:outerShdw blurRad="38100" dist="25400" dir="5400000" algn="ctr" rotWithShape="0">
                    <a:srgbClr val="6E747A">
                      <a:alpha val="43000"/>
                    </a:srgbClr>
                  </a:outerShdw>
                </a:effectLst>
              </a:rPr>
              <a:t>trillions</a:t>
            </a:r>
            <a:endParaRPr lang="nl-BE" sz="4800" b="1" dirty="0">
              <a:ln w="0"/>
              <a:solidFill>
                <a:schemeClr val="accent1"/>
              </a:solidFill>
              <a:effectLst>
                <a:outerShdw blurRad="38100" dist="25400" dir="5400000" algn="ctr" rotWithShape="0">
                  <a:srgbClr val="6E747A">
                    <a:alpha val="43000"/>
                  </a:srgbClr>
                </a:outerShdw>
              </a:effectLst>
            </a:endParaRPr>
          </a:p>
        </p:txBody>
      </p:sp>
      <p:sp>
        <p:nvSpPr>
          <p:cNvPr id="16" name="Tekstvak 15"/>
          <p:cNvSpPr txBox="1"/>
          <p:nvPr/>
        </p:nvSpPr>
        <p:spPr>
          <a:xfrm>
            <a:off x="5575400" y="2804735"/>
            <a:ext cx="2885031" cy="1200329"/>
          </a:xfrm>
          <a:prstGeom prst="rect">
            <a:avLst/>
          </a:prstGeom>
          <a:noFill/>
        </p:spPr>
        <p:txBody>
          <a:bodyPr wrap="square" rtlCol="0">
            <a:spAutoFit/>
          </a:bodyPr>
          <a:lstStyle/>
          <a:p>
            <a:r>
              <a:rPr lang="fr-BE" sz="3600" b="1" dirty="0"/>
              <a:t>Avec un coût de</a:t>
            </a:r>
          </a:p>
        </p:txBody>
      </p:sp>
      <p:sp>
        <p:nvSpPr>
          <p:cNvPr id="14" name="Tekstvak 13"/>
          <p:cNvSpPr txBox="1"/>
          <p:nvPr/>
        </p:nvSpPr>
        <p:spPr>
          <a:xfrm>
            <a:off x="3222418" y="2003935"/>
            <a:ext cx="5583354" cy="646331"/>
          </a:xfrm>
          <a:prstGeom prst="rect">
            <a:avLst/>
          </a:prstGeom>
          <a:noFill/>
        </p:spPr>
        <p:txBody>
          <a:bodyPr wrap="square" rtlCol="0">
            <a:spAutoFit/>
          </a:bodyPr>
          <a:lstStyle/>
          <a:p>
            <a:r>
              <a:rPr lang="fr-BE" dirty="0"/>
              <a:t>Si nous ne pouvons pas combattre adéquatement la résistance aux antibiotiques, cela peut conduire à:</a:t>
            </a:r>
            <a:endParaRPr lang="nl-BE" dirty="0"/>
          </a:p>
        </p:txBody>
      </p:sp>
      <p:sp>
        <p:nvSpPr>
          <p:cNvPr id="4" name="Slide Number Placeholder 3"/>
          <p:cNvSpPr>
            <a:spLocks noGrp="1"/>
          </p:cNvSpPr>
          <p:nvPr>
            <p:ph type="sldNum" sz="quarter" idx="12"/>
          </p:nvPr>
        </p:nvSpPr>
        <p:spPr/>
        <p:txBody>
          <a:bodyPr>
            <a:normAutofit fontScale="85000" lnSpcReduction="20000"/>
          </a:bodyPr>
          <a:lstStyle/>
          <a:p>
            <a:endParaRPr lang="en-US" dirty="0">
              <a:solidFill>
                <a:srgbClr val="FFFFFF"/>
              </a:solidFill>
            </a:endParaRPr>
          </a:p>
        </p:txBody>
      </p:sp>
    </p:spTree>
    <p:extLst>
      <p:ext uri="{BB962C8B-B14F-4D97-AF65-F5344CB8AC3E}">
        <p14:creationId xmlns:p14="http://schemas.microsoft.com/office/powerpoint/2010/main" val="22301564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Impact au niveau européen</a:t>
            </a:r>
          </a:p>
        </p:txBody>
      </p:sp>
      <p:sp>
        <p:nvSpPr>
          <p:cNvPr id="3" name="Tijdelijke aanduiding voor tekst 2"/>
          <p:cNvSpPr>
            <a:spLocks noGrp="1"/>
          </p:cNvSpPr>
          <p:nvPr>
            <p:ph type="body" sz="quarter" idx="13"/>
          </p:nvPr>
        </p:nvSpPr>
        <p:spPr/>
        <p:txBody>
          <a:bodyPr>
            <a:normAutofit fontScale="92500" lnSpcReduction="20000"/>
          </a:bodyPr>
          <a:lstStyle/>
          <a:p>
            <a:r>
              <a:rPr lang="nl-BE" noProof="0" dirty="0"/>
              <a:t>Cassini A, Högberg LD, Plachouras D, et al. Attributable deaths and disability-adjusted life-years caused by infections with antibiotic-resistant bacteria in the EU and the European Economic Area in 2015: a population-level modelling analysis. </a:t>
            </a:r>
            <a:r>
              <a:rPr lang="nl-BE" b="1" noProof="0" dirty="0"/>
              <a:t>Lancet Inf Dis</a:t>
            </a:r>
            <a:r>
              <a:rPr lang="nl-BE" noProof="0" dirty="0"/>
              <a:t> 2019; 19: 56-66.</a:t>
            </a:r>
          </a:p>
          <a:p>
            <a:endParaRPr lang="nl-BE" dirty="0"/>
          </a:p>
          <a:p>
            <a:r>
              <a:rPr lang="nl-BE" dirty="0"/>
              <a:t>Health matters: antimicrobial resistance - GOV.UK n.d.</a:t>
            </a:r>
          </a:p>
          <a:p>
            <a:endParaRPr lang="nl-BE" dirty="0"/>
          </a:p>
        </p:txBody>
      </p:sp>
      <p:pic>
        <p:nvPicPr>
          <p:cNvPr id="7" name="Afbeelding 6"/>
          <p:cNvPicPr>
            <a:picLocks noChangeAspect="1"/>
          </p:cNvPicPr>
          <p:nvPr/>
        </p:nvPicPr>
        <p:blipFill rotWithShape="1">
          <a:blip r:embed="rId3"/>
          <a:srcRect l="78544" t="52490" r="3575" b="16893"/>
          <a:stretch/>
        </p:blipFill>
        <p:spPr>
          <a:xfrm>
            <a:off x="7412308" y="4107206"/>
            <a:ext cx="1133629" cy="1058054"/>
          </a:xfrm>
          <a:prstGeom prst="ellipse">
            <a:avLst/>
          </a:prstGeom>
        </p:spPr>
      </p:pic>
      <p:sp>
        <p:nvSpPr>
          <p:cNvPr id="8" name="Tekstvak 7"/>
          <p:cNvSpPr txBox="1"/>
          <p:nvPr/>
        </p:nvSpPr>
        <p:spPr>
          <a:xfrm>
            <a:off x="4057862" y="1914726"/>
            <a:ext cx="2558714" cy="1107996"/>
          </a:xfrm>
          <a:prstGeom prst="rect">
            <a:avLst/>
          </a:prstGeom>
          <a:noFill/>
        </p:spPr>
        <p:txBody>
          <a:bodyPr wrap="none" rtlCol="0">
            <a:spAutoFit/>
          </a:bodyPr>
          <a:lstStyle/>
          <a:p>
            <a:r>
              <a:rPr lang="nl-BE" sz="6600" b="1" dirty="0">
                <a:solidFill>
                  <a:schemeClr val="accent1"/>
                </a:solidFill>
              </a:rPr>
              <a:t>35.000</a:t>
            </a:r>
          </a:p>
        </p:txBody>
      </p:sp>
      <p:sp>
        <p:nvSpPr>
          <p:cNvPr id="9" name="Tekstvak 8"/>
          <p:cNvSpPr txBox="1"/>
          <p:nvPr/>
        </p:nvSpPr>
        <p:spPr>
          <a:xfrm>
            <a:off x="3275856" y="2968718"/>
            <a:ext cx="6155468" cy="584775"/>
          </a:xfrm>
          <a:prstGeom prst="rect">
            <a:avLst/>
          </a:prstGeom>
          <a:noFill/>
        </p:spPr>
        <p:txBody>
          <a:bodyPr wrap="none" rtlCol="0">
            <a:spAutoFit/>
          </a:bodyPr>
          <a:lstStyle/>
          <a:p>
            <a:r>
              <a:rPr lang="fr-BE" sz="3200" b="1" dirty="0"/>
              <a:t>Personnes meurent chaque année</a:t>
            </a:r>
          </a:p>
        </p:txBody>
      </p:sp>
      <p:sp>
        <p:nvSpPr>
          <p:cNvPr id="10" name="Tekstvak 9"/>
          <p:cNvSpPr txBox="1"/>
          <p:nvPr/>
        </p:nvSpPr>
        <p:spPr>
          <a:xfrm>
            <a:off x="4057862" y="3530268"/>
            <a:ext cx="4137671" cy="338554"/>
          </a:xfrm>
          <a:prstGeom prst="rect">
            <a:avLst/>
          </a:prstGeom>
          <a:noFill/>
        </p:spPr>
        <p:txBody>
          <a:bodyPr wrap="none" rtlCol="0">
            <a:spAutoFit/>
          </a:bodyPr>
          <a:lstStyle/>
          <a:p>
            <a:r>
              <a:rPr lang="fr-BE" sz="1600" dirty="0"/>
              <a:t>Suite à une infection hospitalière avec une des</a:t>
            </a:r>
          </a:p>
        </p:txBody>
      </p:sp>
      <p:sp>
        <p:nvSpPr>
          <p:cNvPr id="11" name="Tekstvak 10"/>
          <p:cNvSpPr txBox="1"/>
          <p:nvPr/>
        </p:nvSpPr>
        <p:spPr>
          <a:xfrm>
            <a:off x="4199260" y="3789040"/>
            <a:ext cx="3685108" cy="1969770"/>
          </a:xfrm>
          <a:prstGeom prst="rect">
            <a:avLst/>
          </a:prstGeom>
          <a:noFill/>
        </p:spPr>
        <p:txBody>
          <a:bodyPr wrap="square" rtlCol="0">
            <a:spAutoFit/>
          </a:bodyPr>
          <a:lstStyle/>
          <a:p>
            <a:r>
              <a:rPr lang="nl-BE" sz="6600" b="1" dirty="0">
                <a:solidFill>
                  <a:schemeClr val="accent1"/>
                </a:solidFill>
              </a:rPr>
              <a:t>5</a:t>
            </a:r>
            <a:r>
              <a:rPr lang="nl-BE" sz="6600" dirty="0">
                <a:solidFill>
                  <a:schemeClr val="accent1"/>
                </a:solidFill>
              </a:rPr>
              <a:t> </a:t>
            </a:r>
            <a:r>
              <a:rPr lang="nl-BE" sz="2800" b="1" dirty="0"/>
              <a:t>espèces </a:t>
            </a:r>
            <a:br>
              <a:rPr lang="nl-BE" sz="2800" b="1" dirty="0"/>
            </a:br>
            <a:r>
              <a:rPr lang="nl-BE" sz="2800" b="1" dirty="0"/>
              <a:t>bactériennes résistantes principales</a:t>
            </a:r>
          </a:p>
        </p:txBody>
      </p:sp>
      <p:sp>
        <p:nvSpPr>
          <p:cNvPr id="6" name="Slide Number Placeholder 5"/>
          <p:cNvSpPr>
            <a:spLocks noGrp="1"/>
          </p:cNvSpPr>
          <p:nvPr>
            <p:ph type="sldNum" sz="quarter" idx="12"/>
          </p:nvPr>
        </p:nvSpPr>
        <p:spPr/>
        <p:txBody>
          <a:bodyPr>
            <a:normAutofit fontScale="85000" lnSpcReduction="20000"/>
          </a:bodyPr>
          <a:lstStyle/>
          <a:p>
            <a:r>
              <a:rPr lang="en-US" dirty="0">
                <a:solidFill>
                  <a:srgbClr val="FFFFFF"/>
                </a:solidFill>
              </a:rPr>
              <a:t>14</a:t>
            </a:r>
          </a:p>
        </p:txBody>
      </p:sp>
      <p:sp>
        <p:nvSpPr>
          <p:cNvPr id="12" name="Rectangle 2">
            <a:extLst>
              <a:ext uri="{FF2B5EF4-FFF2-40B4-BE49-F238E27FC236}">
                <a16:creationId xmlns:a16="http://schemas.microsoft.com/office/drawing/2014/main" id="{D6772041-909E-7147-883A-6244C708C9BD}"/>
              </a:ext>
            </a:extLst>
          </p:cNvPr>
          <p:cNvSpPr>
            <a:spLocks noChangeArrowheads="1"/>
          </p:cNvSpPr>
          <p:nvPr/>
        </p:nvSpPr>
        <p:spPr bwMode="auto">
          <a:xfrm>
            <a:off x="-725931" y="1818622"/>
            <a:ext cx="11264859" cy="46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pic>
        <p:nvPicPr>
          <p:cNvPr id="33793" name="image_0">
            <a:extLst>
              <a:ext uri="{FF2B5EF4-FFF2-40B4-BE49-F238E27FC236}">
                <a16:creationId xmlns:a16="http://schemas.microsoft.com/office/drawing/2014/main" id="{7072A922-9611-1240-9040-757864CA105C}"/>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36512" y="1818622"/>
            <a:ext cx="3144773" cy="418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42902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En </a:t>
            </a:r>
            <a:r>
              <a:rPr lang="nl-BE" dirty="0" err="1"/>
              <a:t>Belgique</a:t>
            </a:r>
            <a:r>
              <a:rPr lang="nl-BE" dirty="0"/>
              <a:t> </a:t>
            </a:r>
          </a:p>
        </p:txBody>
      </p:sp>
      <p:sp>
        <p:nvSpPr>
          <p:cNvPr id="3" name="Tijdelijke aanduiding voor tekst 2"/>
          <p:cNvSpPr>
            <a:spLocks noGrp="1"/>
          </p:cNvSpPr>
          <p:nvPr>
            <p:ph type="body" sz="quarter" idx="13"/>
          </p:nvPr>
        </p:nvSpPr>
        <p:spPr/>
        <p:txBody>
          <a:bodyPr/>
          <a:lstStyle/>
          <a:p>
            <a:r>
              <a:rPr lang="en-US" dirty="0"/>
              <a:t>European Centre for Disease Prevention and Control. Antimicrobial consumption. In: ECDC. Annual epidemiological report for 2018. Stockholm: ECDC; 2019.</a:t>
            </a:r>
          </a:p>
          <a:p>
            <a:endParaRPr lang="en-US" dirty="0"/>
          </a:p>
        </p:txBody>
      </p:sp>
      <p:sp>
        <p:nvSpPr>
          <p:cNvPr id="4" name="Tekstvak 3"/>
          <p:cNvSpPr txBox="1"/>
          <p:nvPr/>
        </p:nvSpPr>
        <p:spPr>
          <a:xfrm>
            <a:off x="439667" y="1594889"/>
            <a:ext cx="8541283" cy="707886"/>
          </a:xfrm>
          <a:prstGeom prst="rect">
            <a:avLst/>
          </a:prstGeom>
          <a:noFill/>
        </p:spPr>
        <p:txBody>
          <a:bodyPr wrap="square" rtlCol="0">
            <a:spAutoFit/>
          </a:bodyPr>
          <a:lstStyle/>
          <a:p>
            <a:r>
              <a:rPr lang="nl-BE" sz="2000" u="sng" dirty="0">
                <a:solidFill>
                  <a:schemeClr val="accent1"/>
                </a:solidFill>
              </a:rPr>
              <a:t>Belgique vs le reste de l’Europe : comment traitons-nous la question de l’usage des antibiotiques? </a:t>
            </a:r>
          </a:p>
        </p:txBody>
      </p:sp>
      <p:sp>
        <p:nvSpPr>
          <p:cNvPr id="5" name="Tekstvak 4"/>
          <p:cNvSpPr txBox="1"/>
          <p:nvPr/>
        </p:nvSpPr>
        <p:spPr>
          <a:xfrm>
            <a:off x="2339752" y="2615306"/>
            <a:ext cx="6624736" cy="2031325"/>
          </a:xfrm>
          <a:prstGeom prst="rect">
            <a:avLst/>
          </a:prstGeom>
          <a:noFill/>
        </p:spPr>
        <p:txBody>
          <a:bodyPr wrap="square" rtlCol="0">
            <a:spAutoFit/>
          </a:bodyPr>
          <a:lstStyle/>
          <a:p>
            <a:pPr marL="285750" indent="-285750">
              <a:buFont typeface="Wingdings" panose="05000000000000000000" pitchFamily="2" charset="2"/>
              <a:buChar char="q"/>
            </a:pPr>
            <a:r>
              <a:rPr lang="fr-BE" dirty="0"/>
              <a:t>Nous faisons partie des grands utilisateurs d’antibiotiques</a:t>
            </a:r>
          </a:p>
          <a:p>
            <a:pPr marL="285750" indent="-285750">
              <a:buFont typeface="Wingdings" panose="05000000000000000000" pitchFamily="2" charset="2"/>
              <a:buChar char="q"/>
            </a:pPr>
            <a:endParaRPr lang="fr-BE" dirty="0"/>
          </a:p>
          <a:p>
            <a:pPr marL="285750" indent="-285750">
              <a:buFont typeface="Wingdings" panose="05000000000000000000" pitchFamily="2" charset="2"/>
              <a:buChar char="q"/>
            </a:pPr>
            <a:r>
              <a:rPr lang="fr-BE" dirty="0"/>
              <a:t>Nous avons une position plutôt centriste et avons donc une consommation moyenne</a:t>
            </a:r>
          </a:p>
          <a:p>
            <a:pPr marL="285750" indent="-285750">
              <a:buFont typeface="Wingdings" panose="05000000000000000000" pitchFamily="2" charset="2"/>
              <a:buChar char="q"/>
            </a:pPr>
            <a:endParaRPr lang="fr-BE" dirty="0"/>
          </a:p>
          <a:p>
            <a:pPr marL="285750" indent="-285750">
              <a:buFont typeface="Wingdings" panose="05000000000000000000" pitchFamily="2" charset="2"/>
              <a:buChar char="q"/>
            </a:pPr>
            <a:r>
              <a:rPr lang="fr-BE" dirty="0"/>
              <a:t>Nous sommes des détracteurs et utilisons relativement peu d’antibiotiques</a:t>
            </a:r>
          </a:p>
        </p:txBody>
      </p:sp>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1760" y="2368104"/>
            <a:ext cx="509170" cy="482322"/>
          </a:xfrm>
          <a:prstGeom prst="rect">
            <a:avLst/>
          </a:prstGeom>
        </p:spPr>
      </p:pic>
      <p:pic>
        <p:nvPicPr>
          <p:cNvPr id="9" name="Afbeelding 8"/>
          <p:cNvPicPr>
            <a:picLocks noChangeAspect="1"/>
          </p:cNvPicPr>
          <p:nvPr/>
        </p:nvPicPr>
        <p:blipFill>
          <a:blip r:embed="rId4"/>
          <a:stretch>
            <a:fillRect/>
          </a:stretch>
        </p:blipFill>
        <p:spPr>
          <a:xfrm>
            <a:off x="612648" y="2511774"/>
            <a:ext cx="1647825" cy="2771775"/>
          </a:xfrm>
          <a:prstGeom prst="rect">
            <a:avLst/>
          </a:prstGeom>
        </p:spPr>
      </p:pic>
      <p:sp>
        <p:nvSpPr>
          <p:cNvPr id="6" name="Slide Number Placeholder 5"/>
          <p:cNvSpPr>
            <a:spLocks noGrp="1"/>
          </p:cNvSpPr>
          <p:nvPr>
            <p:ph type="sldNum" sz="quarter" idx="12"/>
          </p:nvPr>
        </p:nvSpPr>
        <p:spPr/>
        <p:txBody>
          <a:bodyPr>
            <a:normAutofit fontScale="85000" lnSpcReduction="20000"/>
          </a:bodyPr>
          <a:lstStyle/>
          <a:p>
            <a:endParaRPr lang="en-US" dirty="0">
              <a:solidFill>
                <a:srgbClr val="FFFFFF"/>
              </a:solidFill>
            </a:endParaRPr>
          </a:p>
        </p:txBody>
      </p:sp>
    </p:spTree>
    <p:extLst>
      <p:ext uri="{BB962C8B-B14F-4D97-AF65-F5344CB8AC3E}">
        <p14:creationId xmlns:p14="http://schemas.microsoft.com/office/powerpoint/2010/main" val="27111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4294967295"/>
          </p:nvPr>
        </p:nvSpPr>
        <p:spPr>
          <a:xfrm>
            <a:off x="899592" y="6053138"/>
            <a:ext cx="7787207" cy="704850"/>
          </a:xfrm>
        </p:spPr>
        <p:txBody>
          <a:bodyPr>
            <a:normAutofit/>
          </a:bodyPr>
          <a:lstStyle/>
          <a:p>
            <a:pPr marL="0" indent="0">
              <a:buNone/>
            </a:pPr>
            <a:r>
              <a:rPr lang="en-US" sz="900" dirty="0">
                <a:solidFill>
                  <a:schemeClr val="bg1"/>
                </a:solidFill>
              </a:rPr>
              <a:t>European Centre for Disease Prevention and Control. Antimicrobial consumption. In: ECDC. Annual epidemiological report for 2022 Stockholm: ECDC; 2023.</a:t>
            </a:r>
          </a:p>
        </p:txBody>
      </p:sp>
      <p:sp>
        <p:nvSpPr>
          <p:cNvPr id="3" name="Tijdelijke aanduiding voor tekst 2"/>
          <p:cNvSpPr txBox="1">
            <a:spLocks/>
          </p:cNvSpPr>
          <p:nvPr/>
        </p:nvSpPr>
        <p:spPr>
          <a:xfrm>
            <a:off x="899592" y="6053138"/>
            <a:ext cx="7787207" cy="704850"/>
          </a:xfrm>
          <a:prstGeom prst="rect">
            <a:avLst/>
          </a:prstGeom>
        </p:spPr>
        <p:txBody>
          <a:bodyPr vert="horz">
            <a:normAutofit/>
          </a:bodyPr>
          <a:lstStyle>
            <a:lvl1pPr marL="0" indent="0" algn="l" rtl="0" eaLnBrk="1" latinLnBrk="0" hangingPunct="1">
              <a:spcBef>
                <a:spcPts val="700"/>
              </a:spcBef>
              <a:buClr>
                <a:schemeClr val="accent2"/>
              </a:buClr>
              <a:buSzPct val="60000"/>
              <a:buFont typeface="Wingdings"/>
              <a:buNone/>
              <a:defRPr sz="900" kern="1200">
                <a:solidFill>
                  <a:schemeClr val="bg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700"/>
              </a:spcBef>
              <a:spcAft>
                <a:spcPts val="0"/>
              </a:spcAft>
              <a:buClr>
                <a:srgbClr val="233438"/>
              </a:buClr>
              <a:buSzPct val="60000"/>
              <a:buFont typeface="Wingdings"/>
              <a:buNone/>
              <a:tabLst/>
              <a:defRPr/>
            </a:pPr>
            <a:endParaRPr kumimoji="0" lang="nl-BE"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Afgeronde rechthoek 4">
            <a:extLst>
              <a:ext uri="{FF2B5EF4-FFF2-40B4-BE49-F238E27FC236}">
                <a16:creationId xmlns:a16="http://schemas.microsoft.com/office/drawing/2014/main" id="{C9454276-86C9-44F0-AA3D-01E231936C1F}"/>
              </a:ext>
            </a:extLst>
          </p:cNvPr>
          <p:cNvSpPr/>
          <p:nvPr/>
        </p:nvSpPr>
        <p:spPr>
          <a:xfrm>
            <a:off x="2051720" y="239754"/>
            <a:ext cx="864096" cy="16428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Afgeronde rechthoek 4">
            <a:extLst>
              <a:ext uri="{FF2B5EF4-FFF2-40B4-BE49-F238E27FC236}">
                <a16:creationId xmlns:a16="http://schemas.microsoft.com/office/drawing/2014/main" id="{A2138686-2F1A-4EE6-8A58-0324D2E72530}"/>
              </a:ext>
            </a:extLst>
          </p:cNvPr>
          <p:cNvSpPr/>
          <p:nvPr/>
        </p:nvSpPr>
        <p:spPr>
          <a:xfrm>
            <a:off x="2088791" y="239754"/>
            <a:ext cx="864096" cy="16428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Afgeronde rechthoek 4">
            <a:extLst>
              <a:ext uri="{FF2B5EF4-FFF2-40B4-BE49-F238E27FC236}">
                <a16:creationId xmlns:a16="http://schemas.microsoft.com/office/drawing/2014/main" id="{A19EA2A1-FDEF-4791-8267-0A3458347CE9}"/>
              </a:ext>
            </a:extLst>
          </p:cNvPr>
          <p:cNvSpPr/>
          <p:nvPr/>
        </p:nvSpPr>
        <p:spPr>
          <a:xfrm>
            <a:off x="2195736" y="1916832"/>
            <a:ext cx="648072" cy="17675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79C8252-D829-477C-BF22-D7EC5EBD375E}"/>
              </a:ext>
            </a:extLst>
          </p:cNvPr>
          <p:cNvPicPr>
            <a:picLocks noChangeAspect="1"/>
          </p:cNvPicPr>
          <p:nvPr/>
        </p:nvPicPr>
        <p:blipFill>
          <a:blip r:embed="rId3"/>
          <a:stretch>
            <a:fillRect/>
          </a:stretch>
        </p:blipFill>
        <p:spPr>
          <a:xfrm>
            <a:off x="1824474" y="66320"/>
            <a:ext cx="5495052" cy="5949280"/>
          </a:xfrm>
          <a:prstGeom prst="rect">
            <a:avLst/>
          </a:prstGeom>
        </p:spPr>
      </p:pic>
      <p:sp>
        <p:nvSpPr>
          <p:cNvPr id="20" name="PIJL-RECHTS 5">
            <a:extLst>
              <a:ext uri="{FF2B5EF4-FFF2-40B4-BE49-F238E27FC236}">
                <a16:creationId xmlns:a16="http://schemas.microsoft.com/office/drawing/2014/main" id="{590EDF77-2A40-4F6D-AED6-4AF1564DDF05}"/>
              </a:ext>
            </a:extLst>
          </p:cNvPr>
          <p:cNvSpPr/>
          <p:nvPr/>
        </p:nvSpPr>
        <p:spPr>
          <a:xfrm>
            <a:off x="785969" y="1877560"/>
            <a:ext cx="1224136" cy="43204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Afgeronde rechthoek 4">
            <a:extLst>
              <a:ext uri="{FF2B5EF4-FFF2-40B4-BE49-F238E27FC236}">
                <a16:creationId xmlns:a16="http://schemas.microsoft.com/office/drawing/2014/main" id="{FB71B887-6C91-4C95-9311-9B2590EFF1D8}"/>
              </a:ext>
            </a:extLst>
          </p:cNvPr>
          <p:cNvSpPr/>
          <p:nvPr/>
        </p:nvSpPr>
        <p:spPr>
          <a:xfrm>
            <a:off x="2339752" y="63674"/>
            <a:ext cx="797421" cy="13854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3002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animBg="1"/>
      <p:bldP spid="21"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4294967295"/>
          </p:nvPr>
        </p:nvSpPr>
        <p:spPr>
          <a:xfrm>
            <a:off x="899592" y="6053138"/>
            <a:ext cx="7787207" cy="704850"/>
          </a:xfrm>
        </p:spPr>
        <p:txBody>
          <a:bodyPr>
            <a:normAutofit/>
          </a:bodyPr>
          <a:lstStyle/>
          <a:p>
            <a:pPr marL="0" marR="0" lvl="0" indent="0" algn="l" defTabSz="914400" rtl="0" eaLnBrk="1" fontAlgn="auto" latinLnBrk="0" hangingPunct="1">
              <a:lnSpc>
                <a:spcPct val="100000"/>
              </a:lnSpc>
              <a:spcBef>
                <a:spcPts val="700"/>
              </a:spcBef>
              <a:spcAft>
                <a:spcPts val="0"/>
              </a:spcAft>
              <a:buClr>
                <a:srgbClr val="233438"/>
              </a:buClr>
              <a:buSzPct val="60000"/>
              <a:buFont typeface="Wingdings"/>
              <a:buNone/>
              <a:tabLst/>
              <a:defRPr/>
            </a:pPr>
            <a:r>
              <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rPr>
              <a:t>European Centre for Disease Prevention and Control. Antimicrobial consumption. In: ECDC. Annual epidemiological report for 2022 Stockholm: ECDC; 2023.</a:t>
            </a:r>
          </a:p>
          <a:p>
            <a:pPr marL="0" indent="0">
              <a:buNone/>
            </a:pPr>
            <a:endParaRPr lang="en-US" dirty="0">
              <a:solidFill>
                <a:schemeClr val="bg1"/>
              </a:solidFill>
            </a:endParaRPr>
          </a:p>
        </p:txBody>
      </p:sp>
      <p:sp>
        <p:nvSpPr>
          <p:cNvPr id="3" name="Tijdelijke aanduiding voor tekst 2"/>
          <p:cNvSpPr txBox="1">
            <a:spLocks/>
          </p:cNvSpPr>
          <p:nvPr/>
        </p:nvSpPr>
        <p:spPr>
          <a:xfrm>
            <a:off x="899592" y="6053138"/>
            <a:ext cx="7787207" cy="704850"/>
          </a:xfrm>
          <a:prstGeom prst="rect">
            <a:avLst/>
          </a:prstGeom>
        </p:spPr>
        <p:txBody>
          <a:bodyPr vert="horz">
            <a:normAutofit/>
          </a:bodyPr>
          <a:lstStyle>
            <a:lvl1pPr marL="0" indent="0" algn="l" rtl="0" eaLnBrk="1" latinLnBrk="0" hangingPunct="1">
              <a:spcBef>
                <a:spcPts val="700"/>
              </a:spcBef>
              <a:buClr>
                <a:schemeClr val="accent2"/>
              </a:buClr>
              <a:buSzPct val="60000"/>
              <a:buFont typeface="Wingdings"/>
              <a:buNone/>
              <a:defRPr sz="900" kern="1200">
                <a:solidFill>
                  <a:schemeClr val="bg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endParaRPr lang="nl-BE" dirty="0"/>
          </a:p>
        </p:txBody>
      </p:sp>
      <p:sp>
        <p:nvSpPr>
          <p:cNvPr id="18" name="Afgeronde rechthoek 4">
            <a:extLst>
              <a:ext uri="{FF2B5EF4-FFF2-40B4-BE49-F238E27FC236}">
                <a16:creationId xmlns:a16="http://schemas.microsoft.com/office/drawing/2014/main" id="{AB4494FA-D930-4B2C-926B-9594EA6C9C33}"/>
              </a:ext>
            </a:extLst>
          </p:cNvPr>
          <p:cNvSpPr/>
          <p:nvPr/>
        </p:nvSpPr>
        <p:spPr>
          <a:xfrm>
            <a:off x="2195736" y="4221088"/>
            <a:ext cx="648072" cy="14401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4" name="Picture 3">
            <a:extLst>
              <a:ext uri="{FF2B5EF4-FFF2-40B4-BE49-F238E27FC236}">
                <a16:creationId xmlns:a16="http://schemas.microsoft.com/office/drawing/2014/main" id="{1FB8F940-C49D-46B8-A26A-FA0B13DC0A76}"/>
              </a:ext>
            </a:extLst>
          </p:cNvPr>
          <p:cNvPicPr>
            <a:picLocks noChangeAspect="1"/>
          </p:cNvPicPr>
          <p:nvPr/>
        </p:nvPicPr>
        <p:blipFill>
          <a:blip r:embed="rId3"/>
          <a:stretch>
            <a:fillRect/>
          </a:stretch>
        </p:blipFill>
        <p:spPr>
          <a:xfrm>
            <a:off x="2171067" y="175866"/>
            <a:ext cx="4898851" cy="5877272"/>
          </a:xfrm>
          <a:prstGeom prst="rect">
            <a:avLst/>
          </a:prstGeom>
        </p:spPr>
      </p:pic>
      <p:sp>
        <p:nvSpPr>
          <p:cNvPr id="22" name="Afgeronde rechthoek 4">
            <a:extLst>
              <a:ext uri="{FF2B5EF4-FFF2-40B4-BE49-F238E27FC236}">
                <a16:creationId xmlns:a16="http://schemas.microsoft.com/office/drawing/2014/main" id="{86106F49-8D12-44D3-A2A1-041765D70230}"/>
              </a:ext>
            </a:extLst>
          </p:cNvPr>
          <p:cNvSpPr/>
          <p:nvPr/>
        </p:nvSpPr>
        <p:spPr>
          <a:xfrm>
            <a:off x="2555776" y="116632"/>
            <a:ext cx="648072" cy="14401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 name="PIJL-RECHTS 5">
            <a:extLst>
              <a:ext uri="{FF2B5EF4-FFF2-40B4-BE49-F238E27FC236}">
                <a16:creationId xmlns:a16="http://schemas.microsoft.com/office/drawing/2014/main" id="{12D5FFE7-5289-419E-84A8-BD1B65CC5F80}"/>
              </a:ext>
            </a:extLst>
          </p:cNvPr>
          <p:cNvSpPr/>
          <p:nvPr/>
        </p:nvSpPr>
        <p:spPr>
          <a:xfrm>
            <a:off x="1047783" y="3645024"/>
            <a:ext cx="1219961" cy="43204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2870811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err="1"/>
              <a:t>Resistances</a:t>
            </a:r>
            <a:r>
              <a:rPr lang="nl-BE" dirty="0"/>
              <a:t>: </a:t>
            </a:r>
            <a:r>
              <a:rPr lang="nl-BE" dirty="0" err="1"/>
              <a:t>quelques</a:t>
            </a:r>
            <a:r>
              <a:rPr lang="nl-BE" dirty="0"/>
              <a:t> </a:t>
            </a:r>
            <a:r>
              <a:rPr lang="nl-BE" dirty="0" err="1"/>
              <a:t>chiffres</a:t>
            </a:r>
            <a:endParaRPr lang="nl-BE" dirty="0"/>
          </a:p>
        </p:txBody>
      </p:sp>
      <p:sp>
        <p:nvSpPr>
          <p:cNvPr id="3" name="Tijdelijke aanduiding voor tekst 2"/>
          <p:cNvSpPr>
            <a:spLocks noGrp="1"/>
          </p:cNvSpPr>
          <p:nvPr>
            <p:ph type="body" sz="quarter" idx="13"/>
          </p:nvPr>
        </p:nvSpPr>
        <p:spPr/>
        <p:txBody>
          <a:bodyPr/>
          <a:lstStyle/>
          <a:p>
            <a:r>
              <a:rPr lang="nl-BE" dirty="0" err="1"/>
              <a:t>Antibiotic</a:t>
            </a:r>
            <a:r>
              <a:rPr lang="nl-BE" dirty="0"/>
              <a:t> </a:t>
            </a:r>
            <a:r>
              <a:rPr lang="nl-BE" dirty="0" err="1"/>
              <a:t>resistance</a:t>
            </a:r>
            <a:r>
              <a:rPr lang="nl-BE" dirty="0"/>
              <a:t> | sciensano.be </a:t>
            </a:r>
            <a:r>
              <a:rPr lang="nl-BE" dirty="0" err="1"/>
              <a:t>n.d</a:t>
            </a:r>
            <a:r>
              <a:rPr lang="nl-BE" dirty="0"/>
              <a:t>.</a:t>
            </a:r>
          </a:p>
          <a:p>
            <a:r>
              <a:rPr lang="en-US" dirty="0" err="1"/>
              <a:t>Balligand</a:t>
            </a:r>
            <a:r>
              <a:rPr lang="en-US" dirty="0"/>
              <a:t>, E., </a:t>
            </a:r>
            <a:r>
              <a:rPr lang="en-US" dirty="0" err="1"/>
              <a:t>Costers</a:t>
            </a:r>
            <a:r>
              <a:rPr lang="en-US" dirty="0"/>
              <a:t>, M., Van </a:t>
            </a:r>
            <a:r>
              <a:rPr lang="en-US" dirty="0" err="1"/>
              <a:t>Gastel</a:t>
            </a:r>
            <a:r>
              <a:rPr lang="en-US" dirty="0"/>
              <a:t>, E., Belgian Antibiotic Policy Coordination Committee 2014-2019, </a:t>
            </a:r>
            <a:r>
              <a:rPr lang="en-US" dirty="0" err="1"/>
              <a:t>n.d.</a:t>
            </a:r>
            <a:endParaRPr lang="nl-BE" dirty="0"/>
          </a:p>
        </p:txBody>
      </p:sp>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933" y="1854058"/>
            <a:ext cx="3482793" cy="1846218"/>
          </a:xfrm>
          <a:prstGeom prst="rect">
            <a:avLst/>
          </a:prstGeom>
        </p:spPr>
      </p:pic>
      <p:sp>
        <p:nvSpPr>
          <p:cNvPr id="5" name="Rechthoek 4"/>
          <p:cNvSpPr/>
          <p:nvPr/>
        </p:nvSpPr>
        <p:spPr>
          <a:xfrm>
            <a:off x="35496" y="3861048"/>
            <a:ext cx="4536504" cy="1200329"/>
          </a:xfrm>
          <a:prstGeom prst="rect">
            <a:avLst/>
          </a:prstGeom>
        </p:spPr>
        <p:txBody>
          <a:bodyPr wrap="square">
            <a:spAutoFit/>
          </a:bodyPr>
          <a:lstStyle/>
          <a:p>
            <a:r>
              <a:rPr lang="fr-BE" dirty="0"/>
              <a:t>Environ                 des patients hospitalisés contractent une infection supplémentaire, liée à une bactérie résistante.
</a:t>
            </a:r>
            <a:endParaRPr lang="en-US" dirty="0"/>
          </a:p>
        </p:txBody>
      </p:sp>
      <p:sp>
        <p:nvSpPr>
          <p:cNvPr id="6" name="Rechthoek 5"/>
          <p:cNvSpPr/>
          <p:nvPr/>
        </p:nvSpPr>
        <p:spPr>
          <a:xfrm>
            <a:off x="899592" y="3945427"/>
            <a:ext cx="648072" cy="2880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 </a:t>
            </a:r>
          </a:p>
        </p:txBody>
      </p:sp>
      <p:sp>
        <p:nvSpPr>
          <p:cNvPr id="7" name="Tekstvak 6"/>
          <p:cNvSpPr txBox="1"/>
          <p:nvPr/>
        </p:nvSpPr>
        <p:spPr>
          <a:xfrm>
            <a:off x="297119" y="4815686"/>
            <a:ext cx="949299" cy="923330"/>
          </a:xfrm>
          <a:prstGeom prst="rect">
            <a:avLst/>
          </a:prstGeom>
          <a:noFill/>
        </p:spPr>
        <p:txBody>
          <a:bodyPr wrap="none" rtlCol="0">
            <a:spAutoFit/>
          </a:bodyPr>
          <a:lstStyle/>
          <a:p>
            <a:pPr marL="285750" indent="-285750">
              <a:buFont typeface="Wingdings" panose="05000000000000000000" pitchFamily="2" charset="2"/>
              <a:buChar char="q"/>
            </a:pPr>
            <a:r>
              <a:rPr lang="nl-BE" dirty="0"/>
              <a:t>2,5%</a:t>
            </a:r>
          </a:p>
          <a:p>
            <a:pPr marL="285750" indent="-285750">
              <a:buFont typeface="Wingdings" panose="05000000000000000000" pitchFamily="2" charset="2"/>
              <a:buChar char="q"/>
            </a:pPr>
            <a:r>
              <a:rPr lang="nl-BE" dirty="0"/>
              <a:t>5%</a:t>
            </a:r>
          </a:p>
          <a:p>
            <a:pPr marL="285750" indent="-285750">
              <a:buFont typeface="Wingdings" panose="05000000000000000000" pitchFamily="2" charset="2"/>
              <a:buChar char="q"/>
            </a:pPr>
            <a:r>
              <a:rPr lang="nl-BE" dirty="0"/>
              <a:t>7%</a:t>
            </a:r>
          </a:p>
        </p:txBody>
      </p:sp>
      <p:pic>
        <p:nvPicPr>
          <p:cNvPr id="8" name="Afbeelding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313" y="5333344"/>
            <a:ext cx="288032" cy="272844"/>
          </a:xfrm>
          <a:prstGeom prst="rect">
            <a:avLst/>
          </a:prstGeom>
        </p:spPr>
      </p:pic>
      <p:sp>
        <p:nvSpPr>
          <p:cNvPr id="9" name="Rechthoek 8"/>
          <p:cNvSpPr/>
          <p:nvPr/>
        </p:nvSpPr>
        <p:spPr>
          <a:xfrm>
            <a:off x="4572000" y="3861048"/>
            <a:ext cx="4572000" cy="1477328"/>
          </a:xfrm>
          <a:prstGeom prst="rect">
            <a:avLst/>
          </a:prstGeom>
        </p:spPr>
        <p:txBody>
          <a:bodyPr>
            <a:spAutoFit/>
          </a:bodyPr>
          <a:lstStyle/>
          <a:p>
            <a:r>
              <a:rPr lang="fr-BE" dirty="0"/>
              <a:t>Dès qu'une dose quotidienne d'antibiotiques est administrée, la probabilité d'« infection » ou de portage d'une bactérie résistante augmente de 
</a:t>
            </a:r>
            <a:endParaRPr lang="nl-BE" dirty="0"/>
          </a:p>
        </p:txBody>
      </p:sp>
      <p:pic>
        <p:nvPicPr>
          <p:cNvPr id="10" name="Afbeelding 9"/>
          <p:cNvPicPr>
            <a:picLocks noChangeAspect="1"/>
          </p:cNvPicPr>
          <p:nvPr/>
        </p:nvPicPr>
        <p:blipFill>
          <a:blip r:embed="rId5"/>
          <a:stretch>
            <a:fillRect/>
          </a:stretch>
        </p:blipFill>
        <p:spPr>
          <a:xfrm>
            <a:off x="5717027" y="1742364"/>
            <a:ext cx="1923688" cy="2048928"/>
          </a:xfrm>
          <a:prstGeom prst="rect">
            <a:avLst/>
          </a:prstGeom>
        </p:spPr>
      </p:pic>
      <p:sp>
        <p:nvSpPr>
          <p:cNvPr id="12" name="Rechthoek 11"/>
          <p:cNvSpPr/>
          <p:nvPr/>
        </p:nvSpPr>
        <p:spPr>
          <a:xfrm>
            <a:off x="5965803" y="4766008"/>
            <a:ext cx="648072" cy="2880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Tekstvak 12"/>
          <p:cNvSpPr txBox="1"/>
          <p:nvPr/>
        </p:nvSpPr>
        <p:spPr>
          <a:xfrm>
            <a:off x="6204221" y="4995477"/>
            <a:ext cx="886268" cy="923330"/>
          </a:xfrm>
          <a:prstGeom prst="rect">
            <a:avLst/>
          </a:prstGeom>
          <a:noFill/>
        </p:spPr>
        <p:txBody>
          <a:bodyPr wrap="none" rtlCol="0">
            <a:spAutoFit/>
          </a:bodyPr>
          <a:lstStyle/>
          <a:p>
            <a:pPr marL="285750" indent="-285750">
              <a:buFont typeface="Wingdings" panose="05000000000000000000" pitchFamily="2" charset="2"/>
              <a:buChar char="q"/>
            </a:pPr>
            <a:r>
              <a:rPr lang="nl-BE" dirty="0"/>
              <a:t>15%</a:t>
            </a:r>
          </a:p>
          <a:p>
            <a:pPr marL="285750" indent="-285750">
              <a:buFont typeface="Wingdings" panose="05000000000000000000" pitchFamily="2" charset="2"/>
              <a:buChar char="q"/>
            </a:pPr>
            <a:r>
              <a:rPr lang="nl-BE" dirty="0"/>
              <a:t>25%</a:t>
            </a:r>
          </a:p>
          <a:p>
            <a:pPr marL="285750" indent="-285750">
              <a:buFont typeface="Wingdings" panose="05000000000000000000" pitchFamily="2" charset="2"/>
              <a:buChar char="q"/>
            </a:pPr>
            <a:r>
              <a:rPr lang="nl-BE" dirty="0"/>
              <a:t>30%</a:t>
            </a:r>
          </a:p>
        </p:txBody>
      </p:sp>
      <p:pic>
        <p:nvPicPr>
          <p:cNvPr id="14" name="Afbeelding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19131" y="5477238"/>
            <a:ext cx="288032" cy="272844"/>
          </a:xfrm>
          <a:prstGeom prst="rect">
            <a:avLst/>
          </a:prstGeom>
        </p:spPr>
      </p:pic>
      <p:sp>
        <p:nvSpPr>
          <p:cNvPr id="15" name="PIJL-RECHTS 14"/>
          <p:cNvSpPr/>
          <p:nvPr/>
        </p:nvSpPr>
        <p:spPr>
          <a:xfrm>
            <a:off x="1010033" y="5450544"/>
            <a:ext cx="360040" cy="2617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Tekstvak 15"/>
          <p:cNvSpPr txBox="1"/>
          <p:nvPr/>
        </p:nvSpPr>
        <p:spPr>
          <a:xfrm>
            <a:off x="1545770" y="5363465"/>
            <a:ext cx="1270220" cy="369332"/>
          </a:xfrm>
          <a:prstGeom prst="rect">
            <a:avLst/>
          </a:prstGeom>
          <a:noFill/>
        </p:spPr>
        <p:txBody>
          <a:bodyPr wrap="none" rtlCol="0">
            <a:spAutoFit/>
          </a:bodyPr>
          <a:lstStyle/>
          <a:p>
            <a:r>
              <a:rPr lang="nl-BE" dirty="0"/>
              <a:t> 103.000/</a:t>
            </a:r>
            <a:r>
              <a:rPr lang="nl-BE" dirty="0" err="1"/>
              <a:t>an</a:t>
            </a:r>
            <a:endParaRPr lang="nl-BE" dirty="0"/>
          </a:p>
        </p:txBody>
      </p:sp>
      <p:pic>
        <p:nvPicPr>
          <p:cNvPr id="17" name="Afbeelding 16"/>
          <p:cNvPicPr>
            <a:picLocks noChangeAspect="1"/>
          </p:cNvPicPr>
          <p:nvPr/>
        </p:nvPicPr>
        <p:blipFill rotWithShape="1">
          <a:blip r:embed="rId6"/>
          <a:srcRect l="29193" t="4380" r="29193" b="4380"/>
          <a:stretch/>
        </p:blipFill>
        <p:spPr>
          <a:xfrm>
            <a:off x="1422115" y="5363465"/>
            <a:ext cx="186829" cy="435935"/>
          </a:xfrm>
          <a:prstGeom prst="rect">
            <a:avLst/>
          </a:prstGeom>
        </p:spPr>
      </p:pic>
      <p:sp>
        <p:nvSpPr>
          <p:cNvPr id="18" name="PIJL-RECHTS 17"/>
          <p:cNvSpPr/>
          <p:nvPr/>
        </p:nvSpPr>
        <p:spPr>
          <a:xfrm>
            <a:off x="2956950" y="5445192"/>
            <a:ext cx="360040" cy="2617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9" name="Afbeelding 18"/>
          <p:cNvPicPr>
            <a:picLocks noChangeAspect="1"/>
          </p:cNvPicPr>
          <p:nvPr/>
        </p:nvPicPr>
        <p:blipFill rotWithShape="1">
          <a:blip r:embed="rId7"/>
          <a:srcRect l="13359" t="1532" r="12971"/>
          <a:stretch/>
        </p:blipFill>
        <p:spPr>
          <a:xfrm>
            <a:off x="3382607" y="5299601"/>
            <a:ext cx="327985" cy="438382"/>
          </a:xfrm>
          <a:prstGeom prst="rect">
            <a:avLst/>
          </a:prstGeom>
        </p:spPr>
      </p:pic>
      <p:sp>
        <p:nvSpPr>
          <p:cNvPr id="20" name="Tekstvak 19"/>
          <p:cNvSpPr txBox="1"/>
          <p:nvPr/>
        </p:nvSpPr>
        <p:spPr>
          <a:xfrm>
            <a:off x="3645188" y="5352889"/>
            <a:ext cx="1824538" cy="369332"/>
          </a:xfrm>
          <a:prstGeom prst="rect">
            <a:avLst/>
          </a:prstGeom>
          <a:noFill/>
        </p:spPr>
        <p:txBody>
          <a:bodyPr wrap="none" rtlCol="0">
            <a:spAutoFit/>
          </a:bodyPr>
          <a:lstStyle/>
          <a:p>
            <a:r>
              <a:rPr lang="nl-BE" dirty="0"/>
              <a:t> 384,3 </a:t>
            </a:r>
            <a:r>
              <a:rPr lang="nl-BE" dirty="0" err="1"/>
              <a:t>millions</a:t>
            </a:r>
            <a:r>
              <a:rPr lang="nl-BE" dirty="0"/>
              <a:t>/</a:t>
            </a:r>
            <a:r>
              <a:rPr lang="nl-BE" dirty="0" err="1"/>
              <a:t>an</a:t>
            </a:r>
            <a:endParaRPr lang="nl-BE" dirty="0"/>
          </a:p>
        </p:txBody>
      </p:sp>
      <p:sp>
        <p:nvSpPr>
          <p:cNvPr id="11" name="Slide Number Placeholder 10"/>
          <p:cNvSpPr>
            <a:spLocks noGrp="1"/>
          </p:cNvSpPr>
          <p:nvPr>
            <p:ph type="sldNum" sz="quarter" idx="12"/>
          </p:nvPr>
        </p:nvSpPr>
        <p:spPr/>
        <p:txBody>
          <a:bodyPr>
            <a:normAutofit fontScale="85000" lnSpcReduction="20000"/>
          </a:bodyPr>
          <a:lstStyle/>
          <a:p>
            <a:endParaRPr lang="en-US" dirty="0">
              <a:solidFill>
                <a:srgbClr val="FFFFFF"/>
              </a:solidFill>
            </a:endParaRPr>
          </a:p>
        </p:txBody>
      </p:sp>
    </p:spTree>
    <p:extLst>
      <p:ext uri="{BB962C8B-B14F-4D97-AF65-F5344CB8AC3E}">
        <p14:creationId xmlns:p14="http://schemas.microsoft.com/office/powerpoint/2010/main" val="304533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8" grpId="0" animBg="1"/>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8536" y="2204864"/>
            <a:ext cx="5566928" cy="3863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a:xfrm>
            <a:off x="0" y="260648"/>
            <a:ext cx="9540552" cy="990600"/>
          </a:xfrm>
        </p:spPr>
        <p:txBody>
          <a:bodyPr>
            <a:normAutofit/>
          </a:bodyPr>
          <a:lstStyle/>
          <a:p>
            <a:r>
              <a:rPr lang="nl-BE" sz="3600" dirty="0"/>
              <a:t>Résistance induite par l’usage d’antibiotique</a:t>
            </a:r>
          </a:p>
        </p:txBody>
      </p:sp>
      <p:sp>
        <p:nvSpPr>
          <p:cNvPr id="4" name="Slide Number Placeholder 3"/>
          <p:cNvSpPr>
            <a:spLocks noGrp="1"/>
          </p:cNvSpPr>
          <p:nvPr>
            <p:ph type="sldNum" sz="quarter" idx="12"/>
          </p:nvPr>
        </p:nvSpPr>
        <p:spPr/>
        <p:txBody>
          <a:bodyPr>
            <a:normAutofit fontScale="85000" lnSpcReduction="20000"/>
          </a:bodyPr>
          <a:lstStyle/>
          <a:p>
            <a:endParaRPr lang="en-US" dirty="0">
              <a:solidFill>
                <a:srgbClr val="FFFFFF"/>
              </a:solidFill>
            </a:endParaRPr>
          </a:p>
        </p:txBody>
      </p:sp>
      <p:sp>
        <p:nvSpPr>
          <p:cNvPr id="8" name="Rectangle 2"/>
          <p:cNvSpPr>
            <a:spLocks noChangeArrowheads="1"/>
          </p:cNvSpPr>
          <p:nvPr/>
        </p:nvSpPr>
        <p:spPr bwMode="auto">
          <a:xfrm>
            <a:off x="0" y="1484784"/>
            <a:ext cx="8712968" cy="917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lgn="ctr">
              <a:defRPr sz="3600" b="1">
                <a:solidFill>
                  <a:schemeClr val="tx2"/>
                </a:solidFill>
                <a:latin typeface="Arial" panose="020B0604020202020204" pitchFamily="34" charset="0"/>
              </a:defRPr>
            </a:lvl1pPr>
            <a:lvl2pPr algn="ctr">
              <a:defRPr sz="3600" b="1">
                <a:solidFill>
                  <a:schemeClr val="tx2"/>
                </a:solidFill>
                <a:latin typeface="Arial" panose="020B0604020202020204" pitchFamily="34" charset="0"/>
              </a:defRPr>
            </a:lvl2pPr>
            <a:lvl3pPr algn="ctr">
              <a:defRPr sz="3600" b="1">
                <a:solidFill>
                  <a:schemeClr val="tx2"/>
                </a:solidFill>
                <a:latin typeface="Arial" panose="020B0604020202020204" pitchFamily="34" charset="0"/>
              </a:defRPr>
            </a:lvl3pPr>
            <a:lvl4pPr algn="ctr">
              <a:defRPr sz="3600" b="1">
                <a:solidFill>
                  <a:schemeClr val="tx2"/>
                </a:solidFill>
                <a:latin typeface="Arial" panose="020B0604020202020204" pitchFamily="34" charset="0"/>
              </a:defRPr>
            </a:lvl4pPr>
            <a:lvl5pPr algn="ctr">
              <a:defRPr sz="3600" b="1">
                <a:solidFill>
                  <a:schemeClr val="tx2"/>
                </a:solidFill>
                <a:latin typeface="Arial" panose="020B0604020202020204" pitchFamily="34" charset="0"/>
              </a:defRPr>
            </a:lvl5pPr>
            <a:lvl6pPr marL="457200" algn="ctr" eaLnBrk="0" fontAlgn="base" hangingPunct="0">
              <a:spcBef>
                <a:spcPct val="0"/>
              </a:spcBef>
              <a:spcAft>
                <a:spcPct val="0"/>
              </a:spcAft>
              <a:defRPr sz="3600" b="1">
                <a:solidFill>
                  <a:schemeClr val="tx2"/>
                </a:solidFill>
                <a:latin typeface="Arial" panose="020B0604020202020204" pitchFamily="34" charset="0"/>
              </a:defRPr>
            </a:lvl6pPr>
            <a:lvl7pPr marL="914400" algn="ctr" eaLnBrk="0" fontAlgn="base" hangingPunct="0">
              <a:spcBef>
                <a:spcPct val="0"/>
              </a:spcBef>
              <a:spcAft>
                <a:spcPct val="0"/>
              </a:spcAft>
              <a:defRPr sz="3600" b="1">
                <a:solidFill>
                  <a:schemeClr val="tx2"/>
                </a:solidFill>
                <a:latin typeface="Arial" panose="020B0604020202020204" pitchFamily="34" charset="0"/>
              </a:defRPr>
            </a:lvl7pPr>
            <a:lvl8pPr marL="1371600" algn="ctr" eaLnBrk="0" fontAlgn="base" hangingPunct="0">
              <a:spcBef>
                <a:spcPct val="0"/>
              </a:spcBef>
              <a:spcAft>
                <a:spcPct val="0"/>
              </a:spcAft>
              <a:defRPr sz="3600" b="1">
                <a:solidFill>
                  <a:schemeClr val="tx2"/>
                </a:solidFill>
                <a:latin typeface="Arial" panose="020B0604020202020204" pitchFamily="34" charset="0"/>
              </a:defRPr>
            </a:lvl8pPr>
            <a:lvl9pPr marL="1828800" algn="ctr" eaLnBrk="0" fontAlgn="base" hangingPunct="0">
              <a:spcBef>
                <a:spcPct val="0"/>
              </a:spcBef>
              <a:spcAft>
                <a:spcPct val="0"/>
              </a:spcAft>
              <a:defRPr sz="3600" b="1">
                <a:solidFill>
                  <a:schemeClr val="tx2"/>
                </a:solidFill>
                <a:latin typeface="Arial" panose="020B0604020202020204" pitchFamily="34" charset="0"/>
              </a:defRPr>
            </a:lvl9pPr>
          </a:lstStyle>
          <a:p>
            <a:r>
              <a:rPr lang="fr-BE" altLang="en-US" sz="1800" b="0" dirty="0">
                <a:latin typeface="+mj-lt"/>
              </a:rPr>
              <a:t>Corrélation entre les niveaux de risque de résistance des </a:t>
            </a:r>
            <a:r>
              <a:rPr lang="fr-BE" altLang="en-US" sz="1800" dirty="0">
                <a:solidFill>
                  <a:srgbClr val="FF0000"/>
                </a:solidFill>
                <a:latin typeface="+mj-lt"/>
              </a:rPr>
              <a:t>pneumocoques</a:t>
            </a:r>
            <a:r>
              <a:rPr lang="fr-BE" altLang="en-US" sz="1800" b="0" dirty="0">
                <a:latin typeface="+mj-lt"/>
              </a:rPr>
              <a:t> à la pénicilline et celui des ventes de cette classe d'antibiotiques (usage non hospitalier) entre les pays de l'U.E. chez les </a:t>
            </a:r>
            <a:r>
              <a:rPr lang="fr-BE" altLang="en-US" sz="1800" dirty="0">
                <a:solidFill>
                  <a:srgbClr val="FF0000"/>
                </a:solidFill>
                <a:latin typeface="+mj-lt"/>
              </a:rPr>
              <a:t>patients non-hospitalisés</a:t>
            </a:r>
          </a:p>
        </p:txBody>
      </p:sp>
      <p:sp>
        <p:nvSpPr>
          <p:cNvPr id="10" name="Oval 9"/>
          <p:cNvSpPr/>
          <p:nvPr/>
        </p:nvSpPr>
        <p:spPr bwMode="auto">
          <a:xfrm>
            <a:off x="4572000" y="3573016"/>
            <a:ext cx="504056" cy="504056"/>
          </a:xfrm>
          <a:prstGeom prst="ellipse">
            <a:avLst/>
          </a:prstGeom>
          <a:noFill/>
          <a:ln w="38100" cap="flat" cmpd="sng" algn="ctr">
            <a:solidFill>
              <a:srgbClr val="3E5996"/>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lang="fr-BE" dirty="0">
              <a:latin typeface="Arial" pitchFamily="-108" charset="0"/>
            </a:endParaRPr>
          </a:p>
        </p:txBody>
      </p:sp>
      <p:sp>
        <p:nvSpPr>
          <p:cNvPr id="11" name="Oval 10"/>
          <p:cNvSpPr/>
          <p:nvPr/>
        </p:nvSpPr>
        <p:spPr bwMode="auto">
          <a:xfrm>
            <a:off x="2779503" y="4569171"/>
            <a:ext cx="504056" cy="504056"/>
          </a:xfrm>
          <a:prstGeom prst="ellipse">
            <a:avLst/>
          </a:prstGeom>
          <a:noFill/>
          <a:ln w="38100" cap="flat" cmpd="sng" algn="ctr">
            <a:solidFill>
              <a:srgbClr val="92D05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lang="fr-BE" dirty="0">
              <a:latin typeface="Arial" pitchFamily="-108" charset="0"/>
            </a:endParaRPr>
          </a:p>
        </p:txBody>
      </p:sp>
      <p:sp>
        <p:nvSpPr>
          <p:cNvPr id="6" name="Espace réservé du texte 5">
            <a:extLst>
              <a:ext uri="{FF2B5EF4-FFF2-40B4-BE49-F238E27FC236}">
                <a16:creationId xmlns:a16="http://schemas.microsoft.com/office/drawing/2014/main" id="{93FED409-28ED-A844-ACE4-AC290492D37B}"/>
              </a:ext>
            </a:extLst>
          </p:cNvPr>
          <p:cNvSpPr>
            <a:spLocks noGrp="1"/>
          </p:cNvSpPr>
          <p:nvPr>
            <p:ph type="body" sz="quarter" idx="13"/>
          </p:nvPr>
        </p:nvSpPr>
        <p:spPr>
          <a:xfrm>
            <a:off x="899592" y="6053138"/>
            <a:ext cx="5566929" cy="704850"/>
          </a:xfrm>
        </p:spPr>
        <p:txBody>
          <a:bodyPr/>
          <a:lstStyle/>
          <a:p>
            <a:endParaRPr lang="fr-FR" dirty="0"/>
          </a:p>
        </p:txBody>
      </p:sp>
    </p:spTree>
    <p:extLst>
      <p:ext uri="{BB962C8B-B14F-4D97-AF65-F5344CB8AC3E}">
        <p14:creationId xmlns:p14="http://schemas.microsoft.com/office/powerpoint/2010/main" val="1052287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A740CA66-DD42-B1B0-4840-5E41747996FB}"/>
              </a:ext>
            </a:extLst>
          </p:cNvPr>
          <p:cNvSpPr>
            <a:spLocks noGrp="1"/>
          </p:cNvSpPr>
          <p:nvPr>
            <p:ph type="body" sz="quarter" idx="13"/>
          </p:nvPr>
        </p:nvSpPr>
        <p:spPr/>
        <p:txBody>
          <a:bodyPr/>
          <a:lstStyle/>
          <a:p>
            <a:endParaRPr lang="nl-BE"/>
          </a:p>
        </p:txBody>
      </p:sp>
      <p:sp>
        <p:nvSpPr>
          <p:cNvPr id="4" name="Tekstvak 3">
            <a:extLst>
              <a:ext uri="{FF2B5EF4-FFF2-40B4-BE49-F238E27FC236}">
                <a16:creationId xmlns:a16="http://schemas.microsoft.com/office/drawing/2014/main" id="{212E2285-EFCA-B094-6C4E-533842482EDF}"/>
              </a:ext>
            </a:extLst>
          </p:cNvPr>
          <p:cNvSpPr txBox="1"/>
          <p:nvPr/>
        </p:nvSpPr>
        <p:spPr>
          <a:xfrm>
            <a:off x="19364" y="2924944"/>
            <a:ext cx="9144000" cy="707886"/>
          </a:xfrm>
          <a:prstGeom prst="rect">
            <a:avLst/>
          </a:prstGeom>
          <a:noFill/>
        </p:spPr>
        <p:txBody>
          <a:bodyPr wrap="square" rtlCol="0">
            <a:spAutoFit/>
          </a:bodyPr>
          <a:lstStyle/>
          <a:p>
            <a:pPr algn="ctr"/>
            <a:r>
              <a:rPr lang="nl-NL" sz="4000" b="1" dirty="0"/>
              <a:t>Cas </a:t>
            </a:r>
            <a:r>
              <a:rPr lang="nl-NL" sz="4000" b="1" dirty="0" err="1"/>
              <a:t>cliniques</a:t>
            </a:r>
            <a:endParaRPr lang="nl-NL" sz="4000" b="1" dirty="0"/>
          </a:p>
        </p:txBody>
      </p:sp>
    </p:spTree>
    <p:extLst>
      <p:ext uri="{BB962C8B-B14F-4D97-AF65-F5344CB8AC3E}">
        <p14:creationId xmlns:p14="http://schemas.microsoft.com/office/powerpoint/2010/main" val="39959183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 12"/>
          <p:cNvGraphicFramePr/>
          <p:nvPr>
            <p:extLst>
              <p:ext uri="{D42A27DB-BD31-4B8C-83A1-F6EECF244321}">
                <p14:modId xmlns:p14="http://schemas.microsoft.com/office/powerpoint/2010/main" val="2884614742"/>
              </p:ext>
            </p:extLst>
          </p:nvPr>
        </p:nvGraphicFramePr>
        <p:xfrm>
          <a:off x="55437" y="1609496"/>
          <a:ext cx="8712968" cy="42865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el 1"/>
          <p:cNvSpPr>
            <a:spLocks noGrp="1"/>
          </p:cNvSpPr>
          <p:nvPr>
            <p:ph type="title"/>
          </p:nvPr>
        </p:nvSpPr>
        <p:spPr/>
        <p:txBody>
          <a:bodyPr>
            <a:normAutofit/>
          </a:bodyPr>
          <a:lstStyle/>
          <a:p>
            <a:r>
              <a:rPr lang="nl-BE" dirty="0" err="1"/>
              <a:t>Programme</a:t>
            </a:r>
            <a:r>
              <a:rPr lang="nl-BE" dirty="0"/>
              <a:t> </a:t>
            </a:r>
          </a:p>
        </p:txBody>
      </p:sp>
      <p:pic>
        <p:nvPicPr>
          <p:cNvPr id="5" name="Afbeelding 10">
            <a:extLst>
              <a:ext uri="{FF2B5EF4-FFF2-40B4-BE49-F238E27FC236}">
                <a16:creationId xmlns:a16="http://schemas.microsoft.com/office/drawing/2014/main" id="{19398C81-9725-C54C-A7BB-50424F9AAB15}"/>
              </a:ext>
            </a:extLst>
          </p:cNvPr>
          <p:cNvPicPr>
            <a:picLocks noChangeAspect="1"/>
          </p:cNvPicPr>
          <p:nvPr/>
        </p:nvPicPr>
        <p:blipFill>
          <a:blip r:embed="rId8"/>
          <a:stretch>
            <a:fillRect/>
          </a:stretch>
        </p:blipFill>
        <p:spPr>
          <a:xfrm>
            <a:off x="7440799" y="2913423"/>
            <a:ext cx="947625" cy="947625"/>
          </a:xfrm>
          <a:prstGeom prst="rect">
            <a:avLst/>
          </a:prstGeom>
        </p:spPr>
      </p:pic>
    </p:spTree>
    <p:extLst>
      <p:ext uri="{BB962C8B-B14F-4D97-AF65-F5344CB8AC3E}">
        <p14:creationId xmlns:p14="http://schemas.microsoft.com/office/powerpoint/2010/main" val="38369205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 </a:t>
            </a:r>
          </a:p>
        </p:txBody>
      </p:sp>
      <p:sp>
        <p:nvSpPr>
          <p:cNvPr id="4" name="Tijdelijke aanduiding voor tekst 3"/>
          <p:cNvSpPr>
            <a:spLocks noGrp="1"/>
          </p:cNvSpPr>
          <p:nvPr>
            <p:ph type="body" sz="quarter" idx="16"/>
          </p:nvPr>
        </p:nvSpPr>
        <p:spPr>
          <a:xfrm>
            <a:off x="2364435" y="2060848"/>
            <a:ext cx="6322366" cy="3312368"/>
          </a:xfrm>
        </p:spPr>
        <p:txBody>
          <a:bodyPr/>
          <a:lstStyle/>
          <a:p>
            <a:pPr marL="457200" lvl="1" indent="-457200">
              <a:defRPr/>
            </a:pPr>
            <a:r>
              <a:rPr lang="fr-BE" sz="2000" dirty="0"/>
              <a:t>Discussion autour de 3 cas </a:t>
            </a:r>
          </a:p>
          <a:p>
            <a:pPr marL="457200" lvl="1" indent="-457200">
              <a:defRPr/>
            </a:pPr>
            <a:r>
              <a:rPr lang="fr-BE" sz="2000" dirty="0"/>
              <a:t>Invitation à parler librement – tout le monde a son mot à dire</a:t>
            </a:r>
          </a:p>
          <a:p>
            <a:pPr marL="457200" lvl="1" indent="-457200">
              <a:defRPr/>
            </a:pPr>
            <a:r>
              <a:rPr lang="fr-BE" sz="2000" dirty="0"/>
              <a:t>Attitude positive et constructive</a:t>
            </a:r>
          </a:p>
          <a:p>
            <a:pPr marL="457200" lvl="1" indent="-457200">
              <a:defRPr/>
            </a:pPr>
            <a:r>
              <a:rPr lang="fr-BE" sz="2000" dirty="0"/>
              <a:t>Ce qui se dit ici reste ici (discrétion/confidentialité)</a:t>
            </a:r>
          </a:p>
          <a:p>
            <a:endParaRPr lang="nl-BE" b="1" u="sng" dirty="0"/>
          </a:p>
          <a:p>
            <a:r>
              <a:rPr lang="nl-BE" b="1" u="sng" dirty="0"/>
              <a:t>En deux temps</a:t>
            </a:r>
            <a:r>
              <a:rPr lang="nl-BE" b="1" dirty="0"/>
              <a:t> :  2 X 10 minutes maximum</a:t>
            </a:r>
          </a:p>
          <a:p>
            <a:r>
              <a:rPr lang="nl-BE" b="1" u="sng" dirty="0"/>
              <a:t>Un rapporteur par groupe pour la plénéière</a:t>
            </a:r>
          </a:p>
        </p:txBody>
      </p:sp>
      <p:sp>
        <p:nvSpPr>
          <p:cNvPr id="5" name="Slide Number Placeholder 4"/>
          <p:cNvSpPr>
            <a:spLocks noGrp="1"/>
          </p:cNvSpPr>
          <p:nvPr>
            <p:ph type="sldNum" sz="quarter" idx="12"/>
          </p:nvPr>
        </p:nvSpPr>
        <p:spPr/>
        <p:txBody>
          <a:bodyPr>
            <a:normAutofit fontScale="85000" lnSpcReduction="20000"/>
          </a:bodyPr>
          <a:lstStyle/>
          <a:p>
            <a:endParaRPr lang="en-US" dirty="0">
              <a:solidFill>
                <a:srgbClr val="FFFFFF"/>
              </a:solidFill>
            </a:endParaRPr>
          </a:p>
        </p:txBody>
      </p:sp>
    </p:spTree>
    <p:extLst>
      <p:ext uri="{BB962C8B-B14F-4D97-AF65-F5344CB8AC3E}">
        <p14:creationId xmlns:p14="http://schemas.microsoft.com/office/powerpoint/2010/main" val="10991171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3 sous-groupes</a:t>
            </a:r>
          </a:p>
        </p:txBody>
      </p:sp>
      <p:sp>
        <p:nvSpPr>
          <p:cNvPr id="3" name="Tijdelijke aanduiding voor tekst 2"/>
          <p:cNvSpPr>
            <a:spLocks noGrp="1"/>
          </p:cNvSpPr>
          <p:nvPr>
            <p:ph type="body" sz="quarter" idx="13"/>
          </p:nvPr>
        </p:nvSpPr>
        <p:spPr/>
        <p:txBody>
          <a:bodyPr/>
          <a:lstStyle/>
          <a:p>
            <a:endParaRPr lang="nl-BE" dirty="0"/>
          </a:p>
        </p:txBody>
      </p:sp>
      <p:sp>
        <p:nvSpPr>
          <p:cNvPr id="4" name="Tijdelijke aanduiding voor tekst 3"/>
          <p:cNvSpPr>
            <a:spLocks noGrp="1"/>
          </p:cNvSpPr>
          <p:nvPr>
            <p:ph type="body" sz="quarter" idx="16"/>
          </p:nvPr>
        </p:nvSpPr>
        <p:spPr>
          <a:xfrm>
            <a:off x="2339752" y="1700808"/>
            <a:ext cx="6624737" cy="4101352"/>
          </a:xfrm>
        </p:spPr>
        <p:txBody>
          <a:bodyPr/>
          <a:lstStyle/>
          <a:p>
            <a:pPr marL="731520" lvl="3" indent="0">
              <a:buNone/>
              <a:defRPr/>
            </a:pPr>
            <a:r>
              <a:rPr lang="fr-BE" sz="2100" dirty="0"/>
              <a:t> </a:t>
            </a:r>
          </a:p>
          <a:p>
            <a:pPr marL="581025" lvl="2" indent="-476250">
              <a:defRPr/>
            </a:pPr>
            <a:r>
              <a:rPr lang="fr-BE" sz="2400" b="1" dirty="0"/>
              <a:t>Infection urinaire </a:t>
            </a:r>
            <a:r>
              <a:rPr lang="fr-BE" sz="2400" dirty="0"/>
              <a:t>– Germaine, 85 ans</a:t>
            </a:r>
          </a:p>
          <a:p>
            <a:pPr marL="581025" lvl="2" indent="-476250">
              <a:defRPr/>
            </a:pPr>
            <a:endParaRPr lang="fr-BE" sz="2400" dirty="0"/>
          </a:p>
          <a:p>
            <a:pPr marL="581025" lvl="2" indent="-476250">
              <a:defRPr/>
            </a:pPr>
            <a:endParaRPr lang="fr-BE" sz="2400" dirty="0"/>
          </a:p>
          <a:p>
            <a:pPr marL="581025" lvl="3" indent="0">
              <a:buNone/>
              <a:defRPr/>
            </a:pPr>
            <a:endParaRPr lang="fr-BE" sz="800" dirty="0"/>
          </a:p>
          <a:p>
            <a:pPr marL="581025" lvl="2" indent="-476250">
              <a:defRPr/>
            </a:pPr>
            <a:r>
              <a:rPr lang="fr-BE" sz="2400" b="1" dirty="0"/>
              <a:t>Toux</a:t>
            </a:r>
            <a:r>
              <a:rPr lang="fr-BE" sz="2400" dirty="0"/>
              <a:t> – Roland, 58 ans</a:t>
            </a:r>
          </a:p>
          <a:p>
            <a:pPr marL="731520" lvl="3" indent="0">
              <a:buNone/>
              <a:defRPr/>
            </a:pPr>
            <a:endParaRPr lang="fr-BE" sz="1200" dirty="0"/>
          </a:p>
          <a:p>
            <a:pPr marL="731520" lvl="3" indent="0">
              <a:buNone/>
              <a:defRPr/>
            </a:pPr>
            <a:endParaRPr lang="fr-BE" sz="1200" dirty="0"/>
          </a:p>
          <a:p>
            <a:pPr marL="731520" lvl="3" indent="0">
              <a:buNone/>
              <a:defRPr/>
            </a:pPr>
            <a:endParaRPr lang="fr-BE" sz="1200" dirty="0"/>
          </a:p>
          <a:p>
            <a:pPr marL="731520" lvl="3" indent="0">
              <a:buNone/>
              <a:defRPr/>
            </a:pPr>
            <a:endParaRPr lang="fr-BE" sz="1200" dirty="0"/>
          </a:p>
          <a:p>
            <a:pPr marL="581025" lvl="2" indent="-476250">
              <a:defRPr/>
            </a:pPr>
            <a:r>
              <a:rPr lang="fr-BE" sz="2400" b="1" dirty="0"/>
              <a:t>Otite moyenne aigüe </a:t>
            </a:r>
            <a:r>
              <a:rPr lang="fr-BE" sz="2400" dirty="0"/>
              <a:t>– Chloé, 3 ans</a:t>
            </a:r>
          </a:p>
          <a:p>
            <a:pPr marL="731520" lvl="3" indent="0">
              <a:buNone/>
              <a:defRPr/>
            </a:pPr>
            <a:endParaRPr lang="fr-BE" sz="2100" dirty="0"/>
          </a:p>
          <a:p>
            <a:pPr marL="731520" lvl="2" indent="-457200">
              <a:defRPr/>
            </a:pPr>
            <a:endParaRPr lang="fr-BE" sz="2400" dirty="0"/>
          </a:p>
          <a:p>
            <a:pPr marL="731520" lvl="2" indent="-457200">
              <a:defRPr/>
            </a:pPr>
            <a:endParaRPr lang="fr-BE" sz="2400" dirty="0"/>
          </a:p>
          <a:p>
            <a:endParaRPr lang="nl-BE" b="1" u="sng" dirty="0"/>
          </a:p>
        </p:txBody>
      </p:sp>
      <p:sp>
        <p:nvSpPr>
          <p:cNvPr id="5" name="Slide Number Placeholder 4"/>
          <p:cNvSpPr>
            <a:spLocks noGrp="1"/>
          </p:cNvSpPr>
          <p:nvPr>
            <p:ph type="sldNum" sz="quarter" idx="12"/>
          </p:nvPr>
        </p:nvSpPr>
        <p:spPr/>
        <p:txBody>
          <a:bodyPr>
            <a:normAutofit fontScale="85000" lnSpcReduction="20000"/>
          </a:bodyPr>
          <a:lstStyle/>
          <a:p>
            <a:r>
              <a:rPr lang="en-US" dirty="0">
                <a:solidFill>
                  <a:srgbClr val="FFFFFF"/>
                </a:solidFill>
              </a:rPr>
              <a:t>24</a:t>
            </a:r>
          </a:p>
        </p:txBody>
      </p:sp>
      <p:pic>
        <p:nvPicPr>
          <p:cNvPr id="10" name="Picture 7">
            <a:extLst>
              <a:ext uri="{FF2B5EF4-FFF2-40B4-BE49-F238E27FC236}">
                <a16:creationId xmlns:a16="http://schemas.microsoft.com/office/drawing/2014/main" id="{4D3ECE84-4AA9-F84B-9A21-6AE19D2920A1}"/>
              </a:ext>
            </a:extLst>
          </p:cNvPr>
          <p:cNvPicPr>
            <a:picLocks noChangeAspect="1"/>
          </p:cNvPicPr>
          <p:nvPr/>
        </p:nvPicPr>
        <p:blipFill>
          <a:blip r:embed="rId3"/>
          <a:stretch>
            <a:fillRect/>
          </a:stretch>
        </p:blipFill>
        <p:spPr>
          <a:xfrm>
            <a:off x="8068333" y="1822681"/>
            <a:ext cx="1022275" cy="1183592"/>
          </a:xfrm>
          <a:prstGeom prst="rect">
            <a:avLst/>
          </a:prstGeom>
        </p:spPr>
      </p:pic>
      <p:pic>
        <p:nvPicPr>
          <p:cNvPr id="11" name="Picture 4">
            <a:extLst>
              <a:ext uri="{FF2B5EF4-FFF2-40B4-BE49-F238E27FC236}">
                <a16:creationId xmlns:a16="http://schemas.microsoft.com/office/drawing/2014/main" id="{BC39DC31-D094-CA4D-B079-3ACB75775CA4}"/>
              </a:ext>
            </a:extLst>
          </p:cNvPr>
          <p:cNvPicPr>
            <a:picLocks noChangeAspect="1"/>
          </p:cNvPicPr>
          <p:nvPr/>
        </p:nvPicPr>
        <p:blipFill>
          <a:blip r:embed="rId4"/>
          <a:stretch>
            <a:fillRect/>
          </a:stretch>
        </p:blipFill>
        <p:spPr>
          <a:xfrm>
            <a:off x="7392611" y="3303124"/>
            <a:ext cx="1663091" cy="1097208"/>
          </a:xfrm>
          <a:prstGeom prst="rect">
            <a:avLst/>
          </a:prstGeom>
        </p:spPr>
      </p:pic>
      <p:pic>
        <p:nvPicPr>
          <p:cNvPr id="12" name="Picture 3">
            <a:extLst>
              <a:ext uri="{FF2B5EF4-FFF2-40B4-BE49-F238E27FC236}">
                <a16:creationId xmlns:a16="http://schemas.microsoft.com/office/drawing/2014/main" id="{A1371F10-A341-1E4F-AC04-2B48E6D65139}"/>
              </a:ext>
            </a:extLst>
          </p:cNvPr>
          <p:cNvPicPr>
            <a:picLocks noChangeAspect="1"/>
          </p:cNvPicPr>
          <p:nvPr/>
        </p:nvPicPr>
        <p:blipFill>
          <a:blip r:embed="rId5"/>
          <a:stretch>
            <a:fillRect/>
          </a:stretch>
        </p:blipFill>
        <p:spPr>
          <a:xfrm>
            <a:off x="7780357" y="4548313"/>
            <a:ext cx="1260145" cy="1074883"/>
          </a:xfrm>
          <a:prstGeom prst="rect">
            <a:avLst/>
          </a:prstGeom>
        </p:spPr>
      </p:pic>
    </p:spTree>
    <p:extLst>
      <p:ext uri="{BB962C8B-B14F-4D97-AF65-F5344CB8AC3E}">
        <p14:creationId xmlns:p14="http://schemas.microsoft.com/office/powerpoint/2010/main" val="28995564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832E3A-61A5-3A44-9DD6-FE15E2862C01}"/>
              </a:ext>
            </a:extLst>
          </p:cNvPr>
          <p:cNvSpPr>
            <a:spLocks noGrp="1"/>
          </p:cNvSpPr>
          <p:nvPr>
            <p:ph type="title"/>
          </p:nvPr>
        </p:nvSpPr>
        <p:spPr/>
        <p:txBody>
          <a:bodyPr>
            <a:normAutofit/>
          </a:bodyPr>
          <a:lstStyle/>
          <a:p>
            <a:r>
              <a:rPr lang="nl-BE" dirty="0"/>
              <a:t>1. Germaine, 85 ans</a:t>
            </a:r>
          </a:p>
        </p:txBody>
      </p:sp>
      <p:sp>
        <p:nvSpPr>
          <p:cNvPr id="3" name="Tijdelijke aanduiding voor tekst 2">
            <a:extLst>
              <a:ext uri="{FF2B5EF4-FFF2-40B4-BE49-F238E27FC236}">
                <a16:creationId xmlns:a16="http://schemas.microsoft.com/office/drawing/2014/main" id="{C5103495-71D9-EB47-9431-D9F13976AE26}"/>
              </a:ext>
            </a:extLst>
          </p:cNvPr>
          <p:cNvSpPr>
            <a:spLocks noGrp="1"/>
          </p:cNvSpPr>
          <p:nvPr>
            <p:ph type="body" sz="quarter" idx="14"/>
          </p:nvPr>
        </p:nvSpPr>
        <p:spPr>
          <a:xfrm>
            <a:off x="179513" y="1556792"/>
            <a:ext cx="8586535" cy="4392488"/>
          </a:xfrm>
        </p:spPr>
        <p:txBody>
          <a:bodyPr>
            <a:noAutofit/>
          </a:bodyPr>
          <a:lstStyle/>
          <a:p>
            <a:pPr marL="0" indent="0">
              <a:buNone/>
            </a:pPr>
            <a:r>
              <a:rPr lang="nl-BE" u="sng" dirty="0"/>
              <a:t>Traitement habituel: </a:t>
            </a:r>
          </a:p>
          <a:p>
            <a:pPr marL="0" indent="0">
              <a:buNone/>
            </a:pPr>
            <a:r>
              <a:rPr lang="nl-BE" dirty="0"/>
              <a:t>Bisoprolol </a:t>
            </a:r>
          </a:p>
          <a:p>
            <a:pPr marL="0" indent="0">
              <a:buNone/>
            </a:pPr>
            <a:r>
              <a:rPr lang="nl-BE" dirty="0"/>
              <a:t>Xarelto</a:t>
            </a:r>
          </a:p>
          <a:p>
            <a:pPr marL="0" indent="0">
              <a:buNone/>
            </a:pPr>
            <a:r>
              <a:rPr lang="nl-BE" dirty="0"/>
              <a:t>Sipralexa</a:t>
            </a:r>
          </a:p>
          <a:p>
            <a:pPr marL="0" indent="0">
              <a:buNone/>
            </a:pPr>
            <a:r>
              <a:rPr lang="nl-BE" dirty="0"/>
              <a:t>Ca-VitD </a:t>
            </a:r>
          </a:p>
          <a:p>
            <a:pPr marL="0" indent="0">
              <a:buNone/>
            </a:pPr>
            <a:r>
              <a:rPr lang="nl-BE" u="sng" dirty="0"/>
              <a:t>Elle vient à la pharmacie </a:t>
            </a:r>
            <a:r>
              <a:rPr lang="nl-BE" dirty="0"/>
              <a:t>avec une prescription de </a:t>
            </a:r>
          </a:p>
          <a:p>
            <a:pPr marL="0" indent="0">
              <a:buNone/>
            </a:pPr>
            <a:r>
              <a:rPr lang="nl-BE" dirty="0"/>
              <a:t>R/ Ciprofloxacine 750mg</a:t>
            </a:r>
          </a:p>
          <a:p>
            <a:pPr marL="0" indent="0">
              <a:buNone/>
            </a:pPr>
            <a:r>
              <a:rPr lang="nl-BE" dirty="0"/>
              <a:t>S / 1co  2*/jour (première prise de cet antibiotique enregistrée à la pharmacie)</a:t>
            </a:r>
            <a:endParaRPr lang="nl-BE" b="1" dirty="0"/>
          </a:p>
          <a:p>
            <a:pPr marL="0" indent="0" algn="ctr">
              <a:buNone/>
            </a:pPr>
            <a:endParaRPr lang="nl-BE" sz="1000" b="1" dirty="0"/>
          </a:p>
          <a:p>
            <a:pPr marL="0" indent="0" algn="ctr">
              <a:buNone/>
            </a:pPr>
            <a:r>
              <a:rPr lang="nl-BE" sz="2600" b="1" dirty="0"/>
              <a:t>Qu’en pensez-vous en tant que médecin </a:t>
            </a:r>
          </a:p>
          <a:p>
            <a:pPr marL="0" indent="0" algn="ctr">
              <a:buNone/>
            </a:pPr>
            <a:r>
              <a:rPr lang="nl-BE" sz="2600" b="1" dirty="0"/>
              <a:t>et pharmacien.ne? </a:t>
            </a:r>
          </a:p>
        </p:txBody>
      </p:sp>
      <p:sp>
        <p:nvSpPr>
          <p:cNvPr id="6" name="Slide Number Placeholder 5"/>
          <p:cNvSpPr>
            <a:spLocks noGrp="1"/>
          </p:cNvSpPr>
          <p:nvPr>
            <p:ph type="sldNum" sz="quarter" idx="12"/>
          </p:nvPr>
        </p:nvSpPr>
        <p:spPr/>
        <p:txBody>
          <a:bodyPr>
            <a:normAutofit fontScale="85000" lnSpcReduction="20000"/>
          </a:bodyPr>
          <a:lstStyle/>
          <a:p>
            <a:endParaRPr lang="en-US" dirty="0">
              <a:solidFill>
                <a:srgbClr val="FFFFFF"/>
              </a:solidFill>
            </a:endParaRPr>
          </a:p>
        </p:txBody>
      </p:sp>
      <p:pic>
        <p:nvPicPr>
          <p:cNvPr id="8" name="Picture 7"/>
          <p:cNvPicPr>
            <a:picLocks noChangeAspect="1"/>
          </p:cNvPicPr>
          <p:nvPr/>
        </p:nvPicPr>
        <p:blipFill>
          <a:blip r:embed="rId3"/>
          <a:stretch>
            <a:fillRect/>
          </a:stretch>
        </p:blipFill>
        <p:spPr>
          <a:xfrm>
            <a:off x="8028384" y="30845"/>
            <a:ext cx="1022275" cy="1183592"/>
          </a:xfrm>
          <a:prstGeom prst="rect">
            <a:avLst/>
          </a:prstGeom>
        </p:spPr>
      </p:pic>
    </p:spTree>
    <p:extLst>
      <p:ext uri="{BB962C8B-B14F-4D97-AF65-F5344CB8AC3E}">
        <p14:creationId xmlns:p14="http://schemas.microsoft.com/office/powerpoint/2010/main" val="33261408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899592" y="5517232"/>
            <a:ext cx="773358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a:spcBef>
                <a:spcPts val="700"/>
              </a:spcBef>
              <a:buClr>
                <a:schemeClr val="accent2"/>
              </a:buClr>
              <a:buSzPct val="60000"/>
              <a:buNone/>
            </a:pPr>
            <a:r>
              <a:rPr lang="en-US" altLang="en-US" sz="2800" b="1" noProof="1">
                <a:solidFill>
                  <a:schemeClr val="tx2"/>
                </a:solidFill>
                <a:latin typeface="+mn-lt"/>
                <a:sym typeface="Symbol" panose="05050102010706020507" pitchFamily="18" charset="2"/>
              </a:rPr>
              <a:t>Avec quel médicament, y a-t-il un risque d’interaction si on administre une FQ à Germaine ?</a:t>
            </a:r>
            <a:endParaRPr lang="en-US" altLang="en-US" sz="2800" b="1" dirty="0">
              <a:solidFill>
                <a:schemeClr val="tx2"/>
              </a:solidFill>
              <a:latin typeface="+mn-lt"/>
            </a:endParaRPr>
          </a:p>
        </p:txBody>
      </p:sp>
      <p:sp>
        <p:nvSpPr>
          <p:cNvPr id="3" name="Rectangle 2"/>
          <p:cNvSpPr/>
          <p:nvPr/>
        </p:nvSpPr>
        <p:spPr>
          <a:xfrm>
            <a:off x="5364088" y="3086378"/>
            <a:ext cx="2016224" cy="360040"/>
          </a:xfrm>
          <a:prstGeom prst="rect">
            <a:avLst/>
          </a:prstGeom>
          <a:noFill/>
          <a:ln w="28575">
            <a:solidFill>
              <a:srgbClr val="0167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8028384" y="30845"/>
            <a:ext cx="1022275" cy="1183592"/>
          </a:xfrm>
          <a:prstGeom prst="rect">
            <a:avLst/>
          </a:prstGeom>
        </p:spPr>
      </p:pic>
      <p:sp>
        <p:nvSpPr>
          <p:cNvPr id="2" name="Rectangle 1"/>
          <p:cNvSpPr/>
          <p:nvPr/>
        </p:nvSpPr>
        <p:spPr>
          <a:xfrm>
            <a:off x="428191" y="2116882"/>
            <a:ext cx="4572000" cy="1938992"/>
          </a:xfrm>
          <a:prstGeom prst="rect">
            <a:avLst/>
          </a:prstGeom>
        </p:spPr>
        <p:txBody>
          <a:bodyPr>
            <a:spAutoFit/>
          </a:bodyPr>
          <a:lstStyle/>
          <a:p>
            <a:r>
              <a:rPr lang="nl-BE" sz="2400" u="sng" dirty="0"/>
              <a:t>Traitement habituel: </a:t>
            </a:r>
          </a:p>
          <a:p>
            <a:pPr marL="342900" indent="-342900">
              <a:buClr>
                <a:srgbClr val="016742"/>
              </a:buClr>
              <a:buFont typeface="Wingdings" panose="05000000000000000000" pitchFamily="2" charset="2"/>
              <a:buChar char="q"/>
            </a:pPr>
            <a:r>
              <a:rPr lang="nl-BE" sz="2400" dirty="0"/>
              <a:t>Bisoprolol </a:t>
            </a:r>
          </a:p>
          <a:p>
            <a:pPr marL="342900" indent="-342900">
              <a:buClr>
                <a:srgbClr val="016742"/>
              </a:buClr>
              <a:buFont typeface="Wingdings" panose="05000000000000000000" pitchFamily="2" charset="2"/>
              <a:buChar char="q"/>
            </a:pPr>
            <a:r>
              <a:rPr lang="nl-BE" sz="2400" dirty="0"/>
              <a:t>Xarelto</a:t>
            </a:r>
          </a:p>
          <a:p>
            <a:pPr marL="342900" indent="-342900">
              <a:buClr>
                <a:srgbClr val="016742"/>
              </a:buClr>
              <a:buFont typeface="Wingdings" panose="05000000000000000000" pitchFamily="2" charset="2"/>
              <a:buChar char="q"/>
            </a:pPr>
            <a:r>
              <a:rPr lang="nl-BE" sz="2400" dirty="0"/>
              <a:t>Sipralexa </a:t>
            </a:r>
          </a:p>
          <a:p>
            <a:pPr marL="342900" indent="-342900">
              <a:buClr>
                <a:srgbClr val="016742"/>
              </a:buClr>
              <a:buFont typeface="Wingdings" panose="05000000000000000000" pitchFamily="2" charset="2"/>
              <a:buChar char="q"/>
            </a:pPr>
            <a:r>
              <a:rPr lang="nl-BE" sz="2400" dirty="0"/>
              <a:t>Ca/vitD</a:t>
            </a:r>
          </a:p>
        </p:txBody>
      </p:sp>
      <p:pic>
        <p:nvPicPr>
          <p:cNvPr id="9" name="Picture 8"/>
          <p:cNvPicPr>
            <a:picLocks noChangeAspect="1"/>
          </p:cNvPicPr>
          <p:nvPr/>
        </p:nvPicPr>
        <p:blipFill>
          <a:blip r:embed="rId3"/>
          <a:stretch>
            <a:fillRect/>
          </a:stretch>
        </p:blipFill>
        <p:spPr>
          <a:xfrm>
            <a:off x="4636293" y="2202252"/>
            <a:ext cx="3471814" cy="1944216"/>
          </a:xfrm>
          <a:prstGeom prst="rect">
            <a:avLst/>
          </a:prstGeom>
        </p:spPr>
      </p:pic>
      <p:sp>
        <p:nvSpPr>
          <p:cNvPr id="8" name="Titel 1">
            <a:extLst>
              <a:ext uri="{FF2B5EF4-FFF2-40B4-BE49-F238E27FC236}">
                <a16:creationId xmlns:a16="http://schemas.microsoft.com/office/drawing/2014/main" id="{82196404-FF35-7B40-A986-AAE4DCF26CED}"/>
              </a:ext>
            </a:extLst>
          </p:cNvPr>
          <p:cNvSpPr>
            <a:spLocks noGrp="1"/>
          </p:cNvSpPr>
          <p:nvPr>
            <p:ph type="title"/>
          </p:nvPr>
        </p:nvSpPr>
        <p:spPr>
          <a:xfrm>
            <a:off x="612648" y="228600"/>
            <a:ext cx="8153400" cy="990600"/>
          </a:xfrm>
        </p:spPr>
        <p:txBody>
          <a:bodyPr>
            <a:normAutofit/>
          </a:bodyPr>
          <a:lstStyle/>
          <a:p>
            <a:r>
              <a:rPr lang="nl-BE" dirty="0"/>
              <a:t>Germaine, 85 ans</a:t>
            </a:r>
          </a:p>
        </p:txBody>
      </p:sp>
    </p:spTree>
    <p:extLst>
      <p:ext uri="{BB962C8B-B14F-4D97-AF65-F5344CB8AC3E}">
        <p14:creationId xmlns:p14="http://schemas.microsoft.com/office/powerpoint/2010/main" val="4154845276"/>
      </p:ext>
    </p:extLst>
  </p:cSld>
  <p:clrMapOvr>
    <a:masterClrMapping/>
  </p:clrMapOvr>
  <p:transition advClick="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179512" y="260648"/>
            <a:ext cx="860444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r>
              <a:rPr lang="en-US" altLang="en-US" sz="3600" noProof="1">
                <a:latin typeface="+mj-lt"/>
                <a:sym typeface="Symbol" panose="05050102010706020507" pitchFamily="18" charset="2"/>
              </a:rPr>
              <a:t>PHIL et interactions médicamenteuses</a:t>
            </a:r>
            <a:endParaRPr lang="en-US" altLang="en-US" sz="3600" dirty="0">
              <a:latin typeface="+mj-lt"/>
            </a:endParaRPr>
          </a:p>
        </p:txBody>
      </p:sp>
      <p:sp>
        <p:nvSpPr>
          <p:cNvPr id="37934" name="Slide Number Placeholder 3"/>
          <p:cNvSpPr>
            <a:spLocks noGrp="1"/>
          </p:cNvSpPr>
          <p:nvPr>
            <p:ph type="sldNum" sz="quarter" idx="12"/>
          </p:nvPr>
        </p:nvSpPr>
        <p:spPr>
          <a:noFill/>
        </p:spPr>
        <p:txBody>
          <a:bodyPr>
            <a:no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GB" altLang="en-US" sz="1200" dirty="0">
              <a:solidFill>
                <a:schemeClr val="bg1"/>
              </a:solidFill>
              <a:latin typeface="+mn-lt"/>
            </a:endParaRPr>
          </a:p>
        </p:txBody>
      </p:sp>
      <p:sp>
        <p:nvSpPr>
          <p:cNvPr id="11" name="Rectangle 3"/>
          <p:cNvSpPr>
            <a:spLocks noChangeArrowheads="1"/>
          </p:cNvSpPr>
          <p:nvPr/>
        </p:nvSpPr>
        <p:spPr bwMode="auto">
          <a:xfrm>
            <a:off x="1354138" y="5943600"/>
            <a:ext cx="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US" altLang="en-US" sz="1800">
              <a:latin typeface="+mn-lt"/>
            </a:endParaRPr>
          </a:p>
        </p:txBody>
      </p:sp>
      <p:pic>
        <p:nvPicPr>
          <p:cNvPr id="20" name="Image 2">
            <a:extLst>
              <a:ext uri="{FF2B5EF4-FFF2-40B4-BE49-F238E27FC236}">
                <a16:creationId xmlns:a16="http://schemas.microsoft.com/office/drawing/2014/main" id="{4A0942D3-D32A-7F4D-B5A8-7161B524AE07}"/>
              </a:ext>
            </a:extLst>
          </p:cNvPr>
          <p:cNvPicPr>
            <a:picLocks noChangeAspect="1"/>
          </p:cNvPicPr>
          <p:nvPr/>
        </p:nvPicPr>
        <p:blipFill>
          <a:blip r:embed="rId2"/>
          <a:stretch>
            <a:fillRect/>
          </a:stretch>
        </p:blipFill>
        <p:spPr>
          <a:xfrm>
            <a:off x="107504" y="1628800"/>
            <a:ext cx="7381102" cy="4268364"/>
          </a:xfrm>
          <a:prstGeom prst="rect">
            <a:avLst/>
          </a:prstGeom>
        </p:spPr>
      </p:pic>
      <p:pic>
        <p:nvPicPr>
          <p:cNvPr id="21" name="Image 14">
            <a:extLst>
              <a:ext uri="{FF2B5EF4-FFF2-40B4-BE49-F238E27FC236}">
                <a16:creationId xmlns:a16="http://schemas.microsoft.com/office/drawing/2014/main" id="{5C119DA7-599D-2B40-AB77-E3EBAB534F07}"/>
              </a:ext>
            </a:extLst>
          </p:cNvPr>
          <p:cNvPicPr>
            <a:picLocks noChangeAspect="1"/>
          </p:cNvPicPr>
          <p:nvPr/>
        </p:nvPicPr>
        <p:blipFill>
          <a:blip r:embed="rId3"/>
          <a:stretch>
            <a:fillRect/>
          </a:stretch>
        </p:blipFill>
        <p:spPr>
          <a:xfrm>
            <a:off x="44450" y="6002421"/>
            <a:ext cx="9055100" cy="855579"/>
          </a:xfrm>
          <a:prstGeom prst="rect">
            <a:avLst/>
          </a:prstGeom>
        </p:spPr>
      </p:pic>
      <p:sp>
        <p:nvSpPr>
          <p:cNvPr id="22" name="ZoneTexte 16">
            <a:extLst>
              <a:ext uri="{FF2B5EF4-FFF2-40B4-BE49-F238E27FC236}">
                <a16:creationId xmlns:a16="http://schemas.microsoft.com/office/drawing/2014/main" id="{5D201BAE-139A-D343-897F-257E0A459D7E}"/>
              </a:ext>
            </a:extLst>
          </p:cNvPr>
          <p:cNvSpPr txBox="1"/>
          <p:nvPr/>
        </p:nvSpPr>
        <p:spPr>
          <a:xfrm>
            <a:off x="7174835" y="2647699"/>
            <a:ext cx="1944216" cy="830997"/>
          </a:xfrm>
          <a:prstGeom prst="rect">
            <a:avLst/>
          </a:prstGeom>
          <a:solidFill>
            <a:schemeClr val="bg1"/>
          </a:solidFill>
          <a:ln>
            <a:solidFill>
              <a:srgbClr val="FF0000"/>
            </a:solidFill>
          </a:ln>
        </p:spPr>
        <p:txBody>
          <a:bodyPr wrap="square" rtlCol="0">
            <a:spAutoFit/>
          </a:bodyPr>
          <a:lstStyle/>
          <a:p>
            <a:r>
              <a:rPr lang="fr-FR" sz="1600" dirty="0"/>
              <a:t>=&gt; QT ? A prendre en considération? Appeler le médecin? </a:t>
            </a:r>
          </a:p>
        </p:txBody>
      </p:sp>
      <p:sp>
        <p:nvSpPr>
          <p:cNvPr id="23" name="ZoneTexte 16">
            <a:extLst>
              <a:ext uri="{FF2B5EF4-FFF2-40B4-BE49-F238E27FC236}">
                <a16:creationId xmlns:a16="http://schemas.microsoft.com/office/drawing/2014/main" id="{5D201BAE-139A-D343-897F-257E0A459D7E}"/>
              </a:ext>
            </a:extLst>
          </p:cNvPr>
          <p:cNvSpPr txBox="1"/>
          <p:nvPr/>
        </p:nvSpPr>
        <p:spPr>
          <a:xfrm>
            <a:off x="7092280" y="5517232"/>
            <a:ext cx="1944216" cy="338554"/>
          </a:xfrm>
          <a:prstGeom prst="rect">
            <a:avLst/>
          </a:prstGeom>
          <a:solidFill>
            <a:schemeClr val="bg1"/>
          </a:solidFill>
          <a:ln>
            <a:solidFill>
              <a:srgbClr val="FF0000"/>
            </a:solidFill>
          </a:ln>
        </p:spPr>
        <p:txBody>
          <a:bodyPr wrap="square" rtlCol="0">
            <a:spAutoFit/>
          </a:bodyPr>
          <a:lstStyle/>
          <a:p>
            <a:r>
              <a:rPr lang="fr-FR" sz="1600" dirty="0"/>
              <a:t>A gérer à l’officine!</a:t>
            </a:r>
          </a:p>
        </p:txBody>
      </p:sp>
    </p:spTree>
    <p:extLst>
      <p:ext uri="{BB962C8B-B14F-4D97-AF65-F5344CB8AC3E}">
        <p14:creationId xmlns:p14="http://schemas.microsoft.com/office/powerpoint/2010/main" val="2727505874"/>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179512" y="260648"/>
            <a:ext cx="860444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r>
              <a:rPr lang="en-US" altLang="en-US" sz="3600" noProof="1">
                <a:sym typeface="Symbol" panose="05050102010706020507" pitchFamily="18" charset="2"/>
              </a:rPr>
              <a:t>Risque de prolongation QTc</a:t>
            </a:r>
            <a:endParaRPr lang="en-US" altLang="en-US" sz="3600" dirty="0"/>
          </a:p>
        </p:txBody>
      </p:sp>
      <p:sp>
        <p:nvSpPr>
          <p:cNvPr id="37934" name="Slide Number Placeholder 3"/>
          <p:cNvSpPr>
            <a:spLocks noGrp="1"/>
          </p:cNvSpPr>
          <p:nvPr>
            <p:ph type="sldNum" sz="quarter" idx="12"/>
          </p:nvPr>
        </p:nvSpPr>
        <p:spPr>
          <a:noFill/>
        </p:spPr>
        <p:txBody>
          <a:bodyPr>
            <a:no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GB" altLang="en-US" sz="1200" dirty="0">
              <a:solidFill>
                <a:schemeClr val="bg1"/>
              </a:solidFill>
              <a:latin typeface="+mn-lt"/>
            </a:endParaRPr>
          </a:p>
        </p:txBody>
      </p:sp>
      <p:pic>
        <p:nvPicPr>
          <p:cNvPr id="8" name="Picture 7"/>
          <p:cNvPicPr>
            <a:picLocks noChangeAspect="1"/>
          </p:cNvPicPr>
          <p:nvPr/>
        </p:nvPicPr>
        <p:blipFill>
          <a:blip r:embed="rId2"/>
          <a:stretch>
            <a:fillRect/>
          </a:stretch>
        </p:blipFill>
        <p:spPr>
          <a:xfrm>
            <a:off x="7380312" y="44624"/>
            <a:ext cx="1583432" cy="1170110"/>
          </a:xfrm>
          <a:prstGeom prst="rect">
            <a:avLst/>
          </a:prstGeom>
        </p:spPr>
      </p:pic>
      <p:pic>
        <p:nvPicPr>
          <p:cNvPr id="4" name="Picture 3"/>
          <p:cNvPicPr>
            <a:picLocks noChangeAspect="1"/>
          </p:cNvPicPr>
          <p:nvPr/>
        </p:nvPicPr>
        <p:blipFill>
          <a:blip r:embed="rId3"/>
          <a:stretch>
            <a:fillRect/>
          </a:stretch>
        </p:blipFill>
        <p:spPr>
          <a:xfrm>
            <a:off x="0" y="2077795"/>
            <a:ext cx="8982075" cy="981075"/>
          </a:xfrm>
          <a:prstGeom prst="rect">
            <a:avLst/>
          </a:prstGeom>
        </p:spPr>
      </p:pic>
      <p:pic>
        <p:nvPicPr>
          <p:cNvPr id="5" name="Picture 4"/>
          <p:cNvPicPr>
            <a:picLocks noChangeAspect="1"/>
          </p:cNvPicPr>
          <p:nvPr/>
        </p:nvPicPr>
        <p:blipFill>
          <a:blip r:embed="rId4"/>
          <a:stretch>
            <a:fillRect/>
          </a:stretch>
        </p:blipFill>
        <p:spPr>
          <a:xfrm>
            <a:off x="0" y="3085907"/>
            <a:ext cx="9010650" cy="1657350"/>
          </a:xfrm>
          <a:prstGeom prst="rect">
            <a:avLst/>
          </a:prstGeom>
        </p:spPr>
      </p:pic>
      <p:pic>
        <p:nvPicPr>
          <p:cNvPr id="10" name="Picture 9"/>
          <p:cNvPicPr>
            <a:picLocks noChangeAspect="1"/>
          </p:cNvPicPr>
          <p:nvPr/>
        </p:nvPicPr>
        <p:blipFill>
          <a:blip r:embed="rId5"/>
          <a:stretch>
            <a:fillRect/>
          </a:stretch>
        </p:blipFill>
        <p:spPr>
          <a:xfrm>
            <a:off x="0" y="4742091"/>
            <a:ext cx="7368480" cy="1783253"/>
          </a:xfrm>
          <a:prstGeom prst="rect">
            <a:avLst/>
          </a:prstGeom>
        </p:spPr>
      </p:pic>
      <p:pic>
        <p:nvPicPr>
          <p:cNvPr id="6" name="Picture 5"/>
          <p:cNvPicPr>
            <a:picLocks noChangeAspect="1"/>
          </p:cNvPicPr>
          <p:nvPr/>
        </p:nvPicPr>
        <p:blipFill>
          <a:blip r:embed="rId6"/>
          <a:stretch>
            <a:fillRect/>
          </a:stretch>
        </p:blipFill>
        <p:spPr>
          <a:xfrm>
            <a:off x="6156176" y="4797152"/>
            <a:ext cx="3289417" cy="1872208"/>
          </a:xfrm>
          <a:prstGeom prst="rect">
            <a:avLst/>
          </a:prstGeom>
        </p:spPr>
      </p:pic>
      <p:sp>
        <p:nvSpPr>
          <p:cNvPr id="2" name="TextBox 1"/>
          <p:cNvSpPr txBox="1"/>
          <p:nvPr/>
        </p:nvSpPr>
        <p:spPr>
          <a:xfrm>
            <a:off x="-36512" y="1628800"/>
            <a:ext cx="2411238" cy="369332"/>
          </a:xfrm>
          <a:prstGeom prst="rect">
            <a:avLst/>
          </a:prstGeom>
          <a:noFill/>
        </p:spPr>
        <p:txBody>
          <a:bodyPr wrap="none" rtlCol="0">
            <a:spAutoFit/>
          </a:bodyPr>
          <a:lstStyle/>
          <a:p>
            <a:r>
              <a:rPr lang="en-US" dirty="0" err="1">
                <a:solidFill>
                  <a:srgbClr val="FF0000"/>
                </a:solidFill>
              </a:rPr>
              <a:t>Médicaments</a:t>
            </a:r>
            <a:r>
              <a:rPr lang="en-US" dirty="0">
                <a:solidFill>
                  <a:srgbClr val="FF0000"/>
                </a:solidFill>
              </a:rPr>
              <a:t> à </a:t>
            </a:r>
            <a:r>
              <a:rPr lang="en-US" dirty="0" err="1">
                <a:solidFill>
                  <a:srgbClr val="FF0000"/>
                </a:solidFill>
              </a:rPr>
              <a:t>risque</a:t>
            </a:r>
            <a:r>
              <a:rPr lang="en-US" dirty="0">
                <a:solidFill>
                  <a:srgbClr val="FF0000"/>
                </a:solidFill>
              </a:rPr>
              <a:t> ?</a:t>
            </a:r>
          </a:p>
        </p:txBody>
      </p:sp>
      <p:pic>
        <p:nvPicPr>
          <p:cNvPr id="11" name="Picture 10"/>
          <p:cNvPicPr>
            <a:picLocks noChangeAspect="1"/>
          </p:cNvPicPr>
          <p:nvPr/>
        </p:nvPicPr>
        <p:blipFill>
          <a:blip r:embed="rId7"/>
          <a:stretch>
            <a:fillRect/>
          </a:stretch>
        </p:blipFill>
        <p:spPr>
          <a:xfrm>
            <a:off x="6156176" y="82179"/>
            <a:ext cx="1095003" cy="1118937"/>
          </a:xfrm>
          <a:prstGeom prst="rect">
            <a:avLst/>
          </a:prstGeom>
        </p:spPr>
      </p:pic>
    </p:spTree>
    <p:extLst>
      <p:ext uri="{BB962C8B-B14F-4D97-AF65-F5344CB8AC3E}">
        <p14:creationId xmlns:p14="http://schemas.microsoft.com/office/powerpoint/2010/main" val="1548872622"/>
      </p:ext>
    </p:extLst>
  </p:cSld>
  <p:clrMapOvr>
    <a:masterClrMapping/>
  </p:clrMapOvr>
  <p:transition advClick="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179512" y="260648"/>
            <a:ext cx="860444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r>
              <a:rPr lang="en-US" altLang="en-US" sz="3600" noProof="1">
                <a:sym typeface="Symbol" panose="05050102010706020507" pitchFamily="18" charset="2"/>
              </a:rPr>
              <a:t>Risque de prolongation QTc</a:t>
            </a:r>
            <a:endParaRPr lang="en-US" altLang="en-US" sz="3600" dirty="0"/>
          </a:p>
        </p:txBody>
      </p:sp>
      <p:sp>
        <p:nvSpPr>
          <p:cNvPr id="37934" name="Slide Number Placeholder 3"/>
          <p:cNvSpPr>
            <a:spLocks noGrp="1"/>
          </p:cNvSpPr>
          <p:nvPr>
            <p:ph type="sldNum" sz="quarter" idx="12"/>
          </p:nvPr>
        </p:nvSpPr>
        <p:spPr>
          <a:noFill/>
        </p:spPr>
        <p:txBody>
          <a:bodyPr>
            <a:no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GB" altLang="en-US" sz="1200" dirty="0">
              <a:solidFill>
                <a:schemeClr val="bg1"/>
              </a:solidFill>
              <a:latin typeface="+mn-lt"/>
            </a:endParaRPr>
          </a:p>
        </p:txBody>
      </p:sp>
      <p:pic>
        <p:nvPicPr>
          <p:cNvPr id="8" name="Picture 7"/>
          <p:cNvPicPr>
            <a:picLocks noChangeAspect="1"/>
          </p:cNvPicPr>
          <p:nvPr/>
        </p:nvPicPr>
        <p:blipFill>
          <a:blip r:embed="rId2"/>
          <a:stretch>
            <a:fillRect/>
          </a:stretch>
        </p:blipFill>
        <p:spPr>
          <a:xfrm>
            <a:off x="7380312" y="44624"/>
            <a:ext cx="1583432" cy="1170110"/>
          </a:xfrm>
          <a:prstGeom prst="rect">
            <a:avLst/>
          </a:prstGeom>
        </p:spPr>
      </p:pic>
      <p:pic>
        <p:nvPicPr>
          <p:cNvPr id="2" name="Picture 1"/>
          <p:cNvPicPr>
            <a:picLocks noChangeAspect="1"/>
          </p:cNvPicPr>
          <p:nvPr/>
        </p:nvPicPr>
        <p:blipFill>
          <a:blip r:embed="rId3"/>
          <a:stretch>
            <a:fillRect/>
          </a:stretch>
        </p:blipFill>
        <p:spPr>
          <a:xfrm>
            <a:off x="0" y="1556792"/>
            <a:ext cx="9144000" cy="5399817"/>
          </a:xfrm>
          <a:prstGeom prst="rect">
            <a:avLst/>
          </a:prstGeom>
        </p:spPr>
      </p:pic>
    </p:spTree>
    <p:extLst>
      <p:ext uri="{BB962C8B-B14F-4D97-AF65-F5344CB8AC3E}">
        <p14:creationId xmlns:p14="http://schemas.microsoft.com/office/powerpoint/2010/main" val="1010847699"/>
      </p:ext>
    </p:extLst>
  </p:cSld>
  <p:clrMapOvr>
    <a:masterClrMapping/>
  </p:clrMapOvr>
  <p:transition advClick="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179512" y="260648"/>
            <a:ext cx="860444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r>
              <a:rPr lang="en-US" altLang="en-US" sz="3600" noProof="1">
                <a:sym typeface="Symbol" panose="05050102010706020507" pitchFamily="18" charset="2"/>
              </a:rPr>
              <a:t>Risque de prolongation QTc</a:t>
            </a:r>
            <a:endParaRPr lang="en-US" altLang="en-US" sz="3600" dirty="0"/>
          </a:p>
        </p:txBody>
      </p:sp>
      <p:pic>
        <p:nvPicPr>
          <p:cNvPr id="8" name="Picture 7"/>
          <p:cNvPicPr>
            <a:picLocks noChangeAspect="1"/>
          </p:cNvPicPr>
          <p:nvPr/>
        </p:nvPicPr>
        <p:blipFill>
          <a:blip r:embed="rId2"/>
          <a:stretch>
            <a:fillRect/>
          </a:stretch>
        </p:blipFill>
        <p:spPr>
          <a:xfrm>
            <a:off x="7380312" y="44624"/>
            <a:ext cx="1583432" cy="1170110"/>
          </a:xfrm>
          <a:prstGeom prst="rect">
            <a:avLst/>
          </a:prstGeom>
        </p:spPr>
      </p:pic>
      <p:pic>
        <p:nvPicPr>
          <p:cNvPr id="3" name="Picture 2"/>
          <p:cNvPicPr>
            <a:picLocks noChangeAspect="1"/>
          </p:cNvPicPr>
          <p:nvPr/>
        </p:nvPicPr>
        <p:blipFill>
          <a:blip r:embed="rId3"/>
          <a:stretch>
            <a:fillRect/>
          </a:stretch>
        </p:blipFill>
        <p:spPr>
          <a:xfrm>
            <a:off x="41199" y="2288754"/>
            <a:ext cx="9144000" cy="3739759"/>
          </a:xfrm>
          <a:prstGeom prst="rect">
            <a:avLst/>
          </a:prstGeom>
        </p:spPr>
      </p:pic>
      <p:pic>
        <p:nvPicPr>
          <p:cNvPr id="4" name="Picture 3"/>
          <p:cNvPicPr>
            <a:picLocks noChangeAspect="1"/>
          </p:cNvPicPr>
          <p:nvPr/>
        </p:nvPicPr>
        <p:blipFill>
          <a:blip r:embed="rId4"/>
          <a:stretch>
            <a:fillRect/>
          </a:stretch>
        </p:blipFill>
        <p:spPr>
          <a:xfrm>
            <a:off x="109057" y="1784698"/>
            <a:ext cx="8928993" cy="522961"/>
          </a:xfrm>
          <a:prstGeom prst="rect">
            <a:avLst/>
          </a:prstGeom>
        </p:spPr>
      </p:pic>
      <p:sp>
        <p:nvSpPr>
          <p:cNvPr id="2" name="TextBox 1"/>
          <p:cNvSpPr txBox="1"/>
          <p:nvPr/>
        </p:nvSpPr>
        <p:spPr>
          <a:xfrm>
            <a:off x="-17418" y="6549987"/>
            <a:ext cx="2101409" cy="276999"/>
          </a:xfrm>
          <a:prstGeom prst="rect">
            <a:avLst/>
          </a:prstGeom>
          <a:noFill/>
        </p:spPr>
        <p:txBody>
          <a:bodyPr wrap="none" rtlCol="0">
            <a:spAutoFit/>
          </a:bodyPr>
          <a:lstStyle/>
          <a:p>
            <a:r>
              <a:rPr lang="en-US" sz="1200" i="1" dirty="0">
                <a:latin typeface="Arial" panose="020B0604020202020204" pitchFamily="34" charset="0"/>
                <a:cs typeface="Arial" panose="020B0604020202020204" pitchFamily="34" charset="0"/>
              </a:rPr>
              <a:t>www.pharmaceuticalcare.be</a:t>
            </a:r>
          </a:p>
        </p:txBody>
      </p:sp>
    </p:spTree>
    <p:extLst>
      <p:ext uri="{BB962C8B-B14F-4D97-AF65-F5344CB8AC3E}">
        <p14:creationId xmlns:p14="http://schemas.microsoft.com/office/powerpoint/2010/main" val="350730678"/>
      </p:ext>
    </p:extLst>
  </p:cSld>
  <p:clrMapOvr>
    <a:masterClrMapping/>
  </p:clrMapOvr>
  <p:transition advClick="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179512" y="260648"/>
            <a:ext cx="860444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r>
              <a:rPr lang="en-US" altLang="en-US" sz="3600" noProof="1">
                <a:sym typeface="Symbol" panose="05050102010706020507" pitchFamily="18" charset="2"/>
              </a:rPr>
              <a:t>Risque de prolongation QTc</a:t>
            </a:r>
            <a:endParaRPr lang="en-US" altLang="en-US" sz="3600" dirty="0"/>
          </a:p>
        </p:txBody>
      </p:sp>
      <p:sp>
        <p:nvSpPr>
          <p:cNvPr id="37934" name="Slide Number Placeholder 3"/>
          <p:cNvSpPr>
            <a:spLocks noGrp="1"/>
          </p:cNvSpPr>
          <p:nvPr>
            <p:ph type="sldNum" sz="quarter" idx="12"/>
          </p:nvPr>
        </p:nvSpPr>
        <p:spPr>
          <a:noFill/>
        </p:spPr>
        <p:txBody>
          <a:bodyPr>
            <a:no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GB" altLang="en-US" sz="1200" dirty="0">
              <a:solidFill>
                <a:schemeClr val="bg1"/>
              </a:solidFill>
              <a:latin typeface="+mn-lt"/>
            </a:endParaRPr>
          </a:p>
        </p:txBody>
      </p:sp>
      <p:pic>
        <p:nvPicPr>
          <p:cNvPr id="8" name="Picture 7"/>
          <p:cNvPicPr>
            <a:picLocks noChangeAspect="1"/>
          </p:cNvPicPr>
          <p:nvPr/>
        </p:nvPicPr>
        <p:blipFill>
          <a:blip r:embed="rId2"/>
          <a:stretch>
            <a:fillRect/>
          </a:stretch>
        </p:blipFill>
        <p:spPr>
          <a:xfrm>
            <a:off x="7380312" y="44624"/>
            <a:ext cx="1583432" cy="1170110"/>
          </a:xfrm>
          <a:prstGeom prst="rect">
            <a:avLst/>
          </a:prstGeom>
        </p:spPr>
      </p:pic>
      <p:pic>
        <p:nvPicPr>
          <p:cNvPr id="2" name="Picture 1"/>
          <p:cNvPicPr>
            <a:picLocks noChangeAspect="1"/>
          </p:cNvPicPr>
          <p:nvPr/>
        </p:nvPicPr>
        <p:blipFill rotWithShape="1">
          <a:blip r:embed="rId3"/>
          <a:srcRect t="4403"/>
          <a:stretch/>
        </p:blipFill>
        <p:spPr>
          <a:xfrm>
            <a:off x="539552" y="1556792"/>
            <a:ext cx="8403296" cy="4919113"/>
          </a:xfrm>
          <a:prstGeom prst="rect">
            <a:avLst/>
          </a:prstGeom>
        </p:spPr>
      </p:pic>
      <p:pic>
        <p:nvPicPr>
          <p:cNvPr id="11" name="Picture 10"/>
          <p:cNvPicPr>
            <a:picLocks noChangeAspect="1"/>
          </p:cNvPicPr>
          <p:nvPr/>
        </p:nvPicPr>
        <p:blipFill>
          <a:blip r:embed="rId4"/>
          <a:stretch>
            <a:fillRect/>
          </a:stretch>
        </p:blipFill>
        <p:spPr>
          <a:xfrm>
            <a:off x="107504" y="5402424"/>
            <a:ext cx="2557407" cy="1455576"/>
          </a:xfrm>
          <a:prstGeom prst="rect">
            <a:avLst/>
          </a:prstGeom>
        </p:spPr>
      </p:pic>
      <p:sp>
        <p:nvSpPr>
          <p:cNvPr id="3" name="TextBox 2"/>
          <p:cNvSpPr txBox="1"/>
          <p:nvPr/>
        </p:nvSpPr>
        <p:spPr>
          <a:xfrm>
            <a:off x="1835696" y="5733256"/>
            <a:ext cx="742511" cy="1077218"/>
          </a:xfrm>
          <a:prstGeom prst="rect">
            <a:avLst/>
          </a:prstGeom>
          <a:solidFill>
            <a:schemeClr val="bg1"/>
          </a:solidFill>
        </p:spPr>
        <p:txBody>
          <a:bodyPr wrap="none" rtlCol="0">
            <a:spAutoFit/>
          </a:bodyPr>
          <a:lstStyle/>
          <a:p>
            <a:r>
              <a:rPr lang="en-US" sz="1600" dirty="0" err="1"/>
              <a:t>Liste</a:t>
            </a:r>
            <a:r>
              <a:rPr lang="en-US" sz="1600" dirty="0"/>
              <a:t> 1</a:t>
            </a:r>
            <a:br>
              <a:rPr lang="en-US" sz="1600" dirty="0"/>
            </a:br>
            <a:r>
              <a:rPr lang="en-US" sz="1600" dirty="0" err="1"/>
              <a:t>Liste</a:t>
            </a:r>
            <a:r>
              <a:rPr lang="en-US" sz="1600" dirty="0"/>
              <a:t> 2</a:t>
            </a:r>
          </a:p>
          <a:p>
            <a:endParaRPr lang="en-US" sz="1600" dirty="0"/>
          </a:p>
          <a:p>
            <a:endParaRPr lang="en-US" sz="1600" dirty="0"/>
          </a:p>
        </p:txBody>
      </p:sp>
    </p:spTree>
    <p:extLst>
      <p:ext uri="{BB962C8B-B14F-4D97-AF65-F5344CB8AC3E}">
        <p14:creationId xmlns:p14="http://schemas.microsoft.com/office/powerpoint/2010/main" val="1771513832"/>
      </p:ext>
    </p:extLst>
  </p:cSld>
  <p:clrMapOvr>
    <a:masterClrMapping/>
  </p:clrMapOvr>
  <p:transition advClick="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AA15750-7FAF-4EC6-A51D-2FB810F79372}"/>
              </a:ext>
            </a:extLst>
          </p:cNvPr>
          <p:cNvPicPr>
            <a:picLocks noChangeAspect="1"/>
          </p:cNvPicPr>
          <p:nvPr/>
        </p:nvPicPr>
        <p:blipFill>
          <a:blip r:embed="rId3"/>
          <a:stretch>
            <a:fillRect/>
          </a:stretch>
        </p:blipFill>
        <p:spPr>
          <a:xfrm>
            <a:off x="266700" y="2110234"/>
            <a:ext cx="6865076" cy="4464496"/>
          </a:xfrm>
          <a:prstGeom prst="rect">
            <a:avLst/>
          </a:prstGeom>
        </p:spPr>
      </p:pic>
      <p:sp>
        <p:nvSpPr>
          <p:cNvPr id="3" name="Rectangle 2">
            <a:extLst>
              <a:ext uri="{FF2B5EF4-FFF2-40B4-BE49-F238E27FC236}">
                <a16:creationId xmlns:a16="http://schemas.microsoft.com/office/drawing/2014/main" id="{1776514B-9A43-4888-A37A-DCDFF222C6B3}"/>
              </a:ext>
            </a:extLst>
          </p:cNvPr>
          <p:cNvSpPr>
            <a:spLocks noChangeArrowheads="1"/>
          </p:cNvSpPr>
          <p:nvPr/>
        </p:nvSpPr>
        <p:spPr bwMode="auto">
          <a:xfrm>
            <a:off x="179512" y="260648"/>
            <a:ext cx="860444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1200" cap="none" spc="0" normalizeH="0" baseline="0" noProof="1">
                <a:ln>
                  <a:noFill/>
                </a:ln>
                <a:solidFill>
                  <a:prstClr val="black"/>
                </a:solidFill>
                <a:effectLst/>
                <a:uLnTx/>
                <a:uFillTx/>
                <a:latin typeface="Calibri" panose="020F0502020204030204"/>
                <a:ea typeface="+mn-ea"/>
                <a:cs typeface="+mn-cs"/>
                <a:sym typeface="Symbol" panose="05050102010706020507" pitchFamily="18" charset="2"/>
              </a:rPr>
              <a:t>Risque de prolongation QTc</a:t>
            </a:r>
            <a:endParaRPr kumimoji="0" lang="en-US" alt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70F5C08-2D6E-46C9-9A37-8EEF32EB50C4}"/>
              </a:ext>
            </a:extLst>
          </p:cNvPr>
          <p:cNvSpPr/>
          <p:nvPr/>
        </p:nvSpPr>
        <p:spPr>
          <a:xfrm>
            <a:off x="5364088" y="4077072"/>
            <a:ext cx="2880320" cy="2031325"/>
          </a:xfrm>
          <a:prstGeom prst="rect">
            <a:avLst/>
          </a:prstGeom>
          <a:ln>
            <a:solidFill>
              <a:srgbClr val="016742"/>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Germaine:           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Bisoprolol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Xarelto</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F0000"/>
                </a:solidFill>
                <a:effectLst/>
                <a:uLnTx/>
                <a:uFillTx/>
                <a:latin typeface="Calibri" panose="020F0502020204030204"/>
                <a:ea typeface="+mn-ea"/>
                <a:cs typeface="+mn-cs"/>
              </a:rPr>
              <a:t>Sipralexa</a:t>
            </a: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VitD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F0000"/>
                </a:solidFill>
                <a:effectLst/>
                <a:uLnTx/>
                <a:uFillTx/>
                <a:latin typeface="Calibri" panose="020F0502020204030204"/>
                <a:ea typeface="+mn-ea"/>
                <a:cs typeface="+mn-cs"/>
              </a:rPr>
              <a:t>Ciprofloxacine</a:t>
            </a: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58C3BE67-5A95-4917-A835-E741A130FE86}"/>
              </a:ext>
            </a:extLst>
          </p:cNvPr>
          <p:cNvSpPr txBox="1"/>
          <p:nvPr/>
        </p:nvSpPr>
        <p:spPr>
          <a:xfrm>
            <a:off x="6588224" y="5301208"/>
            <a:ext cx="164820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2 </a:t>
            </a:r>
            <a:r>
              <a:rPr kumimoji="0" lang="en-US" sz="1800" b="0" i="0" u="none" strike="noStrike" kern="1200" cap="none" spc="0" normalizeH="0" baseline="0" noProof="0" dirty="0" err="1">
                <a:ln>
                  <a:noFill/>
                </a:ln>
                <a:solidFill>
                  <a:srgbClr val="FF0000"/>
                </a:solidFill>
                <a:effectLst/>
                <a:uLnTx/>
                <a:uFillTx/>
                <a:latin typeface="Calibri" panose="020F0502020204030204"/>
                <a:ea typeface="+mn-ea"/>
                <a:cs typeface="+mn-cs"/>
              </a:rPr>
              <a:t>médicaments</a:t>
            </a: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7" name="Straight Arrow Connector 6">
            <a:extLst>
              <a:ext uri="{FF2B5EF4-FFF2-40B4-BE49-F238E27FC236}">
                <a16:creationId xmlns:a16="http://schemas.microsoft.com/office/drawing/2014/main" id="{C04C2F50-CB8C-4A00-B84A-A7BA1F1AB7E4}"/>
              </a:ext>
            </a:extLst>
          </p:cNvPr>
          <p:cNvCxnSpPr/>
          <p:nvPr/>
        </p:nvCxnSpPr>
        <p:spPr>
          <a:xfrm>
            <a:off x="6444208" y="5373216"/>
            <a:ext cx="216024" cy="7200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5A3747B8-DC6A-4A0E-B2BB-F8EC6B2DA8C2}"/>
              </a:ext>
            </a:extLst>
          </p:cNvPr>
          <p:cNvCxnSpPr/>
          <p:nvPr/>
        </p:nvCxnSpPr>
        <p:spPr>
          <a:xfrm flipV="1">
            <a:off x="6516216" y="5589240"/>
            <a:ext cx="144016" cy="14401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D295562-A512-4B1A-B35E-4EFD689B0D3E}"/>
              </a:ext>
            </a:extLst>
          </p:cNvPr>
          <p:cNvPicPr>
            <a:picLocks noChangeAspect="1"/>
          </p:cNvPicPr>
          <p:nvPr/>
        </p:nvPicPr>
        <p:blipFill>
          <a:blip r:embed="rId4"/>
          <a:stretch>
            <a:fillRect/>
          </a:stretch>
        </p:blipFill>
        <p:spPr>
          <a:xfrm>
            <a:off x="7812360" y="3573016"/>
            <a:ext cx="1022275" cy="1183592"/>
          </a:xfrm>
          <a:prstGeom prst="rect">
            <a:avLst/>
          </a:prstGeom>
        </p:spPr>
      </p:pic>
      <p:sp>
        <p:nvSpPr>
          <p:cNvPr id="10" name="TextBox 9">
            <a:extLst>
              <a:ext uri="{FF2B5EF4-FFF2-40B4-BE49-F238E27FC236}">
                <a16:creationId xmlns:a16="http://schemas.microsoft.com/office/drawing/2014/main" id="{1B64EF54-8AAE-49D6-BE08-96C4B1812094}"/>
              </a:ext>
            </a:extLst>
          </p:cNvPr>
          <p:cNvSpPr txBox="1"/>
          <p:nvPr/>
        </p:nvSpPr>
        <p:spPr>
          <a:xfrm>
            <a:off x="-36512" y="1628800"/>
            <a:ext cx="18630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F0000"/>
                </a:solidFill>
                <a:effectLst/>
                <a:uLnTx/>
                <a:uFillTx/>
                <a:latin typeface="Calibri" panose="020F0502020204030204"/>
                <a:ea typeface="+mn-ea"/>
                <a:cs typeface="+mn-cs"/>
              </a:rPr>
              <a:t>Profil</a:t>
            </a: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 du patient ?</a:t>
            </a:r>
          </a:p>
        </p:txBody>
      </p:sp>
    </p:spTree>
    <p:extLst>
      <p:ext uri="{BB962C8B-B14F-4D97-AF65-F5344CB8AC3E}">
        <p14:creationId xmlns:p14="http://schemas.microsoft.com/office/powerpoint/2010/main" val="969190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dirty="0"/>
              <a:t>Grâce à …</a:t>
            </a:r>
          </a:p>
        </p:txBody>
      </p:sp>
      <p:sp>
        <p:nvSpPr>
          <p:cNvPr id="14" name="Tijdelijke aanduiding voor tekst 2">
            <a:extLst>
              <a:ext uri="{FF2B5EF4-FFF2-40B4-BE49-F238E27FC236}">
                <a16:creationId xmlns:a16="http://schemas.microsoft.com/office/drawing/2014/main" id="{5AA57DB0-EA26-2248-8B7B-A1334B8036A2}"/>
              </a:ext>
            </a:extLst>
          </p:cNvPr>
          <p:cNvSpPr>
            <a:spLocks noGrp="1"/>
          </p:cNvSpPr>
          <p:nvPr>
            <p:ph type="body" sz="quarter" idx="14"/>
          </p:nvPr>
        </p:nvSpPr>
        <p:spPr>
          <a:xfrm>
            <a:off x="251521" y="1772816"/>
            <a:ext cx="4185731" cy="2952328"/>
          </a:xfrm>
        </p:spPr>
        <p:txBody>
          <a:bodyPr>
            <a:normAutofit fontScale="92500" lnSpcReduction="10000"/>
          </a:bodyPr>
          <a:lstStyle/>
          <a:p>
            <a:pPr marL="0" indent="0">
              <a:buNone/>
            </a:pPr>
            <a:r>
              <a:rPr lang="nl-BE" b="1" dirty="0"/>
              <a:t>Développé </a:t>
            </a:r>
            <a:r>
              <a:rPr lang="nl-BE" dirty="0"/>
              <a:t>par Domus Medica, en collaboration avec l’Université d’ Antwerpen, UGent, KU Leuven, KAVA</a:t>
            </a:r>
          </a:p>
          <a:p>
            <a:pPr marL="0" indent="0">
              <a:buNone/>
            </a:pPr>
            <a:endParaRPr lang="nl-BE" dirty="0"/>
          </a:p>
          <a:p>
            <a:pPr marL="0" indent="0">
              <a:buNone/>
            </a:pPr>
            <a:r>
              <a:rPr lang="nl-BE" dirty="0"/>
              <a:t>Grâce aux : </a:t>
            </a:r>
            <a:r>
              <a:rPr kumimoji="0" lang="nl-BE" sz="2100" b="0" i="0" u="none" strike="noStrike" kern="1200" cap="none" spc="0" normalizeH="0" baseline="0" noProof="0" dirty="0">
                <a:ln>
                  <a:noFill/>
                </a:ln>
                <a:solidFill>
                  <a:srgbClr val="233438"/>
                </a:solidFill>
                <a:effectLst/>
                <a:uLnTx/>
                <a:uFillTx/>
                <a:latin typeface="Corbel" panose="020B0503020204020204"/>
                <a:ea typeface="+mn-ea"/>
                <a:cs typeface="+mn-cs"/>
              </a:rPr>
              <a:t>Prof. Sibyl Anthierens, Prof. Samuel Coenen, Dr. Annelies Colliers, Prof. An De Sutter; Apr. Silas Rydant, Prof. Ann Van den Bruel, Dr. Ellen Van Leeuwen, Dr. Olivia Vandeput, Apr. Florence Van Kerckhoven</a:t>
            </a:r>
            <a:endParaRPr lang="nl-BE" dirty="0"/>
          </a:p>
          <a:p>
            <a:pPr marL="0" indent="0">
              <a:buNone/>
            </a:pPr>
            <a:endParaRPr lang="nl-NL" dirty="0"/>
          </a:p>
        </p:txBody>
      </p:sp>
      <p:pic>
        <p:nvPicPr>
          <p:cNvPr id="6" name="Image 5" descr="Une image contenant texte, Police, capture d’écran, Bleu électrique&#10;&#10;Description générée automatiquement">
            <a:extLst>
              <a:ext uri="{FF2B5EF4-FFF2-40B4-BE49-F238E27FC236}">
                <a16:creationId xmlns:a16="http://schemas.microsoft.com/office/drawing/2014/main" id="{A3FBDA74-B02A-1843-95EE-0F8D645C60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758" y="5077812"/>
            <a:ext cx="696842" cy="721928"/>
          </a:xfrm>
          <a:prstGeom prst="rect">
            <a:avLst/>
          </a:prstGeom>
        </p:spPr>
      </p:pic>
      <p:pic>
        <p:nvPicPr>
          <p:cNvPr id="18" name="Image 17" descr="Une image contenant texte, Police, logo, Graphique&#10;&#10;Description générée automatiquement">
            <a:extLst>
              <a:ext uri="{FF2B5EF4-FFF2-40B4-BE49-F238E27FC236}">
                <a16:creationId xmlns:a16="http://schemas.microsoft.com/office/drawing/2014/main" id="{AED0552C-5C36-8243-A98E-07150B250F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644" y="5153753"/>
            <a:ext cx="2279845" cy="537308"/>
          </a:xfrm>
          <a:prstGeom prst="rect">
            <a:avLst/>
          </a:prstGeom>
        </p:spPr>
      </p:pic>
      <p:pic>
        <p:nvPicPr>
          <p:cNvPr id="20" name="Image 19" descr="Une image contenant Police, diagramme, ligne, conception&#10;&#10;Description générée automatiquement">
            <a:extLst>
              <a:ext uri="{FF2B5EF4-FFF2-40B4-BE49-F238E27FC236}">
                <a16:creationId xmlns:a16="http://schemas.microsoft.com/office/drawing/2014/main" id="{C5952D5A-9BD7-BF41-A4FD-5F4F8B4482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3461" y="4888978"/>
            <a:ext cx="1453997" cy="908748"/>
          </a:xfrm>
          <a:prstGeom prst="rect">
            <a:avLst/>
          </a:prstGeom>
        </p:spPr>
      </p:pic>
      <p:pic>
        <p:nvPicPr>
          <p:cNvPr id="22" name="Image 21" descr="Une image contenant Bleu électrique, capture d’écran, conception, Police&#10;&#10;Description générée automatiquement">
            <a:extLst>
              <a:ext uri="{FF2B5EF4-FFF2-40B4-BE49-F238E27FC236}">
                <a16:creationId xmlns:a16="http://schemas.microsoft.com/office/drawing/2014/main" id="{CD831B9B-2184-3147-B604-6426BEEDC5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17659" y="4860409"/>
            <a:ext cx="937317" cy="937317"/>
          </a:xfrm>
          <a:prstGeom prst="rect">
            <a:avLst/>
          </a:prstGeom>
        </p:spPr>
      </p:pic>
      <p:sp>
        <p:nvSpPr>
          <p:cNvPr id="21" name="Tijdelijke aanduiding voor tekst 2">
            <a:extLst>
              <a:ext uri="{FF2B5EF4-FFF2-40B4-BE49-F238E27FC236}">
                <a16:creationId xmlns:a16="http://schemas.microsoft.com/office/drawing/2014/main" id="{C1A1E2BE-BA51-2348-B046-C9A642EABB46}"/>
              </a:ext>
            </a:extLst>
          </p:cNvPr>
          <p:cNvSpPr txBox="1">
            <a:spLocks/>
          </p:cNvSpPr>
          <p:nvPr/>
        </p:nvSpPr>
        <p:spPr>
          <a:xfrm>
            <a:off x="5018909" y="1772816"/>
            <a:ext cx="3843092" cy="2664296"/>
          </a:xfrm>
          <a:prstGeom prst="rect">
            <a:avLst/>
          </a:prstGeom>
        </p:spPr>
        <p:txBody>
          <a:bodyPr vert="horz">
            <a:normAutofit fontScale="92500"/>
          </a:bodyPr>
          <a:lstStyle>
            <a:lvl1pPr marL="514350" indent="-514350" algn="l" rtl="0" eaLnBrk="1" latinLnBrk="0" hangingPunct="1">
              <a:spcBef>
                <a:spcPts val="700"/>
              </a:spcBef>
              <a:buClr>
                <a:schemeClr val="accent2"/>
              </a:buClr>
              <a:buSzPct val="60000"/>
              <a:buFont typeface="+mj-lt"/>
              <a:buAutoNum type="alphaUcPeriod"/>
              <a:defRPr sz="2000" kern="1200">
                <a:solidFill>
                  <a:schemeClr val="tx2"/>
                </a:solidFill>
                <a:latin typeface="+mn-lt"/>
                <a:ea typeface="+mn-ea"/>
                <a:cs typeface="+mn-cs"/>
              </a:defRPr>
            </a:lvl1pPr>
            <a:lvl2pPr marL="880110" indent="-514350" algn="l" rtl="0" eaLnBrk="1" latinLnBrk="0" hangingPunct="1">
              <a:spcBef>
                <a:spcPts val="550"/>
              </a:spcBef>
              <a:buClr>
                <a:schemeClr val="accent1"/>
              </a:buClr>
              <a:buSzPct val="70000"/>
              <a:buFont typeface="+mj-lt"/>
              <a:buAutoNum type="arabicPeriod"/>
              <a:defRPr sz="2000" kern="1200">
                <a:solidFill>
                  <a:schemeClr val="tx2"/>
                </a:solidFill>
                <a:latin typeface="+mn-lt"/>
                <a:ea typeface="+mn-ea"/>
                <a:cs typeface="+mn-cs"/>
              </a:defRPr>
            </a:lvl2pPr>
            <a:lvl3pPr marL="1143000" indent="-457200" algn="l" rtl="0" eaLnBrk="1" latinLnBrk="0" hangingPunct="1">
              <a:spcBef>
                <a:spcPts val="500"/>
              </a:spcBef>
              <a:buClr>
                <a:schemeClr val="accent2"/>
              </a:buClr>
              <a:buSzPct val="75000"/>
              <a:buFont typeface="+mj-lt"/>
              <a:buAutoNum type="romanLcPeriod"/>
              <a:defRPr sz="2000" kern="1200">
                <a:solidFill>
                  <a:schemeClr val="tx2"/>
                </a:solidFill>
                <a:latin typeface="+mn-lt"/>
                <a:ea typeface="+mn-ea"/>
                <a:cs typeface="+mn-cs"/>
              </a:defRPr>
            </a:lvl3pPr>
            <a:lvl4pPr marL="1600200" indent="-457200" algn="l" rtl="0" eaLnBrk="1" latinLnBrk="0" hangingPunct="1">
              <a:spcBef>
                <a:spcPts val="400"/>
              </a:spcBef>
              <a:buClr>
                <a:schemeClr val="accent3"/>
              </a:buClr>
              <a:buSzPct val="75000"/>
              <a:buFont typeface="+mj-lt"/>
              <a:buAutoNum type="alphaUcPeriod"/>
              <a:defRPr sz="2000" kern="1200">
                <a:solidFill>
                  <a:schemeClr val="tx1"/>
                </a:solidFill>
                <a:latin typeface="+mn-lt"/>
                <a:ea typeface="+mn-ea"/>
                <a:cs typeface="+mn-cs"/>
              </a:defRPr>
            </a:lvl4pPr>
            <a:lvl5pPr marL="2057400" indent="-457200" algn="l" rtl="0" eaLnBrk="1" latinLnBrk="0" hangingPunct="1">
              <a:spcBef>
                <a:spcPts val="400"/>
              </a:spcBef>
              <a:buClr>
                <a:schemeClr val="accent4"/>
              </a:buClr>
              <a:buSzPct val="65000"/>
              <a:buFont typeface="+mj-lt"/>
              <a:buAutoNum type="alphaUcPeriod"/>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buFont typeface="+mj-lt"/>
              <a:buNone/>
            </a:pPr>
            <a:r>
              <a:rPr lang="nl-BE" sz="2100" b="1" dirty="0"/>
              <a:t>Adapté</a:t>
            </a:r>
            <a:r>
              <a:rPr lang="nl-BE" sz="2100" dirty="0"/>
              <a:t> par le Département de Médecine Générale ULB et la Faculté de pharmacie UCL</a:t>
            </a:r>
            <a:endParaRPr lang="nl-BE" sz="1100" dirty="0"/>
          </a:p>
          <a:p>
            <a:pPr marL="0" indent="0">
              <a:buFont typeface="+mj-lt"/>
              <a:buNone/>
            </a:pPr>
            <a:endParaRPr lang="nl-BE" sz="1100" dirty="0"/>
          </a:p>
          <a:p>
            <a:pPr marL="0" indent="0">
              <a:buNone/>
            </a:pPr>
            <a:r>
              <a:rPr lang="nl-BE" sz="2100" dirty="0"/>
              <a:t>Grâce aux : </a:t>
            </a:r>
            <a:r>
              <a:rPr lang="nl-BE" sz="2100" dirty="0">
                <a:solidFill>
                  <a:srgbClr val="233438"/>
                </a:solidFill>
                <a:latin typeface="Corbel" panose="020B0503020204020204"/>
              </a:rPr>
              <a:t>Anne-Marie Offermans, Dr Benjamin Fauquert, Dr Wiame Lachgar; Prof. Françoise Van Bambeke, Nathalie Dujardin  </a:t>
            </a:r>
            <a:endParaRPr lang="nl-NL" dirty="0"/>
          </a:p>
        </p:txBody>
      </p:sp>
      <p:pic>
        <p:nvPicPr>
          <p:cNvPr id="5" name="Image 4" descr="Une image contenant texte, Police, logo, capture d’écran&#10;&#10;Description générée automatiquement">
            <a:extLst>
              <a:ext uri="{FF2B5EF4-FFF2-40B4-BE49-F238E27FC236}">
                <a16:creationId xmlns:a16="http://schemas.microsoft.com/office/drawing/2014/main" id="{D0A13386-5254-CC41-BE81-959525A30C2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70938" y="4990728"/>
            <a:ext cx="595752" cy="595752"/>
          </a:xfrm>
          <a:prstGeom prst="rect">
            <a:avLst/>
          </a:prstGeom>
        </p:spPr>
      </p:pic>
    </p:spTree>
    <p:extLst>
      <p:ext uri="{BB962C8B-B14F-4D97-AF65-F5344CB8AC3E}">
        <p14:creationId xmlns:p14="http://schemas.microsoft.com/office/powerpoint/2010/main" val="21277849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59275" y="6860217"/>
            <a:ext cx="533400" cy="244476"/>
          </a:xfrm>
        </p:spPr>
        <p:txBody>
          <a:bodyPr>
            <a:normAutofit fontScale="8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Titre 1">
            <a:extLst>
              <a:ext uri="{FF2B5EF4-FFF2-40B4-BE49-F238E27FC236}">
                <a16:creationId xmlns:a16="http://schemas.microsoft.com/office/drawing/2014/main" id="{68CF334E-2DBC-114E-A7C8-10D7549297C3}"/>
              </a:ext>
            </a:extLst>
          </p:cNvPr>
          <p:cNvSpPr>
            <a:spLocks noGrp="1"/>
          </p:cNvSpPr>
          <p:nvPr>
            <p:ph type="title"/>
          </p:nvPr>
        </p:nvSpPr>
        <p:spPr>
          <a:xfrm>
            <a:off x="609600" y="228600"/>
            <a:ext cx="8153400" cy="990600"/>
          </a:xfrm>
        </p:spPr>
        <p:txBody>
          <a:bodyPr/>
          <a:lstStyle/>
          <a:p>
            <a:r>
              <a:rPr lang="nl-BE" dirty="0"/>
              <a:t>2. Roland, 58 ans                         </a:t>
            </a:r>
            <a:endParaRPr lang="fr-BE" dirty="0"/>
          </a:p>
        </p:txBody>
      </p:sp>
      <p:pic>
        <p:nvPicPr>
          <p:cNvPr id="10" name="Picture 4">
            <a:extLst>
              <a:ext uri="{FF2B5EF4-FFF2-40B4-BE49-F238E27FC236}">
                <a16:creationId xmlns:a16="http://schemas.microsoft.com/office/drawing/2014/main" id="{1E9CBE70-DF48-3049-8D8E-728888F35EA9}"/>
              </a:ext>
            </a:extLst>
          </p:cNvPr>
          <p:cNvPicPr>
            <a:picLocks noChangeAspect="1"/>
          </p:cNvPicPr>
          <p:nvPr/>
        </p:nvPicPr>
        <p:blipFill>
          <a:blip r:embed="rId3"/>
          <a:stretch>
            <a:fillRect/>
          </a:stretch>
        </p:blipFill>
        <p:spPr>
          <a:xfrm>
            <a:off x="7236296" y="121992"/>
            <a:ext cx="1663091" cy="1097208"/>
          </a:xfrm>
          <a:prstGeom prst="rect">
            <a:avLst/>
          </a:prstGeom>
        </p:spPr>
      </p:pic>
      <p:sp>
        <p:nvSpPr>
          <p:cNvPr id="13" name="Espace réservé du contenu 2">
            <a:extLst>
              <a:ext uri="{FF2B5EF4-FFF2-40B4-BE49-F238E27FC236}">
                <a16:creationId xmlns:a16="http://schemas.microsoft.com/office/drawing/2014/main" id="{606DFE8D-5675-1B4E-9937-773FA596948F}"/>
              </a:ext>
            </a:extLst>
          </p:cNvPr>
          <p:cNvSpPr txBox="1">
            <a:spLocks/>
          </p:cNvSpPr>
          <p:nvPr/>
        </p:nvSpPr>
        <p:spPr>
          <a:xfrm>
            <a:off x="323528" y="1628800"/>
            <a:ext cx="8153400" cy="4526280"/>
          </a:xfrm>
          <a:prstGeom prst="rect">
            <a:avLst/>
          </a:prstGeom>
        </p:spPr>
        <p:txBody>
          <a:bodyPr>
            <a:normAutofit fontScale="92500" lnSpcReduction="10000"/>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700"/>
              </a:spcBef>
              <a:spcAft>
                <a:spcPts val="0"/>
              </a:spcAft>
              <a:buClr>
                <a:srgbClr val="233438"/>
              </a:buClr>
              <a:buSzPct val="60000"/>
              <a:buFont typeface="Wingdings"/>
              <a:buNone/>
              <a:tabLst/>
              <a:defRPr/>
            </a:pPr>
            <a:r>
              <a:rPr kumimoji="0" lang="fr-BE" sz="3000" b="0" i="0" u="none" strike="noStrike" kern="1200" cap="none" spc="0" normalizeH="0" baseline="0" noProof="0" dirty="0">
                <a:ln>
                  <a:noFill/>
                </a:ln>
                <a:solidFill>
                  <a:prstClr val="black"/>
                </a:solidFill>
                <a:effectLst/>
                <a:uLnTx/>
                <a:uFillTx/>
                <a:latin typeface="Calibri" panose="020F0502020204030204"/>
                <a:ea typeface="+mn-ea"/>
                <a:cs typeface="+mn-cs"/>
              </a:rPr>
              <a:t>Roland se présente à la pharmacie pour une toux inquiétante depuis une semaine. Il est  fumeur invétéré (12 cigarettes/j depuis ses 18 ans).</a:t>
            </a:r>
          </a:p>
          <a:p>
            <a:pPr marL="0" marR="0" lvl="0" indent="0" algn="l" defTabSz="914400" rtl="0" eaLnBrk="1" fontAlgn="auto" latinLnBrk="0" hangingPunct="1">
              <a:lnSpc>
                <a:spcPct val="100000"/>
              </a:lnSpc>
              <a:spcBef>
                <a:spcPts val="700"/>
              </a:spcBef>
              <a:spcAft>
                <a:spcPts val="0"/>
              </a:spcAft>
              <a:buClr>
                <a:srgbClr val="233438"/>
              </a:buClr>
              <a:buSzPct val="60000"/>
              <a:buFont typeface="Wingdings"/>
              <a:buNone/>
              <a:tabLst/>
              <a:defRPr/>
            </a:pPr>
            <a:r>
              <a:rPr kumimoji="0" lang="fr-BE" sz="3000" b="0" i="0" u="none" strike="noStrike" kern="1200" cap="none" spc="0" normalizeH="0" baseline="0" noProof="0" dirty="0">
                <a:ln>
                  <a:noFill/>
                </a:ln>
                <a:solidFill>
                  <a:prstClr val="black"/>
                </a:solidFill>
                <a:effectLst/>
                <a:uLnTx/>
                <a:uFillTx/>
                <a:latin typeface="Calibri" panose="020F0502020204030204"/>
                <a:ea typeface="+mn-ea"/>
                <a:cs typeface="+mn-cs"/>
              </a:rPr>
              <a:t>Il a du mal à dormir parce qu'il tousse toute la nuit. Il produit des crachats jaune-verts et a parfois tendance à vomir. Il a également des douleurs thoraciques lorsqu’ il tousse. Il mange normalement et peut encore travailler. Il se r</a:t>
            </a:r>
          </a:p>
          <a:p>
            <a:pPr marL="0" marR="0" lvl="0" indent="0" algn="ctr" defTabSz="914400" rtl="0" eaLnBrk="1" fontAlgn="auto" latinLnBrk="0" hangingPunct="1">
              <a:lnSpc>
                <a:spcPct val="100000"/>
              </a:lnSpc>
              <a:spcBef>
                <a:spcPts val="700"/>
              </a:spcBef>
              <a:spcAft>
                <a:spcPts val="0"/>
              </a:spcAft>
              <a:buClr>
                <a:srgbClr val="233438"/>
              </a:buClr>
              <a:buSzPct val="60000"/>
              <a:buFont typeface="Wingdings"/>
              <a:buNone/>
              <a:tabLst/>
              <a:defRPr/>
            </a:pPr>
            <a:r>
              <a:rPr kumimoji="0" lang="fr-BE"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3000" b="1" i="0" u="none" strike="noStrike" kern="1200" cap="none" spc="0" normalizeH="0" baseline="0" noProof="0" dirty="0">
                <a:ln>
                  <a:noFill/>
                </a:ln>
                <a:solidFill>
                  <a:prstClr val="black"/>
                </a:solidFill>
                <a:effectLst/>
                <a:uLnTx/>
                <a:uFillTx/>
                <a:latin typeface="Calibri" panose="020F0502020204030204"/>
                <a:ea typeface="+mn-ea"/>
                <a:cs typeface="+mn-cs"/>
              </a:rPr>
              <a:t>Que faites-vous ?  Quelle est votre démarche ?</a:t>
            </a:r>
          </a:p>
        </p:txBody>
      </p:sp>
    </p:spTree>
    <p:extLst>
      <p:ext uri="{BB962C8B-B14F-4D97-AF65-F5344CB8AC3E}">
        <p14:creationId xmlns:p14="http://schemas.microsoft.com/office/powerpoint/2010/main" val="6732033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3A12C4-F5E1-2F43-B08D-BD96BF2DC903}"/>
              </a:ext>
            </a:extLst>
          </p:cNvPr>
          <p:cNvSpPr>
            <a:spLocks noGrp="1"/>
          </p:cNvSpPr>
          <p:nvPr>
            <p:ph type="title"/>
          </p:nvPr>
        </p:nvSpPr>
        <p:spPr/>
        <p:txBody>
          <a:bodyPr/>
          <a:lstStyle/>
          <a:p>
            <a:r>
              <a:rPr lang="nl-BE" dirty="0"/>
              <a:t>Roland, 58 </a:t>
            </a:r>
            <a:r>
              <a:rPr lang="nl-BE" dirty="0" err="1"/>
              <a:t>ans</a:t>
            </a:r>
            <a:r>
              <a:rPr lang="nl-BE" dirty="0"/>
              <a:t>                              </a:t>
            </a:r>
            <a:endParaRPr lang="fr-BE" dirty="0"/>
          </a:p>
        </p:txBody>
      </p:sp>
      <p:sp>
        <p:nvSpPr>
          <p:cNvPr id="3" name="Espace réservé du contenu 2">
            <a:extLst>
              <a:ext uri="{FF2B5EF4-FFF2-40B4-BE49-F238E27FC236}">
                <a16:creationId xmlns:a16="http://schemas.microsoft.com/office/drawing/2014/main" id="{4D15964E-4E26-A289-72B6-A82D7ADFFA7A}"/>
              </a:ext>
            </a:extLst>
          </p:cNvPr>
          <p:cNvSpPr>
            <a:spLocks noGrp="1"/>
          </p:cNvSpPr>
          <p:nvPr>
            <p:ph idx="1"/>
          </p:nvPr>
        </p:nvSpPr>
        <p:spPr/>
        <p:txBody>
          <a:bodyPr>
            <a:normAutofit fontScale="92500" lnSpcReduction="20000"/>
          </a:bodyPr>
          <a:lstStyle/>
          <a:p>
            <a:pPr marL="0" indent="0">
              <a:buNone/>
            </a:pPr>
            <a:endParaRPr lang="fr-BE" sz="3200" dirty="0"/>
          </a:p>
          <a:p>
            <a:pPr marL="0" indent="0">
              <a:buNone/>
            </a:pPr>
            <a:r>
              <a:rPr lang="fr-BE" sz="3200" dirty="0"/>
              <a:t>Sur recommandation du pharmacien, Roland prend un  rendez-vous chez son médecin de famille. </a:t>
            </a:r>
            <a:br>
              <a:rPr lang="fr-BE" sz="3200" dirty="0"/>
            </a:br>
            <a:r>
              <a:rPr lang="fr-BE" sz="3200" dirty="0"/>
              <a:t>Vous remarquez qu'il a eu une pneumonie il y a deux ans et Roland pense qu'il a de nouveau une pneumonie. </a:t>
            </a:r>
            <a:br>
              <a:rPr lang="fr-BE" sz="3200" dirty="0"/>
            </a:br>
            <a:r>
              <a:rPr lang="fr-BE" sz="3200" dirty="0"/>
              <a:t>Il vous demande des antibiotiques. </a:t>
            </a:r>
          </a:p>
          <a:p>
            <a:pPr marL="0" indent="0" algn="ctr">
              <a:buNone/>
            </a:pPr>
            <a:r>
              <a:rPr lang="fr-BE" sz="3200" dirty="0"/>
              <a:t>
</a:t>
            </a:r>
            <a:r>
              <a:rPr lang="fr-BE" sz="3000" b="1" dirty="0"/>
              <a:t>Comment abordez-vous cette situation ?</a:t>
            </a:r>
            <a:r>
              <a:rPr lang="fr-BE" sz="3200" dirty="0"/>
              <a:t>
</a:t>
            </a:r>
            <a:endParaRPr lang="nl-BE" sz="3200" b="1" u="sng" dirty="0"/>
          </a:p>
          <a:p>
            <a:endParaRPr lang="fr-BE" dirty="0"/>
          </a:p>
        </p:txBody>
      </p:sp>
      <p:sp>
        <p:nvSpPr>
          <p:cNvPr id="4" name="Espace réservé du numéro de diapositive 3">
            <a:extLst>
              <a:ext uri="{FF2B5EF4-FFF2-40B4-BE49-F238E27FC236}">
                <a16:creationId xmlns:a16="http://schemas.microsoft.com/office/drawing/2014/main" id="{DDF73503-7DE0-5F8C-8AB8-00DD92EE2D74}"/>
              </a:ext>
            </a:extLst>
          </p:cNvPr>
          <p:cNvSpPr>
            <a:spLocks noGrp="1"/>
          </p:cNvSpPr>
          <p:nvPr>
            <p:ph type="sldNum" sz="quarter" idx="12"/>
          </p:nvPr>
        </p:nvSpPr>
        <p:spPr/>
        <p:txBody>
          <a:bodyPr>
            <a:normAutofit fontScale="85000" lnSpcReduction="20000"/>
          </a:bodyPr>
          <a:lstStyle/>
          <a:p>
            <a:endParaRPr lang="nl-BE" altLang="nl-BE" dirty="0"/>
          </a:p>
        </p:txBody>
      </p:sp>
      <p:pic>
        <p:nvPicPr>
          <p:cNvPr id="7" name="Picture 4">
            <a:extLst>
              <a:ext uri="{FF2B5EF4-FFF2-40B4-BE49-F238E27FC236}">
                <a16:creationId xmlns:a16="http://schemas.microsoft.com/office/drawing/2014/main" id="{226E7F8C-F894-2328-E839-AA340DFF3630}"/>
              </a:ext>
            </a:extLst>
          </p:cNvPr>
          <p:cNvPicPr>
            <a:picLocks noChangeAspect="1"/>
          </p:cNvPicPr>
          <p:nvPr/>
        </p:nvPicPr>
        <p:blipFill>
          <a:blip r:embed="rId2"/>
          <a:stretch>
            <a:fillRect/>
          </a:stretch>
        </p:blipFill>
        <p:spPr>
          <a:xfrm>
            <a:off x="7308304" y="121992"/>
            <a:ext cx="1663091" cy="1097208"/>
          </a:xfrm>
          <a:prstGeom prst="rect">
            <a:avLst/>
          </a:prstGeom>
        </p:spPr>
      </p:pic>
    </p:spTree>
    <p:extLst>
      <p:ext uri="{BB962C8B-B14F-4D97-AF65-F5344CB8AC3E}">
        <p14:creationId xmlns:p14="http://schemas.microsoft.com/office/powerpoint/2010/main" val="3365192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C2D1F7-760F-4F4C-C15E-7C7DACB36BD9}"/>
              </a:ext>
            </a:extLst>
          </p:cNvPr>
          <p:cNvSpPr>
            <a:spLocks noGrp="1"/>
          </p:cNvSpPr>
          <p:nvPr>
            <p:ph type="title"/>
          </p:nvPr>
        </p:nvSpPr>
        <p:spPr/>
        <p:txBody>
          <a:bodyPr/>
          <a:lstStyle/>
          <a:p>
            <a:r>
              <a:rPr lang="nl-BE" dirty="0"/>
              <a:t>Roland, 58 </a:t>
            </a:r>
            <a:r>
              <a:rPr lang="nl-BE" dirty="0" err="1"/>
              <a:t>ans</a:t>
            </a:r>
            <a:r>
              <a:rPr lang="nl-BE" dirty="0"/>
              <a:t>                                           </a:t>
            </a:r>
            <a:endParaRPr lang="fr-BE" dirty="0"/>
          </a:p>
        </p:txBody>
      </p:sp>
      <p:sp>
        <p:nvSpPr>
          <p:cNvPr id="3" name="Espace réservé du contenu 2">
            <a:extLst>
              <a:ext uri="{FF2B5EF4-FFF2-40B4-BE49-F238E27FC236}">
                <a16:creationId xmlns:a16="http://schemas.microsoft.com/office/drawing/2014/main" id="{B948EAFA-64B2-B3F5-3705-9ED5CA092442}"/>
              </a:ext>
            </a:extLst>
          </p:cNvPr>
          <p:cNvSpPr>
            <a:spLocks noGrp="1"/>
          </p:cNvSpPr>
          <p:nvPr>
            <p:ph idx="1"/>
          </p:nvPr>
        </p:nvSpPr>
        <p:spPr/>
        <p:txBody>
          <a:bodyPr>
            <a:normAutofit fontScale="92500" lnSpcReduction="20000"/>
          </a:bodyPr>
          <a:lstStyle/>
          <a:p>
            <a:pPr marL="0" indent="0">
              <a:buNone/>
            </a:pPr>
            <a:r>
              <a:rPr lang="fr-FR" sz="3200" dirty="0"/>
              <a:t>L'examen clinique révèle une température de 37,1 °C, une fréquence respiratoire normale, une expiration légèrement prolongée, des </a:t>
            </a:r>
            <a:r>
              <a:rPr lang="fr-FR" sz="3200" dirty="0" err="1"/>
              <a:t>Ronchis</a:t>
            </a:r>
            <a:r>
              <a:rPr lang="fr-FR" sz="3200" dirty="0"/>
              <a:t> (râles graves) sur les deux champs pulmonaires et aucun signe de pneumonie.</a:t>
            </a:r>
          </a:p>
          <a:p>
            <a:pPr marL="0" indent="0">
              <a:buNone/>
            </a:pPr>
            <a:r>
              <a:rPr lang="fr-BE" sz="3200" dirty="0"/>
              <a:t>
Vous posez le diagnostic d'une infection aigue des voies respiratoires inférieures (IVRI)  (« bronchite »)</a:t>
            </a:r>
          </a:p>
          <a:p>
            <a:pPr marL="0" indent="0" algn="ctr">
              <a:buNone/>
            </a:pPr>
            <a:br>
              <a:rPr lang="fr-BE" sz="3200" dirty="0"/>
            </a:br>
            <a:r>
              <a:rPr lang="fr-BE" sz="3200" dirty="0"/>
              <a:t>
</a:t>
            </a:r>
            <a:r>
              <a:rPr lang="fr-BE" sz="3300" b="1" dirty="0"/>
              <a:t>Quelle est votre prise en charge ?</a:t>
            </a:r>
            <a:endParaRPr lang="fr-BE" sz="3300" dirty="0"/>
          </a:p>
        </p:txBody>
      </p:sp>
      <p:pic>
        <p:nvPicPr>
          <p:cNvPr id="5" name="Picture 4">
            <a:extLst>
              <a:ext uri="{FF2B5EF4-FFF2-40B4-BE49-F238E27FC236}">
                <a16:creationId xmlns:a16="http://schemas.microsoft.com/office/drawing/2014/main" id="{4ED531A4-D922-1A1E-7CAD-A8AA9A764D72}"/>
              </a:ext>
            </a:extLst>
          </p:cNvPr>
          <p:cNvPicPr>
            <a:picLocks noChangeAspect="1"/>
          </p:cNvPicPr>
          <p:nvPr/>
        </p:nvPicPr>
        <p:blipFill>
          <a:blip r:embed="rId2"/>
          <a:stretch>
            <a:fillRect/>
          </a:stretch>
        </p:blipFill>
        <p:spPr>
          <a:xfrm>
            <a:off x="7135474" y="121992"/>
            <a:ext cx="1663091" cy="1097208"/>
          </a:xfrm>
          <a:prstGeom prst="rect">
            <a:avLst/>
          </a:prstGeom>
        </p:spPr>
      </p:pic>
    </p:spTree>
    <p:extLst>
      <p:ext uri="{BB962C8B-B14F-4D97-AF65-F5344CB8AC3E}">
        <p14:creationId xmlns:p14="http://schemas.microsoft.com/office/powerpoint/2010/main" val="26671667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dirty="0"/>
              <a:t>IVRI: bactérienne ou virale?</a:t>
            </a:r>
          </a:p>
        </p:txBody>
      </p:sp>
      <p:sp>
        <p:nvSpPr>
          <p:cNvPr id="3" name="Tijdelijke aanduiding voor tekst 2"/>
          <p:cNvSpPr>
            <a:spLocks noGrp="1"/>
          </p:cNvSpPr>
          <p:nvPr>
            <p:ph type="body" sz="quarter" idx="13"/>
          </p:nvPr>
        </p:nvSpPr>
        <p:spPr/>
        <p:txBody>
          <a:bodyPr/>
          <a:lstStyle/>
          <a:p>
            <a:r>
              <a:rPr lang="nl-BE" dirty="0"/>
              <a:t>Ieven M et al. Aetiology of lower respiratory tract infections in primary care: a prospective study in 11 european countries. </a:t>
            </a:r>
            <a:r>
              <a:rPr lang="nl-BE" b="1" dirty="0"/>
              <a:t>Clin Microb Infect </a:t>
            </a:r>
            <a:r>
              <a:rPr lang="nl-BE" dirty="0"/>
              <a:t>2018; 24:1158-63.  </a:t>
            </a:r>
          </a:p>
          <a:p>
            <a:endParaRPr lang="nl-BE" dirty="0"/>
          </a:p>
        </p:txBody>
      </p:sp>
      <p:sp>
        <p:nvSpPr>
          <p:cNvPr id="7" name="Afgeronde rechthoek 6"/>
          <p:cNvSpPr/>
          <p:nvPr/>
        </p:nvSpPr>
        <p:spPr>
          <a:xfrm>
            <a:off x="331541" y="2304205"/>
            <a:ext cx="4320479" cy="1023863"/>
          </a:xfrm>
          <a:prstGeom prst="roundRect">
            <a:avLst/>
          </a:prstGeom>
          <a:solidFill>
            <a:srgbClr val="FFD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solidFill>
                  <a:schemeClr val="tx1"/>
                </a:solidFill>
              </a:rPr>
              <a:t>Dans les IVRI (95%)</a:t>
            </a:r>
          </a:p>
          <a:p>
            <a:pPr algn="ctr"/>
            <a:r>
              <a:rPr lang="fr-BE" dirty="0">
                <a:solidFill>
                  <a:schemeClr val="tx1"/>
                </a:solidFill>
              </a:rPr>
              <a:t>1/5 d’origine bactérienne </a:t>
            </a:r>
            <a:r>
              <a:rPr lang="fr-BE" dirty="0">
                <a:solidFill>
                  <a:schemeClr val="tx1"/>
                </a:solidFill>
                <a:sym typeface="Wingdings" panose="05000000000000000000" pitchFamily="2" charset="2"/>
              </a:rPr>
              <a:t></a:t>
            </a:r>
            <a:br>
              <a:rPr lang="fr-BE" dirty="0">
                <a:solidFill>
                  <a:schemeClr val="tx1"/>
                </a:solidFill>
              </a:rPr>
            </a:br>
            <a:r>
              <a:rPr lang="fr-BE" dirty="0">
                <a:solidFill>
                  <a:schemeClr val="tx1"/>
                </a:solidFill>
              </a:rPr>
              <a:t>s’abstenir de prescrire des antibiotiques</a:t>
            </a:r>
            <a:endParaRPr lang="nl-BE" sz="1400" dirty="0">
              <a:solidFill>
                <a:schemeClr val="tx1"/>
              </a:solidFill>
            </a:endParaRPr>
          </a:p>
        </p:txBody>
      </p:sp>
      <p:sp>
        <p:nvSpPr>
          <p:cNvPr id="10" name="Afgeronde rechthoek 9"/>
          <p:cNvSpPr/>
          <p:nvPr/>
        </p:nvSpPr>
        <p:spPr>
          <a:xfrm>
            <a:off x="4067944" y="4413073"/>
            <a:ext cx="4618855" cy="1023863"/>
          </a:xfrm>
          <a:prstGeom prst="roundRect">
            <a:avLst/>
          </a:prstGeom>
          <a:solidFill>
            <a:srgbClr val="3E5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solidFill>
                  <a:schemeClr val="bg1"/>
                </a:solidFill>
              </a:rPr>
              <a:t>Dans les pneumonies (5%) </a:t>
            </a:r>
            <a:r>
              <a:rPr lang="fr-BE" dirty="0">
                <a:solidFill>
                  <a:schemeClr val="bg1"/>
                </a:solidFill>
                <a:sym typeface="Wingdings" panose="05000000000000000000" pitchFamily="2" charset="2"/>
              </a:rPr>
              <a:t></a:t>
            </a:r>
            <a:r>
              <a:rPr lang="fr-BE" dirty="0">
                <a:solidFill>
                  <a:schemeClr val="bg1"/>
                </a:solidFill>
              </a:rPr>
              <a:t> estimation des risques : prise d’antibiotiques</a:t>
            </a:r>
            <a:endParaRPr lang="nl-BE" sz="1400" dirty="0">
              <a:solidFill>
                <a:schemeClr val="bg1"/>
              </a:solidFill>
            </a:endParaRPr>
          </a:p>
        </p:txBody>
      </p:sp>
    </p:spTree>
    <p:extLst>
      <p:ext uri="{BB962C8B-B14F-4D97-AF65-F5344CB8AC3E}">
        <p14:creationId xmlns:p14="http://schemas.microsoft.com/office/powerpoint/2010/main" val="6044780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ED2E3639-263C-5B61-2F58-06F1B79510E3}"/>
              </a:ext>
            </a:extLst>
          </p:cNvPr>
          <p:cNvPicPr>
            <a:picLocks noChangeAspect="1"/>
          </p:cNvPicPr>
          <p:nvPr/>
        </p:nvPicPr>
        <p:blipFill>
          <a:blip r:embed="rId3"/>
          <a:stretch>
            <a:fillRect/>
          </a:stretch>
        </p:blipFill>
        <p:spPr>
          <a:xfrm>
            <a:off x="266701" y="1734031"/>
            <a:ext cx="6321524" cy="3877202"/>
          </a:xfrm>
          <a:prstGeom prst="rect">
            <a:avLst/>
          </a:prstGeom>
        </p:spPr>
      </p:pic>
      <p:sp>
        <p:nvSpPr>
          <p:cNvPr id="2" name="Titel 1"/>
          <p:cNvSpPr>
            <a:spLocks noGrp="1"/>
          </p:cNvSpPr>
          <p:nvPr>
            <p:ph type="title"/>
          </p:nvPr>
        </p:nvSpPr>
        <p:spPr>
          <a:xfrm>
            <a:off x="609600" y="228600"/>
            <a:ext cx="8534400" cy="990600"/>
          </a:xfrm>
        </p:spPr>
        <p:txBody>
          <a:bodyPr>
            <a:normAutofit fontScale="90000"/>
          </a:bodyPr>
          <a:lstStyle/>
          <a:p>
            <a:r>
              <a:rPr lang="fr-BE" dirty="0"/>
              <a:t>IVRI: Durée des plaintes avec et sans AB</a:t>
            </a:r>
            <a:endParaRPr lang="nl-BE" dirty="0"/>
          </a:p>
        </p:txBody>
      </p:sp>
      <p:sp>
        <p:nvSpPr>
          <p:cNvPr id="3" name="Tijdelijke aanduiding voor tekst 2"/>
          <p:cNvSpPr>
            <a:spLocks noGrp="1"/>
          </p:cNvSpPr>
          <p:nvPr>
            <p:ph type="body" sz="quarter" idx="13"/>
          </p:nvPr>
        </p:nvSpPr>
        <p:spPr>
          <a:xfrm>
            <a:off x="860503" y="6053138"/>
            <a:ext cx="6447801" cy="704850"/>
          </a:xfrm>
        </p:spPr>
        <p:txBody>
          <a:bodyPr>
            <a:normAutofit lnSpcReduction="10000"/>
          </a:bodyPr>
          <a:lstStyle/>
          <a:p>
            <a:r>
              <a:rPr lang="nl-BE" dirty="0"/>
              <a:t>Butler CC et al. Treatment of acute cough/lower respiratory tract infection by antibiotic class and associated outcomes: a 13 European country observational study in primary care </a:t>
            </a:r>
            <a:r>
              <a:rPr lang="nl-BE" b="1" dirty="0"/>
              <a:t>J Antimicrob Chemother</a:t>
            </a:r>
            <a:r>
              <a:rPr lang="nl-BE" dirty="0"/>
              <a:t> 2010;65:2472-2478.</a:t>
            </a:r>
          </a:p>
          <a:p>
            <a:r>
              <a:rPr lang="nl-BE" dirty="0"/>
              <a:t>Little P et al. Amoxicillin for uncomplicated acute lower respiratory tract infection in primary care: a 12 country randomised placebo controlled trial</a:t>
            </a:r>
            <a:r>
              <a:rPr lang="nl-BE" b="1" dirty="0"/>
              <a:t>. Lancet Infect Dis </a:t>
            </a:r>
            <a:r>
              <a:rPr lang="nl-BE" dirty="0"/>
              <a:t>2013;13:123-9. </a:t>
            </a:r>
          </a:p>
        </p:txBody>
      </p:sp>
      <p:sp>
        <p:nvSpPr>
          <p:cNvPr id="10" name="Slide Number Placeholder 9"/>
          <p:cNvSpPr>
            <a:spLocks noGrp="1"/>
          </p:cNvSpPr>
          <p:nvPr>
            <p:ph type="sldNum" sz="quarter" idx="12"/>
          </p:nvPr>
        </p:nvSpPr>
        <p:spPr/>
        <p:txBody>
          <a:bodyPr>
            <a:normAutofit fontScale="85000" lnSpcReduction="20000"/>
          </a:bodyPr>
          <a:lstStyle/>
          <a:p>
            <a:endParaRPr lang="en-US" dirty="0">
              <a:solidFill>
                <a:srgbClr val="FFFFFF"/>
              </a:solidFill>
            </a:endParaRPr>
          </a:p>
        </p:txBody>
      </p:sp>
      <p:sp>
        <p:nvSpPr>
          <p:cNvPr id="6" name="Tekstvak 5">
            <a:extLst>
              <a:ext uri="{FF2B5EF4-FFF2-40B4-BE49-F238E27FC236}">
                <a16:creationId xmlns:a16="http://schemas.microsoft.com/office/drawing/2014/main" id="{128C28EE-50D5-A994-E821-E66EAAE500E9}"/>
              </a:ext>
            </a:extLst>
          </p:cNvPr>
          <p:cNvSpPr txBox="1"/>
          <p:nvPr/>
        </p:nvSpPr>
        <p:spPr>
          <a:xfrm>
            <a:off x="6617690" y="2712661"/>
            <a:ext cx="2411760" cy="1477328"/>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nl-BE" dirty="0"/>
              <a:t>Avec ou sans AB : pas de différence de durée de guérison</a:t>
            </a:r>
            <a:endParaRPr lang="nl-BE" sz="400" dirty="0"/>
          </a:p>
          <a:p>
            <a:r>
              <a:rPr lang="nl-BE" dirty="0"/>
              <a:t>Le type d’AB ne fait pas non plus de différence</a:t>
            </a:r>
          </a:p>
        </p:txBody>
      </p:sp>
      <p:pic>
        <p:nvPicPr>
          <p:cNvPr id="7" name="Afbeelding 8">
            <a:extLst>
              <a:ext uri="{FF2B5EF4-FFF2-40B4-BE49-F238E27FC236}">
                <a16:creationId xmlns:a16="http://schemas.microsoft.com/office/drawing/2014/main" id="{9BEB83ED-24F1-0835-E45E-2696158A8676}"/>
              </a:ext>
            </a:extLst>
          </p:cNvPr>
          <p:cNvPicPr>
            <a:picLocks noChangeAspect="1"/>
          </p:cNvPicPr>
          <p:nvPr/>
        </p:nvPicPr>
        <p:blipFill rotWithShape="1">
          <a:blip r:embed="rId4">
            <a:clrChange>
              <a:clrFrom>
                <a:srgbClr val="FFFFFF"/>
              </a:clrFrom>
              <a:clrTo>
                <a:srgbClr val="FFFFFF">
                  <a:alpha val="0"/>
                </a:srgbClr>
              </a:clrTo>
            </a:clrChange>
          </a:blip>
          <a:srcRect b="11465"/>
          <a:stretch/>
        </p:blipFill>
        <p:spPr>
          <a:xfrm>
            <a:off x="7582415" y="1813481"/>
            <a:ext cx="482310" cy="428920"/>
          </a:xfrm>
          <a:prstGeom prst="rect">
            <a:avLst/>
          </a:prstGeom>
        </p:spPr>
      </p:pic>
      <p:sp>
        <p:nvSpPr>
          <p:cNvPr id="11" name="Afgeronde rechthoek 7">
            <a:extLst>
              <a:ext uri="{FF2B5EF4-FFF2-40B4-BE49-F238E27FC236}">
                <a16:creationId xmlns:a16="http://schemas.microsoft.com/office/drawing/2014/main" id="{72D57CD5-BBD2-BE4B-4AFA-5AF0A93D1CCF}"/>
              </a:ext>
            </a:extLst>
          </p:cNvPr>
          <p:cNvSpPr/>
          <p:nvPr/>
        </p:nvSpPr>
        <p:spPr>
          <a:xfrm>
            <a:off x="6588225" y="2459734"/>
            <a:ext cx="2549237" cy="2361019"/>
          </a:xfrm>
          <a:prstGeom prst="roundRect">
            <a:avLst/>
          </a:prstGeom>
          <a:solidFill>
            <a:srgbClr val="FF0000">
              <a:alpha val="9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latin typeface="Calibri" panose="020F0502020204030204" pitchFamily="34" charset="0"/>
                <a:cs typeface="Calibri" panose="020F0502020204030204" pitchFamily="34" charset="0"/>
              </a:rPr>
              <a:t>Même les patients considérés comme "très gravement malades" ou présentant des crachats jaune-vert pas tiré avantage de l'utilisation des AB</a:t>
            </a:r>
            <a:endParaRPr lang="nl-BE" dirty="0"/>
          </a:p>
        </p:txBody>
      </p:sp>
      <p:pic>
        <p:nvPicPr>
          <p:cNvPr id="4" name="Afbeelding 10">
            <a:extLst>
              <a:ext uri="{FF2B5EF4-FFF2-40B4-BE49-F238E27FC236}">
                <a16:creationId xmlns:a16="http://schemas.microsoft.com/office/drawing/2014/main" id="{B1B8CCC1-435E-D75F-6B4D-5BB21EEC5755}"/>
              </a:ext>
            </a:extLst>
          </p:cNvPr>
          <p:cNvPicPr>
            <a:picLocks noChangeAspect="1"/>
          </p:cNvPicPr>
          <p:nvPr/>
        </p:nvPicPr>
        <p:blipFill>
          <a:blip r:embed="rId5"/>
          <a:stretch>
            <a:fillRect/>
          </a:stretch>
        </p:blipFill>
        <p:spPr>
          <a:xfrm>
            <a:off x="271516" y="1671548"/>
            <a:ext cx="6346174" cy="4381590"/>
          </a:xfrm>
          <a:prstGeom prst="rect">
            <a:avLst/>
          </a:prstGeom>
        </p:spPr>
      </p:pic>
      <p:pic>
        <p:nvPicPr>
          <p:cNvPr id="9" name="Tijdelijke aanduiding voor inhoud 7">
            <a:extLst>
              <a:ext uri="{FF2B5EF4-FFF2-40B4-BE49-F238E27FC236}">
                <a16:creationId xmlns:a16="http://schemas.microsoft.com/office/drawing/2014/main" id="{23E9DB5E-AF0D-4C27-BED6-1ACEDC3B18BB}"/>
              </a:ext>
            </a:extLst>
          </p:cNvPr>
          <p:cNvPicPr>
            <a:picLocks noChangeAspect="1"/>
          </p:cNvPicPr>
          <p:nvPr/>
        </p:nvPicPr>
        <p:blipFill rotWithShape="1">
          <a:blip r:embed="rId6"/>
          <a:srcRect l="1" r="-19542"/>
          <a:stretch/>
        </p:blipFill>
        <p:spPr>
          <a:xfrm>
            <a:off x="79363" y="1520891"/>
            <a:ext cx="9063318" cy="4454822"/>
          </a:xfrm>
          <a:prstGeom prst="rect">
            <a:avLst/>
          </a:prstGeom>
          <a:solidFill>
            <a:schemeClr val="bg1"/>
          </a:solidFill>
        </p:spPr>
      </p:pic>
    </p:spTree>
    <p:extLst>
      <p:ext uri="{BB962C8B-B14F-4D97-AF65-F5344CB8AC3E}">
        <p14:creationId xmlns:p14="http://schemas.microsoft.com/office/powerpoint/2010/main" val="425094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0898BE-93FF-BFEB-E9F2-33A111566B9C}"/>
              </a:ext>
            </a:extLst>
          </p:cNvPr>
          <p:cNvSpPr>
            <a:spLocks noGrp="1"/>
          </p:cNvSpPr>
          <p:nvPr>
            <p:ph type="title"/>
          </p:nvPr>
        </p:nvSpPr>
        <p:spPr/>
        <p:txBody>
          <a:bodyPr>
            <a:normAutofit/>
          </a:bodyPr>
          <a:lstStyle/>
          <a:p>
            <a:r>
              <a:rPr lang="fr-BE" sz="3800" dirty="0"/>
              <a:t>IVR: Durée des plaintes avec et sans AB</a:t>
            </a:r>
          </a:p>
        </p:txBody>
      </p:sp>
      <p:pic>
        <p:nvPicPr>
          <p:cNvPr id="6" name="Espace réservé du contenu 5">
            <a:extLst>
              <a:ext uri="{FF2B5EF4-FFF2-40B4-BE49-F238E27FC236}">
                <a16:creationId xmlns:a16="http://schemas.microsoft.com/office/drawing/2014/main" id="{B3B93BA8-6ADD-52E1-DEE6-8B401A7D2F65}"/>
              </a:ext>
            </a:extLst>
          </p:cNvPr>
          <p:cNvPicPr>
            <a:picLocks noGrp="1" noChangeAspect="1"/>
          </p:cNvPicPr>
          <p:nvPr>
            <p:ph idx="1"/>
          </p:nvPr>
        </p:nvPicPr>
        <p:blipFill>
          <a:blip r:embed="rId2"/>
          <a:stretch>
            <a:fillRect/>
          </a:stretch>
        </p:blipFill>
        <p:spPr>
          <a:xfrm>
            <a:off x="495300" y="2492896"/>
            <a:ext cx="8153400" cy="2413795"/>
          </a:xfrm>
        </p:spPr>
      </p:pic>
      <p:sp>
        <p:nvSpPr>
          <p:cNvPr id="4" name="Espace réservé du numéro de diapositive 3">
            <a:extLst>
              <a:ext uri="{FF2B5EF4-FFF2-40B4-BE49-F238E27FC236}">
                <a16:creationId xmlns:a16="http://schemas.microsoft.com/office/drawing/2014/main" id="{0330C53E-DE3C-25EC-8CD4-48C79851E254}"/>
              </a:ext>
            </a:extLst>
          </p:cNvPr>
          <p:cNvSpPr>
            <a:spLocks noGrp="1"/>
          </p:cNvSpPr>
          <p:nvPr>
            <p:ph type="sldNum" sz="quarter" idx="12"/>
          </p:nvPr>
        </p:nvSpPr>
        <p:spPr/>
        <p:txBody>
          <a:bodyPr>
            <a:normAutofit fontScale="85000" lnSpcReduction="20000"/>
          </a:bodyPr>
          <a:lstStyle/>
          <a:p>
            <a:endParaRPr lang="nl-BE" altLang="nl-BE" dirty="0"/>
          </a:p>
        </p:txBody>
      </p:sp>
    </p:spTree>
    <p:extLst>
      <p:ext uri="{BB962C8B-B14F-4D97-AF65-F5344CB8AC3E}">
        <p14:creationId xmlns:p14="http://schemas.microsoft.com/office/powerpoint/2010/main" val="24082658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277A77-5FF7-B669-C560-4F09C940A113}"/>
              </a:ext>
            </a:extLst>
          </p:cNvPr>
          <p:cNvSpPr>
            <a:spLocks noGrp="1"/>
          </p:cNvSpPr>
          <p:nvPr>
            <p:ph type="title"/>
          </p:nvPr>
        </p:nvSpPr>
        <p:spPr/>
        <p:txBody>
          <a:bodyPr/>
          <a:lstStyle/>
          <a:p>
            <a:r>
              <a:rPr lang="nl-BE" sz="4400"/>
              <a:t>IVR: Bénéfice-</a:t>
            </a:r>
            <a:r>
              <a:rPr lang="nl-BE" sz="4400" err="1"/>
              <a:t>Risque</a:t>
            </a:r>
            <a:r>
              <a:rPr lang="nl-BE" sz="4400"/>
              <a:t> </a:t>
            </a:r>
            <a:r>
              <a:rPr lang="nl-BE" sz="4400" err="1"/>
              <a:t>d’un</a:t>
            </a:r>
            <a:r>
              <a:rPr lang="nl-BE" sz="4400"/>
              <a:t> AB</a:t>
            </a:r>
            <a:endParaRPr lang="fr-BE"/>
          </a:p>
        </p:txBody>
      </p:sp>
      <p:sp>
        <p:nvSpPr>
          <p:cNvPr id="4" name="Espace réservé du numéro de diapositive 3">
            <a:extLst>
              <a:ext uri="{FF2B5EF4-FFF2-40B4-BE49-F238E27FC236}">
                <a16:creationId xmlns:a16="http://schemas.microsoft.com/office/drawing/2014/main" id="{CA9E1CBD-8DF7-B9E8-6C7B-9F23B30E3E5C}"/>
              </a:ext>
            </a:extLst>
          </p:cNvPr>
          <p:cNvSpPr>
            <a:spLocks noGrp="1"/>
          </p:cNvSpPr>
          <p:nvPr>
            <p:ph type="sldNum" sz="quarter" idx="12"/>
          </p:nvPr>
        </p:nvSpPr>
        <p:spPr/>
        <p:txBody>
          <a:bodyPr>
            <a:normAutofit fontScale="85000" lnSpcReduction="20000"/>
          </a:bodyPr>
          <a:lstStyle/>
          <a:p>
            <a:endParaRPr lang="nl-BE" altLang="nl-BE"/>
          </a:p>
        </p:txBody>
      </p:sp>
      <p:sp>
        <p:nvSpPr>
          <p:cNvPr id="3" name="Espace réservé du contenu 2">
            <a:extLst>
              <a:ext uri="{FF2B5EF4-FFF2-40B4-BE49-F238E27FC236}">
                <a16:creationId xmlns:a16="http://schemas.microsoft.com/office/drawing/2014/main" id="{B30F48CA-1F51-719A-A9FE-8A61125F68D2}"/>
              </a:ext>
            </a:extLst>
          </p:cNvPr>
          <p:cNvSpPr>
            <a:spLocks noGrp="1"/>
          </p:cNvSpPr>
          <p:nvPr>
            <p:ph type="body" sz="quarter" idx="13"/>
          </p:nvPr>
        </p:nvSpPr>
        <p:spPr/>
        <p:txBody>
          <a:bodyPr>
            <a:normAutofit/>
          </a:bodyPr>
          <a:lstStyle/>
          <a:p>
            <a:r>
              <a:rPr lang="nl-BE" noProof="0" dirty="0">
                <a:solidFill>
                  <a:schemeClr val="bg1"/>
                </a:solidFill>
              </a:rPr>
              <a:t>Little P et al. Amoxicillin for uncomplicated acute lower respiratory tract infection in primary care: a 12 country randomised placebo controlled trial</a:t>
            </a:r>
            <a:r>
              <a:rPr lang="nl-BE" b="1" noProof="0" dirty="0">
                <a:solidFill>
                  <a:schemeClr val="bg1"/>
                </a:solidFill>
              </a:rPr>
              <a:t>. Lancet Infect Dis </a:t>
            </a:r>
            <a:r>
              <a:rPr lang="nl-BE" noProof="0" dirty="0">
                <a:solidFill>
                  <a:schemeClr val="bg1"/>
                </a:solidFill>
              </a:rPr>
              <a:t>2013;13:123-9.</a:t>
            </a:r>
            <a:r>
              <a:rPr lang="nl-BE" dirty="0">
                <a:solidFill>
                  <a:schemeClr val="bg1"/>
                </a:solidFill>
              </a:rPr>
              <a:t> </a:t>
            </a:r>
            <a:endParaRPr lang="nl-BE" noProof="0" dirty="0">
              <a:solidFill>
                <a:schemeClr val="bg1"/>
              </a:solidFill>
              <a:ea typeface="Calibri"/>
              <a:cs typeface="Calibri"/>
            </a:endParaRPr>
          </a:p>
          <a:p>
            <a:endParaRPr lang="fr-BE" sz="2200" dirty="0"/>
          </a:p>
        </p:txBody>
      </p:sp>
      <p:sp>
        <p:nvSpPr>
          <p:cNvPr id="6" name="Rectangle : avec coins arrondis en diagonale 5">
            <a:extLst>
              <a:ext uri="{FF2B5EF4-FFF2-40B4-BE49-F238E27FC236}">
                <a16:creationId xmlns:a16="http://schemas.microsoft.com/office/drawing/2014/main" id="{A1DED439-748A-F680-E223-5F18FFA90875}"/>
              </a:ext>
            </a:extLst>
          </p:cNvPr>
          <p:cNvSpPr/>
          <p:nvPr/>
        </p:nvSpPr>
        <p:spPr>
          <a:xfrm>
            <a:off x="2274239" y="2420888"/>
            <a:ext cx="4595521" cy="2212370"/>
          </a:xfrm>
          <a:prstGeom prst="round2DiagRect">
            <a:avLst>
              <a:gd name="adj1" fmla="val 0"/>
              <a:gd name="adj2" fmla="val 166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BE"/>
          </a:p>
        </p:txBody>
      </p:sp>
      <p:pic>
        <p:nvPicPr>
          <p:cNvPr id="8" name="Image 7">
            <a:extLst>
              <a:ext uri="{FF2B5EF4-FFF2-40B4-BE49-F238E27FC236}">
                <a16:creationId xmlns:a16="http://schemas.microsoft.com/office/drawing/2014/main" id="{C809532A-9A62-8FD4-5F4E-F78917D3E0BC}"/>
              </a:ext>
            </a:extLst>
          </p:cNvPr>
          <p:cNvPicPr>
            <a:picLocks noChangeAspect="1"/>
          </p:cNvPicPr>
          <p:nvPr/>
        </p:nvPicPr>
        <p:blipFill>
          <a:blip r:embed="rId3"/>
          <a:stretch>
            <a:fillRect/>
          </a:stretch>
        </p:blipFill>
        <p:spPr>
          <a:xfrm>
            <a:off x="1548121" y="1934742"/>
            <a:ext cx="6047756" cy="3072650"/>
          </a:xfrm>
          <a:prstGeom prst="rect">
            <a:avLst/>
          </a:prstGeom>
        </p:spPr>
      </p:pic>
      <p:pic>
        <p:nvPicPr>
          <p:cNvPr id="9" name="Image 8">
            <a:extLst>
              <a:ext uri="{FF2B5EF4-FFF2-40B4-BE49-F238E27FC236}">
                <a16:creationId xmlns:a16="http://schemas.microsoft.com/office/drawing/2014/main" id="{24B5983A-D01E-EBA0-615E-38F8B55039A8}"/>
              </a:ext>
            </a:extLst>
          </p:cNvPr>
          <p:cNvPicPr>
            <a:picLocks noChangeAspect="1"/>
          </p:cNvPicPr>
          <p:nvPr/>
        </p:nvPicPr>
        <p:blipFill>
          <a:blip r:embed="rId4"/>
          <a:stretch>
            <a:fillRect/>
          </a:stretch>
        </p:blipFill>
        <p:spPr>
          <a:xfrm>
            <a:off x="7622967" y="2968906"/>
            <a:ext cx="908383" cy="1664352"/>
          </a:xfrm>
          <a:prstGeom prst="rect">
            <a:avLst/>
          </a:prstGeom>
        </p:spPr>
      </p:pic>
      <p:pic>
        <p:nvPicPr>
          <p:cNvPr id="10" name="Image 9">
            <a:extLst>
              <a:ext uri="{FF2B5EF4-FFF2-40B4-BE49-F238E27FC236}">
                <a16:creationId xmlns:a16="http://schemas.microsoft.com/office/drawing/2014/main" id="{04B882A9-2B85-3CB0-7F32-2BAC7B2C1B70}"/>
              </a:ext>
            </a:extLst>
          </p:cNvPr>
          <p:cNvPicPr>
            <a:picLocks noChangeAspect="1"/>
          </p:cNvPicPr>
          <p:nvPr/>
        </p:nvPicPr>
        <p:blipFill>
          <a:blip r:embed="rId5"/>
          <a:stretch>
            <a:fillRect/>
          </a:stretch>
        </p:blipFill>
        <p:spPr>
          <a:xfrm>
            <a:off x="258722" y="3177074"/>
            <a:ext cx="1493649" cy="1493649"/>
          </a:xfrm>
          <a:prstGeom prst="rect">
            <a:avLst/>
          </a:prstGeom>
        </p:spPr>
      </p:pic>
      <p:pic>
        <p:nvPicPr>
          <p:cNvPr id="11" name="Image 10">
            <a:extLst>
              <a:ext uri="{FF2B5EF4-FFF2-40B4-BE49-F238E27FC236}">
                <a16:creationId xmlns:a16="http://schemas.microsoft.com/office/drawing/2014/main" id="{58BC7B80-092B-6B8E-AE51-B3679360AD4F}"/>
              </a:ext>
            </a:extLst>
          </p:cNvPr>
          <p:cNvPicPr>
            <a:picLocks noChangeAspect="1"/>
          </p:cNvPicPr>
          <p:nvPr/>
        </p:nvPicPr>
        <p:blipFill>
          <a:blip r:embed="rId6"/>
          <a:stretch>
            <a:fillRect/>
          </a:stretch>
        </p:blipFill>
        <p:spPr>
          <a:xfrm>
            <a:off x="2517469" y="5197892"/>
            <a:ext cx="4109060" cy="512108"/>
          </a:xfrm>
          <a:prstGeom prst="rect">
            <a:avLst/>
          </a:prstGeom>
        </p:spPr>
      </p:pic>
      <p:pic>
        <p:nvPicPr>
          <p:cNvPr id="12" name="Image 11">
            <a:extLst>
              <a:ext uri="{FF2B5EF4-FFF2-40B4-BE49-F238E27FC236}">
                <a16:creationId xmlns:a16="http://schemas.microsoft.com/office/drawing/2014/main" id="{79081DAE-0254-E7C4-3C0F-244585153B4B}"/>
              </a:ext>
            </a:extLst>
          </p:cNvPr>
          <p:cNvPicPr>
            <a:picLocks noChangeAspect="1"/>
          </p:cNvPicPr>
          <p:nvPr/>
        </p:nvPicPr>
        <p:blipFill>
          <a:blip r:embed="rId7"/>
          <a:stretch>
            <a:fillRect/>
          </a:stretch>
        </p:blipFill>
        <p:spPr>
          <a:xfrm>
            <a:off x="3131840" y="4740528"/>
            <a:ext cx="292633" cy="432854"/>
          </a:xfrm>
          <a:prstGeom prst="rect">
            <a:avLst/>
          </a:prstGeom>
        </p:spPr>
      </p:pic>
      <p:pic>
        <p:nvPicPr>
          <p:cNvPr id="13" name="Image 12">
            <a:extLst>
              <a:ext uri="{FF2B5EF4-FFF2-40B4-BE49-F238E27FC236}">
                <a16:creationId xmlns:a16="http://schemas.microsoft.com/office/drawing/2014/main" id="{0C0C58B4-8C64-DFEA-221F-3A8D275D7F03}"/>
              </a:ext>
            </a:extLst>
          </p:cNvPr>
          <p:cNvPicPr>
            <a:picLocks noChangeAspect="1"/>
          </p:cNvPicPr>
          <p:nvPr/>
        </p:nvPicPr>
        <p:blipFill>
          <a:blip r:embed="rId8"/>
          <a:stretch>
            <a:fillRect/>
          </a:stretch>
        </p:blipFill>
        <p:spPr>
          <a:xfrm>
            <a:off x="2249566" y="4845614"/>
            <a:ext cx="481626" cy="432854"/>
          </a:xfrm>
          <a:prstGeom prst="rect">
            <a:avLst/>
          </a:prstGeom>
        </p:spPr>
      </p:pic>
      <p:sp>
        <p:nvSpPr>
          <p:cNvPr id="14" name="ZoneTexte 13">
            <a:extLst>
              <a:ext uri="{FF2B5EF4-FFF2-40B4-BE49-F238E27FC236}">
                <a16:creationId xmlns:a16="http://schemas.microsoft.com/office/drawing/2014/main" id="{3C25842D-552C-8FC2-C329-4E5FB200EBDD}"/>
              </a:ext>
            </a:extLst>
          </p:cNvPr>
          <p:cNvSpPr txBox="1"/>
          <p:nvPr/>
        </p:nvSpPr>
        <p:spPr>
          <a:xfrm>
            <a:off x="-11176" y="4845614"/>
            <a:ext cx="173678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BE" sz="2800" b="1" dirty="0">
                <a:latin typeface="Arial"/>
              </a:rPr>
              <a:t>NNTH</a:t>
            </a:r>
            <a:endParaRPr lang="fr-FR" sz="2800" b="1" dirty="0">
              <a:latin typeface="Calibri" panose="020F0502020204030204"/>
              <a:ea typeface="Calibri"/>
              <a:cs typeface="Calibri"/>
            </a:endParaRPr>
          </a:p>
          <a:p>
            <a:pPr algn="ctr"/>
            <a:r>
              <a:rPr lang="fr-BE" sz="2800" b="1" dirty="0">
                <a:latin typeface="Arial"/>
              </a:rPr>
              <a:t>= 21</a:t>
            </a:r>
            <a:endParaRPr lang="fr-FR" sz="2800" b="1" dirty="0">
              <a:ea typeface="Calibri"/>
              <a:cs typeface="Calibri"/>
            </a:endParaRPr>
          </a:p>
        </p:txBody>
      </p:sp>
      <p:sp>
        <p:nvSpPr>
          <p:cNvPr id="15" name="ZoneTexte 14">
            <a:extLst>
              <a:ext uri="{FF2B5EF4-FFF2-40B4-BE49-F238E27FC236}">
                <a16:creationId xmlns:a16="http://schemas.microsoft.com/office/drawing/2014/main" id="{7F93D265-0AFF-F4DB-C639-574C92397EDE}"/>
              </a:ext>
            </a:extLst>
          </p:cNvPr>
          <p:cNvSpPr txBox="1"/>
          <p:nvPr/>
        </p:nvSpPr>
        <p:spPr>
          <a:xfrm>
            <a:off x="7492287" y="4687582"/>
            <a:ext cx="1377351"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BE" sz="2800" b="1" dirty="0">
                <a:solidFill>
                  <a:srgbClr val="012169"/>
                </a:solidFill>
                <a:latin typeface="Arial"/>
              </a:rPr>
              <a:t>NNTB = 30</a:t>
            </a:r>
            <a:r>
              <a:rPr lang="fr-FR" sz="2800" b="1" dirty="0">
                <a:solidFill>
                  <a:srgbClr val="012169"/>
                </a:solidFill>
                <a:latin typeface="Arial"/>
                <a:cs typeface="Arial"/>
              </a:rPr>
              <a:t>​</a:t>
            </a:r>
            <a:endParaRPr lang="fr-FR" sz="2800" b="1" dirty="0">
              <a:solidFill>
                <a:srgbClr val="012169"/>
              </a:solidFill>
              <a:ea typeface="Calibri" panose="020F0502020204030204"/>
              <a:cs typeface="Calibri" panose="020F0502020204030204"/>
            </a:endParaRPr>
          </a:p>
        </p:txBody>
      </p:sp>
      <p:sp>
        <p:nvSpPr>
          <p:cNvPr id="16" name="Espace réservé du contenu 2">
            <a:extLst>
              <a:ext uri="{FF2B5EF4-FFF2-40B4-BE49-F238E27FC236}">
                <a16:creationId xmlns:a16="http://schemas.microsoft.com/office/drawing/2014/main" id="{8758A86C-9A84-2940-A296-A67DADED3D89}"/>
              </a:ext>
            </a:extLst>
          </p:cNvPr>
          <p:cNvSpPr txBox="1">
            <a:spLocks/>
          </p:cNvSpPr>
          <p:nvPr/>
        </p:nvSpPr>
        <p:spPr>
          <a:xfrm>
            <a:off x="612648" y="1600200"/>
            <a:ext cx="8153400" cy="4526280"/>
          </a:xfrm>
          <a:prstGeom prst="rect">
            <a:avLst/>
          </a:prstGeom>
        </p:spPr>
        <p:txBody>
          <a:bodyPr>
            <a:norm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r>
              <a:rPr lang="fr-BE" sz="2200"/>
              <a:t>Balance bénéfice-risque de l'utilisation d'antibiotiques chez IVRI</a:t>
            </a:r>
            <a:endParaRPr lang="fr-BE" sz="2200" dirty="0"/>
          </a:p>
        </p:txBody>
      </p:sp>
    </p:spTree>
    <p:extLst>
      <p:ext uri="{BB962C8B-B14F-4D97-AF65-F5344CB8AC3E}">
        <p14:creationId xmlns:p14="http://schemas.microsoft.com/office/powerpoint/2010/main" val="8758812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B395EA-AC4A-7A27-200E-B62F810DD183}"/>
              </a:ext>
            </a:extLst>
          </p:cNvPr>
          <p:cNvSpPr>
            <a:spLocks noGrp="1"/>
          </p:cNvSpPr>
          <p:nvPr>
            <p:ph type="title"/>
          </p:nvPr>
        </p:nvSpPr>
        <p:spPr/>
        <p:txBody>
          <a:bodyPr/>
          <a:lstStyle/>
          <a:p>
            <a:r>
              <a:rPr lang="nl-BE" dirty="0"/>
              <a:t>Roland, 58 </a:t>
            </a:r>
            <a:r>
              <a:rPr lang="nl-BE" dirty="0" err="1"/>
              <a:t>ans</a:t>
            </a:r>
            <a:r>
              <a:rPr lang="nl-BE" dirty="0"/>
              <a:t>                            </a:t>
            </a:r>
            <a:endParaRPr lang="fr-BE" dirty="0"/>
          </a:p>
        </p:txBody>
      </p:sp>
      <p:pic>
        <p:nvPicPr>
          <p:cNvPr id="5" name="Espace réservé du contenu 4">
            <a:extLst>
              <a:ext uri="{FF2B5EF4-FFF2-40B4-BE49-F238E27FC236}">
                <a16:creationId xmlns:a16="http://schemas.microsoft.com/office/drawing/2014/main" id="{6AD2AEEF-2BEF-8156-257A-12C4EFC48730}"/>
              </a:ext>
            </a:extLst>
          </p:cNvPr>
          <p:cNvPicPr>
            <a:picLocks noGrp="1" noChangeAspect="1"/>
          </p:cNvPicPr>
          <p:nvPr>
            <p:ph idx="1"/>
          </p:nvPr>
        </p:nvPicPr>
        <p:blipFill>
          <a:blip r:embed="rId2"/>
          <a:stretch>
            <a:fillRect/>
          </a:stretch>
        </p:blipFill>
        <p:spPr>
          <a:xfrm>
            <a:off x="86843" y="2852936"/>
            <a:ext cx="8970313" cy="1910622"/>
          </a:xfrm>
          <a:prstGeom prst="rect">
            <a:avLst/>
          </a:prstGeom>
        </p:spPr>
      </p:pic>
      <p:sp>
        <p:nvSpPr>
          <p:cNvPr id="4" name="Espace réservé du numéro de diapositive 3">
            <a:extLst>
              <a:ext uri="{FF2B5EF4-FFF2-40B4-BE49-F238E27FC236}">
                <a16:creationId xmlns:a16="http://schemas.microsoft.com/office/drawing/2014/main" id="{051BA30E-8B73-508B-AE7C-76906F58535D}"/>
              </a:ext>
            </a:extLst>
          </p:cNvPr>
          <p:cNvSpPr>
            <a:spLocks noGrp="1"/>
          </p:cNvSpPr>
          <p:nvPr>
            <p:ph type="sldNum" sz="quarter" idx="12"/>
          </p:nvPr>
        </p:nvSpPr>
        <p:spPr/>
        <p:txBody>
          <a:bodyPr>
            <a:normAutofit fontScale="85000" lnSpcReduction="20000"/>
          </a:bodyPr>
          <a:lstStyle/>
          <a:p>
            <a:endParaRPr lang="nl-BE" altLang="nl-BE" dirty="0"/>
          </a:p>
        </p:txBody>
      </p:sp>
      <p:pic>
        <p:nvPicPr>
          <p:cNvPr id="7" name="Picture 6">
            <a:extLst>
              <a:ext uri="{FF2B5EF4-FFF2-40B4-BE49-F238E27FC236}">
                <a16:creationId xmlns:a16="http://schemas.microsoft.com/office/drawing/2014/main" id="{86A5B983-6F7A-0BC9-6C90-8A56F8A8C330}"/>
              </a:ext>
            </a:extLst>
          </p:cNvPr>
          <p:cNvPicPr>
            <a:picLocks noChangeAspect="1"/>
          </p:cNvPicPr>
          <p:nvPr/>
        </p:nvPicPr>
        <p:blipFill>
          <a:blip r:embed="rId3"/>
          <a:stretch>
            <a:fillRect/>
          </a:stretch>
        </p:blipFill>
        <p:spPr>
          <a:xfrm>
            <a:off x="7308304" y="121992"/>
            <a:ext cx="1663091" cy="1097208"/>
          </a:xfrm>
          <a:prstGeom prst="rect">
            <a:avLst/>
          </a:prstGeom>
        </p:spPr>
      </p:pic>
      <p:pic>
        <p:nvPicPr>
          <p:cNvPr id="8" name="Image 7">
            <a:extLst>
              <a:ext uri="{FF2B5EF4-FFF2-40B4-BE49-F238E27FC236}">
                <a16:creationId xmlns:a16="http://schemas.microsoft.com/office/drawing/2014/main" id="{D4ECE380-5B7F-7A36-A8F3-E48B489E7C77}"/>
              </a:ext>
            </a:extLst>
          </p:cNvPr>
          <p:cNvPicPr>
            <a:picLocks noChangeAspect="1"/>
          </p:cNvPicPr>
          <p:nvPr/>
        </p:nvPicPr>
        <p:blipFill>
          <a:blip r:embed="rId4"/>
          <a:stretch>
            <a:fillRect/>
          </a:stretch>
        </p:blipFill>
        <p:spPr>
          <a:xfrm>
            <a:off x="86843" y="3264393"/>
            <a:ext cx="8179653" cy="329213"/>
          </a:xfrm>
          <a:prstGeom prst="rect">
            <a:avLst/>
          </a:prstGeom>
        </p:spPr>
      </p:pic>
    </p:spTree>
    <p:extLst>
      <p:ext uri="{BB962C8B-B14F-4D97-AF65-F5344CB8AC3E}">
        <p14:creationId xmlns:p14="http://schemas.microsoft.com/office/powerpoint/2010/main" val="14313193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3600" dirty="0" err="1"/>
              <a:t>Attentes</a:t>
            </a:r>
            <a:r>
              <a:rPr lang="nl-BE" sz="3600" dirty="0"/>
              <a:t> des </a:t>
            </a:r>
            <a:r>
              <a:rPr lang="nl-BE" sz="3600" dirty="0" err="1"/>
              <a:t>patients</a:t>
            </a:r>
            <a:endParaRPr lang="nl-BE" sz="3600" dirty="0"/>
          </a:p>
        </p:txBody>
      </p:sp>
      <p:sp>
        <p:nvSpPr>
          <p:cNvPr id="3" name="Tijdelijke aanduiding voor tekst 2"/>
          <p:cNvSpPr>
            <a:spLocks noGrp="1"/>
          </p:cNvSpPr>
          <p:nvPr>
            <p:ph type="body" sz="quarter" idx="13"/>
          </p:nvPr>
        </p:nvSpPr>
        <p:spPr/>
        <p:txBody>
          <a:bodyPr/>
          <a:lstStyle/>
          <a:p>
            <a:r>
              <a:rPr lang="en-US" dirty="0" err="1"/>
              <a:t>Coenen</a:t>
            </a:r>
            <a:r>
              <a:rPr lang="en-US" dirty="0"/>
              <a:t>, S., Francis, N., Kelly, M., Hood, K., et al., Are Patient Views about Antibiotics Related to Clinician Perceptions, Management and Outcome? A Multi-Country Study in Outpatients with Acute Cough. </a:t>
            </a:r>
            <a:r>
              <a:rPr lang="en-US" dirty="0" err="1"/>
              <a:t>PLoS</a:t>
            </a:r>
            <a:r>
              <a:rPr lang="en-US" dirty="0"/>
              <a:t> One 2013, 8, e76691</a:t>
            </a:r>
            <a:endParaRPr lang="nl-BE" dirty="0"/>
          </a:p>
        </p:txBody>
      </p:sp>
      <p:pic>
        <p:nvPicPr>
          <p:cNvPr id="4" name="Afbeelding 3"/>
          <p:cNvPicPr>
            <a:picLocks noChangeAspect="1"/>
          </p:cNvPicPr>
          <p:nvPr/>
        </p:nvPicPr>
        <p:blipFill rotWithShape="1">
          <a:blip r:embed="rId3">
            <a:clrChange>
              <a:clrFrom>
                <a:srgbClr val="FFFFFF"/>
              </a:clrFrom>
              <a:clrTo>
                <a:srgbClr val="FFFFFF">
                  <a:alpha val="0"/>
                </a:srgbClr>
              </a:clrTo>
            </a:clrChange>
          </a:blip>
          <a:srcRect l="27407" t="27691" r="27162" b="29922"/>
          <a:stretch/>
        </p:blipFill>
        <p:spPr>
          <a:xfrm>
            <a:off x="5955717" y="3949235"/>
            <a:ext cx="2731082" cy="1798980"/>
          </a:xfrm>
          <a:prstGeom prst="rect">
            <a:avLst/>
          </a:prstGeom>
        </p:spPr>
      </p:pic>
      <p:pic>
        <p:nvPicPr>
          <p:cNvPr id="5" name="Afbeelding 4"/>
          <p:cNvPicPr>
            <a:picLocks noChangeAspect="1"/>
          </p:cNvPicPr>
          <p:nvPr/>
        </p:nvPicPr>
        <p:blipFill>
          <a:blip r:embed="rId4">
            <a:clrChange>
              <a:clrFrom>
                <a:srgbClr val="FFFFFF"/>
              </a:clrFrom>
              <a:clrTo>
                <a:srgbClr val="FFFFFF">
                  <a:alpha val="0"/>
                </a:srgbClr>
              </a:clrTo>
            </a:clrChange>
          </a:blip>
          <a:stretch>
            <a:fillRect/>
          </a:stretch>
        </p:blipFill>
        <p:spPr>
          <a:xfrm>
            <a:off x="363060" y="2228932"/>
            <a:ext cx="5256584" cy="3519283"/>
          </a:xfrm>
          <a:prstGeom prst="rect">
            <a:avLst/>
          </a:prstGeom>
        </p:spPr>
      </p:pic>
      <p:sp>
        <p:nvSpPr>
          <p:cNvPr id="6" name="Tekstvak 5"/>
          <p:cNvSpPr txBox="1"/>
          <p:nvPr/>
        </p:nvSpPr>
        <p:spPr>
          <a:xfrm>
            <a:off x="611560" y="1556792"/>
            <a:ext cx="842689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000" b="0" i="0" u="none" strike="noStrike" kern="1200" cap="none" spc="0" normalizeH="0" baseline="0" noProof="0" dirty="0">
                <a:ln>
                  <a:noFill/>
                </a:ln>
                <a:solidFill>
                  <a:prstClr val="black"/>
                </a:solidFill>
                <a:effectLst/>
                <a:uLnTx/>
                <a:uFillTx/>
                <a:latin typeface="Corbel" panose="020B0503020204020204"/>
                <a:ea typeface="+mn-ea"/>
                <a:cs typeface="+mn-cs"/>
              </a:rPr>
              <a:t>“</a:t>
            </a:r>
            <a:r>
              <a:rPr kumimoji="0" lang="fr-FR" sz="2000" b="0" i="0" u="none" strike="noStrike" kern="1200" cap="none" spc="0" normalizeH="0" baseline="0" noProof="0" dirty="0">
                <a:ln>
                  <a:noFill/>
                </a:ln>
                <a:solidFill>
                  <a:prstClr val="black"/>
                </a:solidFill>
                <a:effectLst/>
                <a:uLnTx/>
                <a:uFillTx/>
                <a:latin typeface="Corbel" panose="020B0503020204020204"/>
                <a:ea typeface="+mn-ea"/>
                <a:cs typeface="+mn-cs"/>
              </a:rPr>
              <a:t>En moyenne, les médecins généralistes pensent qu'un patient sur trois veut des antibiotiques, mais leurs estimations ne correspondent souvent pas à ce que les patients veulent vraiment</a:t>
            </a:r>
            <a:r>
              <a:rPr kumimoji="0" lang="nl-BE" sz="2000" b="0" i="0" u="none" strike="noStrike" kern="1200" cap="none" spc="0" normalizeH="0" baseline="0" noProof="0" dirty="0">
                <a:ln>
                  <a:noFill/>
                </a:ln>
                <a:solidFill>
                  <a:prstClr val="black"/>
                </a:solidFill>
                <a:effectLst/>
                <a:uLnTx/>
                <a:uFillTx/>
                <a:latin typeface="Corbel" panose="020B0503020204020204"/>
                <a:ea typeface="+mn-ea"/>
                <a:cs typeface="+mn-cs"/>
              </a:rPr>
              <a:t>”</a:t>
            </a:r>
          </a:p>
        </p:txBody>
      </p:sp>
      <p:pic>
        <p:nvPicPr>
          <p:cNvPr id="9" name="Image 8" descr="Une image contenant texte, journal, capture d’écran&#10;&#10;Description générée automatiquement">
            <a:extLst>
              <a:ext uri="{FF2B5EF4-FFF2-40B4-BE49-F238E27FC236}">
                <a16:creationId xmlns:a16="http://schemas.microsoft.com/office/drawing/2014/main" id="{7C0C8F79-027B-9DFE-6BE4-DA8D5943E1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2080" y="159414"/>
            <a:ext cx="6565354" cy="5835870"/>
          </a:xfrm>
          <a:prstGeom prst="rect">
            <a:avLst/>
          </a:prstGeom>
        </p:spPr>
      </p:pic>
    </p:spTree>
    <p:extLst>
      <p:ext uri="{BB962C8B-B14F-4D97-AF65-F5344CB8AC3E}">
        <p14:creationId xmlns:p14="http://schemas.microsoft.com/office/powerpoint/2010/main" val="28335134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B8B2A3-7649-48B9-D0EB-8194991154F6}"/>
              </a:ext>
            </a:extLst>
          </p:cNvPr>
          <p:cNvSpPr>
            <a:spLocks noGrp="1"/>
          </p:cNvSpPr>
          <p:nvPr>
            <p:ph type="title"/>
          </p:nvPr>
        </p:nvSpPr>
        <p:spPr/>
        <p:txBody>
          <a:bodyPr/>
          <a:lstStyle/>
          <a:p>
            <a:r>
              <a:rPr lang="fr-BE" dirty="0"/>
              <a:t>Attentes des patients</a:t>
            </a:r>
          </a:p>
        </p:txBody>
      </p:sp>
      <p:sp>
        <p:nvSpPr>
          <p:cNvPr id="3" name="Espace réservé du contenu 2">
            <a:extLst>
              <a:ext uri="{FF2B5EF4-FFF2-40B4-BE49-F238E27FC236}">
                <a16:creationId xmlns:a16="http://schemas.microsoft.com/office/drawing/2014/main" id="{768EFC21-6910-EF4E-9E8E-D7B3B07A79E4}"/>
              </a:ext>
            </a:extLst>
          </p:cNvPr>
          <p:cNvSpPr>
            <a:spLocks noGrp="1"/>
          </p:cNvSpPr>
          <p:nvPr>
            <p:ph idx="1"/>
          </p:nvPr>
        </p:nvSpPr>
        <p:spPr>
          <a:xfrm>
            <a:off x="612648" y="1600200"/>
            <a:ext cx="8351840" cy="5429200"/>
          </a:xfrm>
        </p:spPr>
        <p:txBody>
          <a:bodyPr/>
          <a:lstStyle/>
          <a:p>
            <a:r>
              <a:rPr lang="fr-BE" sz="2000" b="1" dirty="0"/>
              <a:t>Pourquoi ? </a:t>
            </a:r>
          </a:p>
          <a:p>
            <a:pPr lvl="1"/>
            <a:r>
              <a:rPr lang="fr-BE" sz="2000" dirty="0"/>
              <a:t>Les médecins généralistes évaluent souvent mal les attentes du patient</a:t>
            </a:r>
          </a:p>
          <a:p>
            <a:pPr lvl="1"/>
            <a:r>
              <a:rPr lang="fr-BE" sz="2000" dirty="0"/>
              <a:t>Les patients n’osent pas toujours dire ce qu’ils pensent</a:t>
            </a:r>
          </a:p>
          <a:p>
            <a:endParaRPr lang="fr-BE" sz="2000" dirty="0"/>
          </a:p>
          <a:p>
            <a:r>
              <a:rPr lang="fr-BE" sz="2000" b="1" dirty="0"/>
              <a:t>Préoccupations </a:t>
            </a:r>
          </a:p>
          <a:p>
            <a:pPr lvl="1"/>
            <a:r>
              <a:rPr lang="fr-BE" sz="2000" dirty="0"/>
              <a:t>Informer</a:t>
            </a:r>
          </a:p>
          <a:p>
            <a:pPr lvl="1"/>
            <a:r>
              <a:rPr lang="fr-BE" sz="2000" dirty="0"/>
              <a:t>Rassurer</a:t>
            </a:r>
          </a:p>
          <a:p>
            <a:pPr lvl="1"/>
            <a:endParaRPr lang="fr-BE" sz="2000" b="1" dirty="0"/>
          </a:p>
          <a:p>
            <a:r>
              <a:rPr lang="fr-BE" sz="2000" b="1" dirty="0"/>
              <a:t>Attentes </a:t>
            </a:r>
          </a:p>
          <a:p>
            <a:pPr lvl="1"/>
            <a:r>
              <a:rPr lang="fr-BE" sz="2000" dirty="0"/>
              <a:t>Certains patients ne veulent pas d’antibiotiques</a:t>
            </a:r>
          </a:p>
          <a:p>
            <a:pPr lvl="1"/>
            <a:r>
              <a:rPr lang="fr-BE" sz="2000" dirty="0"/>
              <a:t>Seuls les patients qui veulent vraiment des antibiotiques peuvent être insatisfaits lorsqu'ils sont traités sans antibiotiques, à moins que leurs préoccupations ne soient prises en considération et discutées</a:t>
            </a:r>
            <a:endParaRPr lang="nl-BE" sz="2000" dirty="0"/>
          </a:p>
          <a:p>
            <a:endParaRPr lang="fr-BE" dirty="0"/>
          </a:p>
        </p:txBody>
      </p:sp>
      <p:sp>
        <p:nvSpPr>
          <p:cNvPr id="4" name="Espace réservé du numéro de diapositive 3">
            <a:extLst>
              <a:ext uri="{FF2B5EF4-FFF2-40B4-BE49-F238E27FC236}">
                <a16:creationId xmlns:a16="http://schemas.microsoft.com/office/drawing/2014/main" id="{02EEBB27-A515-BC16-4524-2A8F9AEE8759}"/>
              </a:ext>
            </a:extLst>
          </p:cNvPr>
          <p:cNvSpPr>
            <a:spLocks noGrp="1"/>
          </p:cNvSpPr>
          <p:nvPr>
            <p:ph type="sldNum" sz="quarter" idx="12"/>
          </p:nvPr>
        </p:nvSpPr>
        <p:spPr/>
        <p:txBody>
          <a:bodyPr>
            <a:normAutofit fontScale="8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altLang="nl-BE" sz="14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89321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dirty="0" err="1"/>
              <a:t>Grâce</a:t>
            </a:r>
            <a:r>
              <a:rPr lang="nl-BE" dirty="0"/>
              <a:t> à …</a:t>
            </a:r>
          </a:p>
        </p:txBody>
      </p:sp>
      <p:sp>
        <p:nvSpPr>
          <p:cNvPr id="3" name="Slide Number Placeholder 2"/>
          <p:cNvSpPr>
            <a:spLocks noGrp="1"/>
          </p:cNvSpPr>
          <p:nvPr>
            <p:ph type="sldNum" sz="quarter" idx="12"/>
          </p:nvPr>
        </p:nvSpPr>
        <p:spPr>
          <a:solidFill>
            <a:srgbClr val="FF8F8F"/>
          </a:solidFill>
        </p:spPr>
        <p:txBody>
          <a:bodyPr>
            <a:normAutofit fontScale="85000" lnSpcReduction="20000"/>
          </a:bodyPr>
          <a:lstStyle/>
          <a:p>
            <a:fld id="{1AD93096-5B34-4342-9326-69289CEAE4C2}" type="slidenum">
              <a:rPr lang="en-US" smtClean="0"/>
              <a:pPr/>
              <a:t>4</a:t>
            </a:fld>
            <a:endParaRPr lang="en-US" dirty="0">
              <a:solidFill>
                <a:srgbClr val="FFFFFF"/>
              </a:solidFill>
            </a:endParaRPr>
          </a:p>
        </p:txBody>
      </p:sp>
      <p:sp>
        <p:nvSpPr>
          <p:cNvPr id="8" name="ZoneTexte 3">
            <a:extLst>
              <a:ext uri="{FF2B5EF4-FFF2-40B4-BE49-F238E27FC236}">
                <a16:creationId xmlns:a16="http://schemas.microsoft.com/office/drawing/2014/main" id="{0F3F6D68-7785-B94A-A74B-4E2E95351663}"/>
              </a:ext>
            </a:extLst>
          </p:cNvPr>
          <p:cNvSpPr txBox="1"/>
          <p:nvPr/>
        </p:nvSpPr>
        <p:spPr>
          <a:xfrm>
            <a:off x="612648" y="2092002"/>
            <a:ext cx="2359749" cy="707886"/>
          </a:xfrm>
          <a:prstGeom prst="rect">
            <a:avLst/>
          </a:prstGeom>
          <a:noFill/>
        </p:spPr>
        <p:txBody>
          <a:bodyPr wrap="none" rtlCol="0">
            <a:spAutoFit/>
          </a:bodyPr>
          <a:lstStyle/>
          <a:p>
            <a:pPr algn="ctr"/>
            <a:endParaRPr lang="fr-FR" sz="2000" dirty="0"/>
          </a:p>
          <a:p>
            <a:pPr algn="ctr"/>
            <a:r>
              <a:rPr lang="fr-FR" sz="2000" dirty="0"/>
              <a:t>Médecin généraliste </a:t>
            </a:r>
          </a:p>
        </p:txBody>
      </p:sp>
      <p:sp>
        <p:nvSpPr>
          <p:cNvPr id="4" name="TextBox 3"/>
          <p:cNvSpPr txBox="1"/>
          <p:nvPr/>
        </p:nvSpPr>
        <p:spPr>
          <a:xfrm>
            <a:off x="4633195" y="2006398"/>
            <a:ext cx="5570313" cy="707886"/>
          </a:xfrm>
          <a:prstGeom prst="rect">
            <a:avLst/>
          </a:prstGeom>
          <a:noFill/>
        </p:spPr>
        <p:txBody>
          <a:bodyPr wrap="square" rtlCol="0">
            <a:spAutoFit/>
          </a:bodyPr>
          <a:lstStyle/>
          <a:p>
            <a:pPr algn="ctr"/>
            <a:endParaRPr lang="en-US" sz="2000" dirty="0"/>
          </a:p>
          <a:p>
            <a:pPr algn="ctr"/>
            <a:r>
              <a:rPr lang="en-US" sz="2000" dirty="0" err="1"/>
              <a:t>Pharmacien.ne</a:t>
            </a:r>
            <a:r>
              <a:rPr lang="en-US" sz="2000" dirty="0"/>
              <a:t> </a:t>
            </a:r>
            <a:r>
              <a:rPr lang="en-US" sz="2000" dirty="0" err="1"/>
              <a:t>d’Officine</a:t>
            </a:r>
            <a:endParaRPr lang="en-US" sz="2000" dirty="0"/>
          </a:p>
        </p:txBody>
      </p:sp>
      <p:sp>
        <p:nvSpPr>
          <p:cNvPr id="13" name="TextBox 12"/>
          <p:cNvSpPr txBox="1"/>
          <p:nvPr/>
        </p:nvSpPr>
        <p:spPr>
          <a:xfrm>
            <a:off x="3477413" y="4475440"/>
            <a:ext cx="2423869" cy="707886"/>
          </a:xfrm>
          <a:prstGeom prst="rect">
            <a:avLst/>
          </a:prstGeom>
          <a:noFill/>
        </p:spPr>
        <p:txBody>
          <a:bodyPr wrap="none" rtlCol="0">
            <a:spAutoFit/>
          </a:bodyPr>
          <a:lstStyle/>
          <a:p>
            <a:pPr algn="ctr"/>
            <a:r>
              <a:rPr lang="fr-BE" sz="2000" dirty="0"/>
              <a:t>Médecin généraliste, </a:t>
            </a:r>
          </a:p>
          <a:p>
            <a:pPr algn="ctr"/>
            <a:r>
              <a:rPr lang="fr-BE" sz="2000" dirty="0"/>
              <a:t>Animatrice CMP</a:t>
            </a:r>
          </a:p>
        </p:txBody>
      </p:sp>
      <p:sp>
        <p:nvSpPr>
          <p:cNvPr id="18" name="TextBox 12">
            <a:extLst>
              <a:ext uri="{FF2B5EF4-FFF2-40B4-BE49-F238E27FC236}">
                <a16:creationId xmlns:a16="http://schemas.microsoft.com/office/drawing/2014/main" id="{9490FB6B-BD52-5B49-9EE1-2E364E950E43}"/>
              </a:ext>
            </a:extLst>
          </p:cNvPr>
          <p:cNvSpPr txBox="1"/>
          <p:nvPr/>
        </p:nvSpPr>
        <p:spPr>
          <a:xfrm>
            <a:off x="6969487" y="6239725"/>
            <a:ext cx="1909497" cy="369332"/>
          </a:xfrm>
          <a:prstGeom prst="rect">
            <a:avLst/>
          </a:prstGeom>
          <a:noFill/>
        </p:spPr>
        <p:txBody>
          <a:bodyPr wrap="none" rtlCol="0">
            <a:spAutoFit/>
          </a:bodyPr>
          <a:lstStyle/>
          <a:p>
            <a:r>
              <a:rPr lang="fr-BE" b="1" dirty="0"/>
              <a:t> </a:t>
            </a:r>
            <a:r>
              <a:rPr lang="fr-BE" b="1" dirty="0" err="1"/>
              <a:t>cmpinfo@ulb.be</a:t>
            </a:r>
            <a:endParaRPr lang="fr-BE" dirty="0"/>
          </a:p>
        </p:txBody>
      </p:sp>
      <p:sp>
        <p:nvSpPr>
          <p:cNvPr id="9" name="ZoneTexte 8">
            <a:extLst>
              <a:ext uri="{FF2B5EF4-FFF2-40B4-BE49-F238E27FC236}">
                <a16:creationId xmlns:a16="http://schemas.microsoft.com/office/drawing/2014/main" id="{E7C7A90A-56D5-0D44-88EE-5B6D5F385811}"/>
              </a:ext>
            </a:extLst>
          </p:cNvPr>
          <p:cNvSpPr txBox="1"/>
          <p:nvPr/>
        </p:nvSpPr>
        <p:spPr>
          <a:xfrm>
            <a:off x="-36512" y="6026014"/>
            <a:ext cx="9180000" cy="741600"/>
          </a:xfrm>
          <a:prstGeom prst="rect">
            <a:avLst/>
          </a:prstGeom>
          <a:solidFill>
            <a:schemeClr val="accent6"/>
          </a:solidFill>
        </p:spPr>
        <p:txBody>
          <a:bodyPr wrap="square" rtlCol="0">
            <a:noAutofit/>
          </a:bodyPr>
          <a:lstStyle/>
          <a:p>
            <a:endParaRPr lang="fr-FR" dirty="0"/>
          </a:p>
        </p:txBody>
      </p:sp>
      <p:sp>
        <p:nvSpPr>
          <p:cNvPr id="10" name="TextBox 12">
            <a:extLst>
              <a:ext uri="{FF2B5EF4-FFF2-40B4-BE49-F238E27FC236}">
                <a16:creationId xmlns:a16="http://schemas.microsoft.com/office/drawing/2014/main" id="{136C41A4-8965-B347-989B-850EC97A72C3}"/>
              </a:ext>
            </a:extLst>
          </p:cNvPr>
          <p:cNvSpPr txBox="1"/>
          <p:nvPr/>
        </p:nvSpPr>
        <p:spPr>
          <a:xfrm>
            <a:off x="7091000" y="6180867"/>
            <a:ext cx="1909497" cy="369332"/>
          </a:xfrm>
          <a:prstGeom prst="rect">
            <a:avLst/>
          </a:prstGeom>
          <a:noFill/>
        </p:spPr>
        <p:txBody>
          <a:bodyPr wrap="none" rtlCol="0">
            <a:spAutoFit/>
          </a:bodyPr>
          <a:lstStyle/>
          <a:p>
            <a:r>
              <a:rPr lang="fr-BE" b="1" dirty="0"/>
              <a:t> </a:t>
            </a:r>
            <a:r>
              <a:rPr lang="fr-BE" b="1" dirty="0" err="1">
                <a:solidFill>
                  <a:schemeClr val="bg1"/>
                </a:solidFill>
              </a:rPr>
              <a:t>cmpinfo@ulb.be</a:t>
            </a:r>
            <a:endParaRPr lang="fr-BE" dirty="0">
              <a:solidFill>
                <a:schemeClr val="bg1"/>
              </a:solidFill>
            </a:endParaRPr>
          </a:p>
        </p:txBody>
      </p:sp>
      <p:sp>
        <p:nvSpPr>
          <p:cNvPr id="5" name="Extraire 4">
            <a:extLst>
              <a:ext uri="{FF2B5EF4-FFF2-40B4-BE49-F238E27FC236}">
                <a16:creationId xmlns:a16="http://schemas.microsoft.com/office/drawing/2014/main" id="{FEBC0E89-792B-DE46-8D5A-990C337B2BCF}"/>
              </a:ext>
            </a:extLst>
          </p:cNvPr>
          <p:cNvSpPr/>
          <p:nvPr/>
        </p:nvSpPr>
        <p:spPr>
          <a:xfrm rot="10800000">
            <a:off x="3177963" y="2755986"/>
            <a:ext cx="2788071" cy="1537109"/>
          </a:xfrm>
          <a:prstGeom prst="flowChartExtra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129784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dirty="0"/>
              <a:t>Outil IPA </a:t>
            </a:r>
            <a:r>
              <a:rPr lang="nl-BE" sz="3600" dirty="0"/>
              <a:t>(ICE, en </a:t>
            </a:r>
            <a:r>
              <a:rPr lang="nl-BE" sz="3600" dirty="0" err="1"/>
              <a:t>anglais</a:t>
            </a:r>
            <a:r>
              <a:rPr lang="nl-BE" sz="3600" dirty="0"/>
              <a:t>)</a:t>
            </a:r>
            <a:endParaRPr lang="nl-BE" dirty="0"/>
          </a:p>
        </p:txBody>
      </p:sp>
      <p:sp>
        <p:nvSpPr>
          <p:cNvPr id="7" name="Tijdelijke aanduiding voor tekst 2"/>
          <p:cNvSpPr>
            <a:spLocks noGrp="1"/>
          </p:cNvSpPr>
          <p:nvPr>
            <p:ph type="body" sz="quarter" idx="14"/>
          </p:nvPr>
        </p:nvSpPr>
        <p:spPr>
          <a:xfrm>
            <a:off x="612648" y="1700808"/>
            <a:ext cx="8153527" cy="4105275"/>
          </a:xfrm>
        </p:spPr>
        <p:txBody>
          <a:bodyPr>
            <a:normAutofit/>
          </a:bodyPr>
          <a:lstStyle/>
          <a:p>
            <a:pPr marL="0" indent="0">
              <a:buNone/>
            </a:pPr>
            <a:endParaRPr lang="nl-BE" dirty="0"/>
          </a:p>
        </p:txBody>
      </p:sp>
      <p:sp>
        <p:nvSpPr>
          <p:cNvPr id="6" name="Tijdelijke aanduiding voor tekst 3"/>
          <p:cNvSpPr>
            <a:spLocks noGrp="1"/>
          </p:cNvSpPr>
          <p:nvPr>
            <p:ph type="body" sz="quarter" idx="4294967295"/>
          </p:nvPr>
        </p:nvSpPr>
        <p:spPr>
          <a:xfrm>
            <a:off x="899592" y="6053138"/>
            <a:ext cx="7787207" cy="704850"/>
          </a:xfrm>
        </p:spPr>
        <p:txBody>
          <a:bodyPr>
            <a:normAutofit/>
          </a:bodyPr>
          <a:lstStyle/>
          <a:p>
            <a:pPr marL="0" indent="0">
              <a:buNone/>
            </a:pPr>
            <a:r>
              <a:rPr lang="nl-BE" sz="1600" dirty="0">
                <a:solidFill>
                  <a:schemeClr val="bg1"/>
                </a:solidFill>
              </a:rPr>
              <a:t>www.dmgulb.be</a:t>
            </a:r>
          </a:p>
        </p:txBody>
      </p:sp>
      <p:graphicFrame>
        <p:nvGraphicFramePr>
          <p:cNvPr id="5" name="Diagramme 4">
            <a:extLst>
              <a:ext uri="{FF2B5EF4-FFF2-40B4-BE49-F238E27FC236}">
                <a16:creationId xmlns:a16="http://schemas.microsoft.com/office/drawing/2014/main" id="{EA9DB2BC-5CD1-2046-87E6-8E681B1C6576}"/>
              </a:ext>
            </a:extLst>
          </p:cNvPr>
          <p:cNvGraphicFramePr/>
          <p:nvPr/>
        </p:nvGraphicFramePr>
        <p:xfrm>
          <a:off x="2462011" y="1733203"/>
          <a:ext cx="2109989" cy="41751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945839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44B4FE-F359-0799-233E-882846D664EC}"/>
              </a:ext>
            </a:extLst>
          </p:cNvPr>
          <p:cNvSpPr>
            <a:spLocks noGrp="1"/>
          </p:cNvSpPr>
          <p:nvPr>
            <p:ph type="title"/>
          </p:nvPr>
        </p:nvSpPr>
        <p:spPr/>
        <p:txBody>
          <a:bodyPr/>
          <a:lstStyle/>
          <a:p>
            <a:r>
              <a:rPr lang="nl-BE" dirty="0"/>
              <a:t>Communication</a:t>
            </a:r>
            <a:endParaRPr lang="fr-BE" dirty="0"/>
          </a:p>
        </p:txBody>
      </p:sp>
      <p:sp>
        <p:nvSpPr>
          <p:cNvPr id="3" name="Espace réservé du contenu 2">
            <a:extLst>
              <a:ext uri="{FF2B5EF4-FFF2-40B4-BE49-F238E27FC236}">
                <a16:creationId xmlns:a16="http://schemas.microsoft.com/office/drawing/2014/main" id="{0680F1D6-32DE-4992-130F-F07E5035F838}"/>
              </a:ext>
            </a:extLst>
          </p:cNvPr>
          <p:cNvSpPr>
            <a:spLocks noGrp="1"/>
          </p:cNvSpPr>
          <p:nvPr>
            <p:ph idx="1"/>
          </p:nvPr>
        </p:nvSpPr>
        <p:spPr>
          <a:xfrm>
            <a:off x="609600" y="1700808"/>
            <a:ext cx="8153400" cy="4526280"/>
          </a:xfrm>
        </p:spPr>
        <p:txBody>
          <a:bodyPr>
            <a:normAutofit fontScale="85000" lnSpcReduction="20000"/>
          </a:bodyPr>
          <a:lstStyle/>
          <a:p>
            <a:r>
              <a:rPr lang="fr-BE" sz="3200" dirty="0"/>
              <a:t>Examiner d’abord avant de rassurer.</a:t>
            </a:r>
          </a:p>
          <a:p>
            <a:r>
              <a:rPr lang="nl-BE" sz="3200" dirty="0" err="1"/>
              <a:t>Dire</a:t>
            </a:r>
            <a:r>
              <a:rPr lang="nl-BE" sz="3200" dirty="0"/>
              <a:t> </a:t>
            </a:r>
            <a:r>
              <a:rPr lang="nl-BE" sz="3200" dirty="0" err="1"/>
              <a:t>qu’il</a:t>
            </a:r>
            <a:r>
              <a:rPr lang="nl-BE" sz="3200" dirty="0"/>
              <a:t> </a:t>
            </a:r>
            <a:r>
              <a:rPr lang="nl-BE" sz="3200" dirty="0" err="1"/>
              <a:t>n’y</a:t>
            </a:r>
            <a:r>
              <a:rPr lang="nl-BE" sz="3200" dirty="0"/>
              <a:t> a pas de </a:t>
            </a:r>
            <a:r>
              <a:rPr lang="nl-BE" sz="3200" dirty="0" err="1"/>
              <a:t>signe</a:t>
            </a:r>
            <a:r>
              <a:rPr lang="nl-BE" sz="3200" dirty="0"/>
              <a:t> de </a:t>
            </a:r>
            <a:r>
              <a:rPr lang="nl-BE" sz="3200" dirty="0" err="1"/>
              <a:t>maladie</a:t>
            </a:r>
            <a:r>
              <a:rPr lang="nl-BE" sz="3200" dirty="0"/>
              <a:t> grave </a:t>
            </a:r>
            <a:r>
              <a:rPr lang="nl-BE" sz="3200" dirty="0" err="1"/>
              <a:t>n’est</a:t>
            </a:r>
            <a:r>
              <a:rPr lang="nl-BE" sz="3200" dirty="0"/>
              <a:t> pas </a:t>
            </a:r>
            <a:r>
              <a:rPr lang="nl-BE" sz="3200" dirty="0" err="1"/>
              <a:t>suffisant</a:t>
            </a:r>
            <a:r>
              <a:rPr lang="nl-BE" sz="3200" dirty="0"/>
              <a:t>. </a:t>
            </a:r>
          </a:p>
          <a:p>
            <a:r>
              <a:rPr lang="fr-BE" sz="3200" dirty="0"/>
              <a:t>Expliquer l’examen clinique, prendre en compte les préoccupations du patient  et expliquer pourquoi l’AB n'est pas nécessaire
Expliquer qu'il est normal d'avoir certains symptômes 
Informer de l’évolution normale de ces symptômes 
Informer également sur les signes d’alerte qui nécessitent une re-consultation (cela peut rassurer les patients)</a:t>
            </a:r>
            <a:endParaRPr lang="nl-BE" sz="3200" dirty="0"/>
          </a:p>
          <a:p>
            <a:endParaRPr lang="fr-BE" dirty="0"/>
          </a:p>
        </p:txBody>
      </p:sp>
      <p:sp>
        <p:nvSpPr>
          <p:cNvPr id="4" name="Espace réservé du numéro de diapositive 3">
            <a:extLst>
              <a:ext uri="{FF2B5EF4-FFF2-40B4-BE49-F238E27FC236}">
                <a16:creationId xmlns:a16="http://schemas.microsoft.com/office/drawing/2014/main" id="{A48507A6-D2B9-7C97-F301-12DFC3C4C02A}"/>
              </a:ext>
            </a:extLst>
          </p:cNvPr>
          <p:cNvSpPr>
            <a:spLocks noGrp="1"/>
          </p:cNvSpPr>
          <p:nvPr>
            <p:ph type="sldNum" sz="quarter" idx="12"/>
          </p:nvPr>
        </p:nvSpPr>
        <p:spPr/>
        <p:txBody>
          <a:bodyPr>
            <a:normAutofit fontScale="8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altLang="nl-BE" sz="14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53204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dirty="0">
                <a:solidFill>
                  <a:srgbClr val="1C3076"/>
                </a:solidFill>
              </a:rPr>
              <a:t>Communication</a:t>
            </a:r>
          </a:p>
        </p:txBody>
      </p:sp>
      <p:sp>
        <p:nvSpPr>
          <p:cNvPr id="7" name="Tijdelijke aanduiding voor tekst 6">
            <a:extLst>
              <a:ext uri="{FF2B5EF4-FFF2-40B4-BE49-F238E27FC236}">
                <a16:creationId xmlns:a16="http://schemas.microsoft.com/office/drawing/2014/main" id="{BA7CC255-ADC7-42AD-870B-110CF2C9B33B}"/>
              </a:ext>
            </a:extLst>
          </p:cNvPr>
          <p:cNvSpPr>
            <a:spLocks noGrp="1"/>
          </p:cNvSpPr>
          <p:nvPr>
            <p:ph type="body" sz="quarter" idx="13"/>
          </p:nvPr>
        </p:nvSpPr>
        <p:spPr/>
        <p:txBody>
          <a:bodyPr/>
          <a:lstStyle/>
          <a:p>
            <a:r>
              <a:rPr lang="nl-BE" noProof="0" dirty="0"/>
              <a:t>“Veilig minder antibiotica” e-</a:t>
            </a:r>
            <a:r>
              <a:rPr lang="nl-BE" noProof="0" dirty="0" err="1"/>
              <a:t>learning</a:t>
            </a:r>
            <a:r>
              <a:rPr lang="nl-BE" noProof="0" dirty="0"/>
              <a:t> en vervolg “GRACE INTRO“ op www.e-learninghealth.be.</a:t>
            </a:r>
          </a:p>
          <a:p>
            <a:r>
              <a:rPr lang="nl-BE" noProof="0" dirty="0"/>
              <a:t>Little P et al. </a:t>
            </a:r>
            <a:r>
              <a:rPr lang="nl-BE" noProof="0" dirty="0" err="1"/>
              <a:t>Effects</a:t>
            </a:r>
            <a:r>
              <a:rPr lang="nl-BE" noProof="0" dirty="0"/>
              <a:t> of  internet-</a:t>
            </a:r>
            <a:r>
              <a:rPr lang="nl-BE" noProof="0" dirty="0" err="1"/>
              <a:t>based</a:t>
            </a:r>
            <a:r>
              <a:rPr lang="nl-BE" noProof="0" dirty="0"/>
              <a:t> training on </a:t>
            </a:r>
            <a:r>
              <a:rPr lang="nl-BE" noProof="0" dirty="0" err="1"/>
              <a:t>antibiotic</a:t>
            </a:r>
            <a:r>
              <a:rPr lang="nl-BE" noProof="0" dirty="0"/>
              <a:t> </a:t>
            </a:r>
            <a:r>
              <a:rPr lang="nl-BE" noProof="0" dirty="0" err="1"/>
              <a:t>prescribing</a:t>
            </a:r>
            <a:r>
              <a:rPr lang="nl-BE" noProof="0" dirty="0"/>
              <a:t> </a:t>
            </a:r>
            <a:r>
              <a:rPr lang="nl-BE" noProof="0" dirty="0" err="1"/>
              <a:t>for</a:t>
            </a:r>
            <a:r>
              <a:rPr lang="nl-BE" noProof="0" dirty="0"/>
              <a:t> acute  </a:t>
            </a:r>
            <a:r>
              <a:rPr lang="nl-BE" noProof="0" dirty="0" err="1"/>
              <a:t>respiratory</a:t>
            </a:r>
            <a:r>
              <a:rPr lang="nl-BE" noProof="0" dirty="0"/>
              <a:t> </a:t>
            </a:r>
            <a:r>
              <a:rPr lang="nl-BE" noProof="0" dirty="0" err="1"/>
              <a:t>tract</a:t>
            </a:r>
            <a:r>
              <a:rPr lang="nl-BE" noProof="0" dirty="0"/>
              <a:t> </a:t>
            </a:r>
            <a:r>
              <a:rPr lang="nl-BE" noProof="0" dirty="0" err="1"/>
              <a:t>infections</a:t>
            </a:r>
            <a:r>
              <a:rPr lang="nl-BE" noProof="0" dirty="0"/>
              <a:t>: a multinational, cluster, </a:t>
            </a:r>
            <a:r>
              <a:rPr lang="nl-BE" noProof="0" dirty="0" err="1"/>
              <a:t>randomised</a:t>
            </a:r>
            <a:r>
              <a:rPr lang="nl-BE" noProof="0" dirty="0"/>
              <a:t>, factorial, </a:t>
            </a:r>
            <a:r>
              <a:rPr lang="nl-BE" noProof="0" dirty="0" err="1"/>
              <a:t>controlled</a:t>
            </a:r>
            <a:r>
              <a:rPr lang="nl-BE" noProof="0" dirty="0"/>
              <a:t>  trial. </a:t>
            </a:r>
            <a:r>
              <a:rPr lang="nl-BE" b="1" noProof="0" dirty="0"/>
              <a:t>Lancet</a:t>
            </a:r>
            <a:r>
              <a:rPr lang="nl-BE" noProof="0" dirty="0"/>
              <a:t> 2013:382:1175-82. </a:t>
            </a:r>
          </a:p>
          <a:p>
            <a:endParaRPr lang="nl-BE" noProof="0" dirty="0"/>
          </a:p>
        </p:txBody>
      </p:sp>
      <p:sp>
        <p:nvSpPr>
          <p:cNvPr id="4" name="Tijdelijke aanduiding voor inhoud 3">
            <a:extLst>
              <a:ext uri="{FF2B5EF4-FFF2-40B4-BE49-F238E27FC236}">
                <a16:creationId xmlns:a16="http://schemas.microsoft.com/office/drawing/2014/main" id="{EBA9DAF2-F095-4514-BEFC-46F872044C2D}"/>
              </a:ext>
            </a:extLst>
          </p:cNvPr>
          <p:cNvSpPr>
            <a:spLocks noGrp="1"/>
          </p:cNvSpPr>
          <p:nvPr>
            <p:ph sz="quarter" idx="4294967295"/>
          </p:nvPr>
        </p:nvSpPr>
        <p:spPr>
          <a:xfrm>
            <a:off x="654152" y="1598758"/>
            <a:ext cx="4781944" cy="4572000"/>
          </a:xfrm>
        </p:spPr>
        <p:txBody>
          <a:bodyPr>
            <a:normAutofit/>
          </a:bodyPr>
          <a:lstStyle/>
          <a:p>
            <a:pPr marL="0" indent="0">
              <a:buNone/>
            </a:pPr>
            <a:r>
              <a:rPr lang="nl-BE" b="1" noProof="0" dirty="0">
                <a:solidFill>
                  <a:srgbClr val="0CB4A4"/>
                </a:solidFill>
              </a:rPr>
              <a:t>Termes à utiliser</a:t>
            </a:r>
          </a:p>
          <a:p>
            <a:pPr>
              <a:buClr>
                <a:srgbClr val="0CB4A4"/>
              </a:buClr>
            </a:pPr>
            <a:r>
              <a:rPr lang="nl-BE" noProof="0" dirty="0">
                <a:solidFill>
                  <a:srgbClr val="0CB4A4"/>
                </a:solidFill>
              </a:rPr>
              <a:t>Rhume</a:t>
            </a:r>
          </a:p>
          <a:p>
            <a:pPr>
              <a:buClr>
                <a:srgbClr val="0CB4A4"/>
              </a:buClr>
            </a:pPr>
            <a:r>
              <a:rPr lang="nl-BE" noProof="0" dirty="0">
                <a:solidFill>
                  <a:srgbClr val="0CB4A4"/>
                </a:solidFill>
              </a:rPr>
              <a:t>Syndrome viral</a:t>
            </a:r>
          </a:p>
          <a:p>
            <a:pPr>
              <a:buClr>
                <a:srgbClr val="0CB4A4"/>
              </a:buClr>
            </a:pPr>
            <a:r>
              <a:rPr lang="nl-BE" dirty="0">
                <a:solidFill>
                  <a:srgbClr val="0CB4A4"/>
                </a:solidFill>
              </a:rPr>
              <a:t>Infection (virale) des voies respiratoires (inférieures)</a:t>
            </a:r>
            <a:endParaRPr lang="nl-BE" noProof="0" dirty="0">
              <a:solidFill>
                <a:srgbClr val="0CB4A4"/>
              </a:solidFill>
            </a:endParaRPr>
          </a:p>
          <a:p>
            <a:pPr>
              <a:buClr>
                <a:srgbClr val="0CB4A4"/>
              </a:buClr>
            </a:pPr>
            <a:r>
              <a:rPr lang="nl-BE" dirty="0">
                <a:solidFill>
                  <a:srgbClr val="0CB4A4"/>
                </a:solidFill>
              </a:rPr>
              <a:t>Toux</a:t>
            </a:r>
            <a:endParaRPr lang="nl-BE" noProof="0" dirty="0">
              <a:solidFill>
                <a:srgbClr val="0CB4A4"/>
              </a:solidFill>
            </a:endParaRPr>
          </a:p>
        </p:txBody>
      </p:sp>
      <p:sp>
        <p:nvSpPr>
          <p:cNvPr id="5" name="Tijdelijke aanduiding voor inhoud 4">
            <a:extLst>
              <a:ext uri="{FF2B5EF4-FFF2-40B4-BE49-F238E27FC236}">
                <a16:creationId xmlns:a16="http://schemas.microsoft.com/office/drawing/2014/main" id="{43FDE792-B378-4F55-8E0E-3260FFBA984D}"/>
              </a:ext>
            </a:extLst>
          </p:cNvPr>
          <p:cNvSpPr>
            <a:spLocks noGrp="1"/>
          </p:cNvSpPr>
          <p:nvPr>
            <p:ph sz="quarter" idx="4294967295"/>
          </p:nvPr>
        </p:nvSpPr>
        <p:spPr>
          <a:xfrm>
            <a:off x="5257800" y="1589088"/>
            <a:ext cx="3886200" cy="4572000"/>
          </a:xfrm>
        </p:spPr>
        <p:txBody>
          <a:bodyPr/>
          <a:lstStyle/>
          <a:p>
            <a:pPr marL="0" indent="0">
              <a:buNone/>
            </a:pPr>
            <a:r>
              <a:rPr lang="nl-BE" b="1" noProof="0" dirty="0">
                <a:solidFill>
                  <a:srgbClr val="FF0000"/>
                </a:solidFill>
              </a:rPr>
              <a:t>Termes à éviter</a:t>
            </a:r>
          </a:p>
          <a:p>
            <a:endParaRPr lang="nl-BE" noProof="0" dirty="0"/>
          </a:p>
          <a:p>
            <a:endParaRPr lang="nl-BE" noProof="0" dirty="0"/>
          </a:p>
          <a:p>
            <a:endParaRPr lang="nl-BE" noProof="0" dirty="0"/>
          </a:p>
          <a:p>
            <a:endParaRPr lang="nl-BE" noProof="0" dirty="0"/>
          </a:p>
          <a:p>
            <a:pPr>
              <a:buClr>
                <a:srgbClr val="FF0000"/>
              </a:buClr>
            </a:pPr>
            <a:r>
              <a:rPr lang="nl-BE" noProof="0" dirty="0">
                <a:solidFill>
                  <a:srgbClr val="FF0000"/>
                </a:solidFill>
              </a:rPr>
              <a:t>Bronchite</a:t>
            </a:r>
          </a:p>
          <a:p>
            <a:pPr>
              <a:buClr>
                <a:srgbClr val="FF0000"/>
              </a:buClr>
            </a:pPr>
            <a:r>
              <a:rPr lang="nl-BE" noProof="0" dirty="0">
                <a:solidFill>
                  <a:srgbClr val="FF0000"/>
                </a:solidFill>
              </a:rPr>
              <a:t>Toux caverneuse</a:t>
            </a:r>
          </a:p>
        </p:txBody>
      </p:sp>
    </p:spTree>
    <p:extLst>
      <p:ext uri="{BB962C8B-B14F-4D97-AF65-F5344CB8AC3E}">
        <p14:creationId xmlns:p14="http://schemas.microsoft.com/office/powerpoint/2010/main" val="22108857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CCD348-F338-53B4-8AC4-2A9A8D21F33D}"/>
              </a:ext>
            </a:extLst>
          </p:cNvPr>
          <p:cNvSpPr>
            <a:spLocks noGrp="1"/>
          </p:cNvSpPr>
          <p:nvPr>
            <p:ph type="title"/>
          </p:nvPr>
        </p:nvSpPr>
        <p:spPr/>
        <p:txBody>
          <a:bodyPr>
            <a:normAutofit/>
          </a:bodyPr>
          <a:lstStyle/>
          <a:p>
            <a:r>
              <a:rPr lang="nl-BE" sz="3800" dirty="0" err="1"/>
              <a:t>Messages</a:t>
            </a:r>
            <a:r>
              <a:rPr lang="nl-BE" sz="3800" dirty="0"/>
              <a:t> </a:t>
            </a:r>
            <a:r>
              <a:rPr lang="nl-BE" sz="3800" dirty="0" err="1"/>
              <a:t>clés</a:t>
            </a:r>
            <a:endParaRPr lang="fr-BE" sz="3800" dirty="0"/>
          </a:p>
        </p:txBody>
      </p:sp>
      <p:sp>
        <p:nvSpPr>
          <p:cNvPr id="3" name="Espace réservé du contenu 2">
            <a:extLst>
              <a:ext uri="{FF2B5EF4-FFF2-40B4-BE49-F238E27FC236}">
                <a16:creationId xmlns:a16="http://schemas.microsoft.com/office/drawing/2014/main" id="{93658FA2-ABE3-04BE-E9DD-3636F6D858EE}"/>
              </a:ext>
            </a:extLst>
          </p:cNvPr>
          <p:cNvSpPr>
            <a:spLocks noGrp="1"/>
          </p:cNvSpPr>
          <p:nvPr>
            <p:ph idx="1"/>
          </p:nvPr>
        </p:nvSpPr>
        <p:spPr>
          <a:xfrm>
            <a:off x="597970" y="1772816"/>
            <a:ext cx="8153400" cy="4526280"/>
          </a:xfrm>
        </p:spPr>
        <p:txBody>
          <a:bodyPr>
            <a:normAutofit fontScale="62500" lnSpcReduction="20000"/>
          </a:bodyPr>
          <a:lstStyle/>
          <a:p>
            <a:pPr marL="457200" indent="-457200">
              <a:lnSpc>
                <a:spcPct val="120000"/>
              </a:lnSpc>
              <a:buFont typeface="Arial" panose="020B0604020202020204" pitchFamily="34" charset="0"/>
              <a:buChar char="•"/>
            </a:pPr>
            <a:r>
              <a:rPr lang="fr-FR" sz="3200" dirty="0"/>
              <a:t>De nombreuses preuves montrent que les antibiotiques accélèrent rarement le processus de guérison d'une IVRI - les </a:t>
            </a:r>
            <a:r>
              <a:rPr lang="fr-FR" sz="3200" b="1" dirty="0"/>
              <a:t>patients sont souvent très surpris lorsqu'ils entendent à quel point l'effet moyen est minime</a:t>
            </a:r>
            <a:r>
              <a:rPr lang="fr-FR" sz="3200" dirty="0"/>
              <a:t>. </a:t>
            </a:r>
            <a:br>
              <a:rPr lang="fr-FR" sz="3200" dirty="0"/>
            </a:br>
            <a:endParaRPr lang="fr-FR" sz="3200" dirty="0"/>
          </a:p>
          <a:p>
            <a:pPr marL="457200" indent="-457200">
              <a:lnSpc>
                <a:spcPct val="120000"/>
              </a:lnSpc>
              <a:buFont typeface="Arial" panose="020B0604020202020204" pitchFamily="34" charset="0"/>
              <a:buChar char="•"/>
            </a:pPr>
            <a:r>
              <a:rPr lang="fr-FR" sz="3200" dirty="0"/>
              <a:t>La prise inutile d'antibiotiques peut </a:t>
            </a:r>
            <a:r>
              <a:rPr lang="fr-FR" sz="3200" b="1" dirty="0"/>
              <a:t>réduire l'efficacité des antibiotiques pour eux personnellement</a:t>
            </a:r>
            <a:r>
              <a:rPr lang="fr-FR" sz="3200" dirty="0"/>
              <a:t>. Les patients n'en sont pas conscients, et c'est un argument plus fort que de leur dire que l'utilisation inutile d'antibiotiques provoque une résistance au niveau de la population.</a:t>
            </a:r>
            <a:br>
              <a:rPr lang="fr-FR" sz="3200" dirty="0"/>
            </a:br>
            <a:endParaRPr lang="fr-FR" sz="3200" dirty="0"/>
          </a:p>
          <a:p>
            <a:pPr marL="457200" indent="-457200">
              <a:lnSpc>
                <a:spcPct val="120000"/>
              </a:lnSpc>
              <a:buFont typeface="Arial" panose="020B0604020202020204" pitchFamily="34" charset="0"/>
              <a:buChar char="•"/>
            </a:pPr>
            <a:r>
              <a:rPr lang="fr-FR" sz="3200" dirty="0"/>
              <a:t>Il vaut mieux </a:t>
            </a:r>
            <a:r>
              <a:rPr lang="fr-FR" sz="3200" b="1" dirty="0"/>
              <a:t>donner des conseils positifs </a:t>
            </a:r>
            <a:r>
              <a:rPr lang="fr-FR" sz="3200" dirty="0"/>
              <a:t>sur ce que les patients peuvent faire eux-mêmes ("responsabiliser") en cas d'infection que de ne pas donner de conseils. </a:t>
            </a:r>
            <a:endParaRPr lang="nl-BE" sz="3200" dirty="0"/>
          </a:p>
          <a:p>
            <a:endParaRPr lang="fr-BE" dirty="0"/>
          </a:p>
        </p:txBody>
      </p:sp>
      <p:sp>
        <p:nvSpPr>
          <p:cNvPr id="4" name="Espace réservé du numéro de diapositive 3">
            <a:extLst>
              <a:ext uri="{FF2B5EF4-FFF2-40B4-BE49-F238E27FC236}">
                <a16:creationId xmlns:a16="http://schemas.microsoft.com/office/drawing/2014/main" id="{E8C53DDE-F9DE-A7D2-65F0-7BC5E9FAEB07}"/>
              </a:ext>
            </a:extLst>
          </p:cNvPr>
          <p:cNvSpPr>
            <a:spLocks noGrp="1"/>
          </p:cNvSpPr>
          <p:nvPr>
            <p:ph type="sldNum" sz="quarter" idx="12"/>
          </p:nvPr>
        </p:nvSpPr>
        <p:spPr/>
        <p:txBody>
          <a:bodyPr>
            <a:normAutofit fontScale="8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altLang="nl-BE" sz="14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87026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tekst 2">
            <a:extLst>
              <a:ext uri="{FF2B5EF4-FFF2-40B4-BE49-F238E27FC236}">
                <a16:creationId xmlns:a16="http://schemas.microsoft.com/office/drawing/2014/main" id="{FE39693A-E215-614C-87DA-EDB9F15EDC1E}"/>
              </a:ext>
            </a:extLst>
          </p:cNvPr>
          <p:cNvSpPr txBox="1">
            <a:spLocks/>
          </p:cNvSpPr>
          <p:nvPr/>
        </p:nvSpPr>
        <p:spPr>
          <a:xfrm>
            <a:off x="612648" y="1700213"/>
            <a:ext cx="8531352" cy="4465091"/>
          </a:xfrm>
          <a:prstGeom prst="rect">
            <a:avLst/>
          </a:prstGeom>
        </p:spPr>
        <p:txBody>
          <a:bodyPr vert="horz">
            <a:normAutofit/>
          </a:bodyPr>
          <a:lstStyle>
            <a:lvl1pPr marL="514350" indent="-514350" algn="l" rtl="0" eaLnBrk="1" latinLnBrk="0" hangingPunct="1">
              <a:spcBef>
                <a:spcPts val="700"/>
              </a:spcBef>
              <a:buClr>
                <a:schemeClr val="accent2"/>
              </a:buClr>
              <a:buSzPct val="60000"/>
              <a:buFont typeface="+mj-lt"/>
              <a:buAutoNum type="alphaUcPeriod"/>
              <a:defRPr sz="2000" kern="1200">
                <a:solidFill>
                  <a:schemeClr val="tx2"/>
                </a:solidFill>
                <a:latin typeface="+mn-lt"/>
                <a:ea typeface="+mn-ea"/>
                <a:cs typeface="+mn-cs"/>
              </a:defRPr>
            </a:lvl1pPr>
            <a:lvl2pPr marL="880110" indent="-514350" algn="l" rtl="0" eaLnBrk="1" latinLnBrk="0" hangingPunct="1">
              <a:spcBef>
                <a:spcPts val="550"/>
              </a:spcBef>
              <a:buClr>
                <a:schemeClr val="accent1"/>
              </a:buClr>
              <a:buSzPct val="70000"/>
              <a:buFont typeface="+mj-lt"/>
              <a:buAutoNum type="arabicPeriod"/>
              <a:defRPr sz="2000" kern="1200">
                <a:solidFill>
                  <a:schemeClr val="tx2"/>
                </a:solidFill>
                <a:latin typeface="+mn-lt"/>
                <a:ea typeface="+mn-ea"/>
                <a:cs typeface="+mn-cs"/>
              </a:defRPr>
            </a:lvl2pPr>
            <a:lvl3pPr marL="1143000" indent="-457200" algn="l" rtl="0" eaLnBrk="1" latinLnBrk="0" hangingPunct="1">
              <a:spcBef>
                <a:spcPts val="500"/>
              </a:spcBef>
              <a:buClr>
                <a:schemeClr val="accent2"/>
              </a:buClr>
              <a:buSzPct val="75000"/>
              <a:buFont typeface="+mj-lt"/>
              <a:buAutoNum type="romanLcPeriod"/>
              <a:defRPr sz="2000" kern="1200">
                <a:solidFill>
                  <a:schemeClr val="tx2"/>
                </a:solidFill>
                <a:latin typeface="+mn-lt"/>
                <a:ea typeface="+mn-ea"/>
                <a:cs typeface="+mn-cs"/>
              </a:defRPr>
            </a:lvl3pPr>
            <a:lvl4pPr marL="1600200" indent="-457200" algn="l" rtl="0" eaLnBrk="1" latinLnBrk="0" hangingPunct="1">
              <a:spcBef>
                <a:spcPts val="400"/>
              </a:spcBef>
              <a:buClr>
                <a:schemeClr val="accent3"/>
              </a:buClr>
              <a:buSzPct val="75000"/>
              <a:buFont typeface="+mj-lt"/>
              <a:buAutoNum type="alphaUcPeriod"/>
              <a:defRPr sz="2000" kern="1200">
                <a:solidFill>
                  <a:schemeClr val="tx1"/>
                </a:solidFill>
                <a:latin typeface="+mn-lt"/>
                <a:ea typeface="+mn-ea"/>
                <a:cs typeface="+mn-cs"/>
              </a:defRPr>
            </a:lvl4pPr>
            <a:lvl5pPr marL="2057400" indent="-457200" algn="l" rtl="0" eaLnBrk="1" latinLnBrk="0" hangingPunct="1">
              <a:spcBef>
                <a:spcPts val="400"/>
              </a:spcBef>
              <a:buClr>
                <a:schemeClr val="accent4"/>
              </a:buClr>
              <a:buSzPct val="65000"/>
              <a:buFont typeface="+mj-lt"/>
              <a:buAutoNum type="alphaUcPeriod"/>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514350" marR="0" lvl="0" indent="-514350" algn="l" defTabSz="914400" rtl="0" eaLnBrk="1" fontAlgn="auto" latinLnBrk="0" hangingPunct="1">
              <a:lnSpc>
                <a:spcPct val="100000"/>
              </a:lnSpc>
              <a:spcBef>
                <a:spcPts val="700"/>
              </a:spcBef>
              <a:spcAft>
                <a:spcPts val="0"/>
              </a:spcAft>
              <a:buClr>
                <a:srgbClr val="233438"/>
              </a:buClr>
              <a:buSzPct val="60000"/>
              <a:buFont typeface="+mj-lt"/>
              <a:buAutoNum type="alphaUcPeriod"/>
              <a:tabLst/>
              <a:defRPr/>
            </a:pPr>
            <a:r>
              <a:rPr kumimoji="0" lang="fr-FR" sz="2000" b="0" i="0" u="none" strike="noStrike" kern="1200" cap="none" spc="0" normalizeH="0" baseline="0" noProof="0" dirty="0">
                <a:ln>
                  <a:noFill/>
                </a:ln>
                <a:solidFill>
                  <a:srgbClr val="233438"/>
                </a:solidFill>
                <a:effectLst/>
                <a:uLnTx/>
                <a:uFillTx/>
                <a:latin typeface="Calibri" panose="020F0502020204030204"/>
                <a:ea typeface="+mn-ea"/>
                <a:cs typeface="+mn-cs"/>
              </a:rPr>
              <a:t>Discuter de la balance bénéfices- risques et donner des conseils positifs</a:t>
            </a:r>
          </a:p>
          <a:p>
            <a:pPr marL="514350" marR="0" lvl="0" indent="-514350" algn="l" defTabSz="914400" rtl="0" eaLnBrk="1" fontAlgn="auto" latinLnBrk="0" hangingPunct="1">
              <a:lnSpc>
                <a:spcPct val="100000"/>
              </a:lnSpc>
              <a:spcBef>
                <a:spcPts val="700"/>
              </a:spcBef>
              <a:spcAft>
                <a:spcPts val="0"/>
              </a:spcAft>
              <a:buClr>
                <a:srgbClr val="233438"/>
              </a:buClr>
              <a:buSzPct val="60000"/>
              <a:buFont typeface="+mj-lt"/>
              <a:buAutoNum type="alphaUcPeriod"/>
              <a:tabLst/>
              <a:defRPr/>
            </a:pPr>
            <a:r>
              <a:rPr kumimoji="0" lang="fr-FR" sz="2000" b="0" i="0" u="none" strike="noStrike" kern="1200" cap="none" spc="0" normalizeH="0" baseline="0" noProof="0" dirty="0">
                <a:ln>
                  <a:noFill/>
                </a:ln>
                <a:solidFill>
                  <a:srgbClr val="233438"/>
                </a:solidFill>
                <a:effectLst/>
                <a:uLnTx/>
                <a:uFillTx/>
                <a:latin typeface="Calibri" panose="020F0502020204030204"/>
                <a:ea typeface="+mn-ea"/>
                <a:cs typeface="+mn-cs"/>
              </a:rPr>
              <a:t>Antibiotiques : en général peu d'effet + effets secondaires + résistance (voir cas pratiques)</a:t>
            </a:r>
          </a:p>
          <a:p>
            <a:pPr marL="514350" marR="0" lvl="0" indent="-514350" algn="l" defTabSz="914400" rtl="0" eaLnBrk="1" fontAlgn="auto" latinLnBrk="0" hangingPunct="1">
              <a:lnSpc>
                <a:spcPct val="100000"/>
              </a:lnSpc>
              <a:spcBef>
                <a:spcPts val="700"/>
              </a:spcBef>
              <a:spcAft>
                <a:spcPts val="0"/>
              </a:spcAft>
              <a:buClr>
                <a:srgbClr val="233438"/>
              </a:buClr>
              <a:buSzPct val="60000"/>
              <a:buFont typeface="+mj-lt"/>
              <a:buAutoNum type="alphaUcPeriod"/>
              <a:tabLst/>
              <a:defRPr/>
            </a:pPr>
            <a:r>
              <a:rPr kumimoji="0" lang="fr-FR" sz="2000" b="1" i="0" u="none" strike="noStrike" kern="1200" cap="none" spc="0" normalizeH="0" baseline="0" noProof="0" dirty="0">
                <a:ln>
                  <a:noFill/>
                </a:ln>
                <a:solidFill>
                  <a:srgbClr val="233438"/>
                </a:solidFill>
                <a:effectLst/>
                <a:uLnTx/>
                <a:uFillTx/>
                <a:latin typeface="Calibri" panose="020F0502020204030204"/>
                <a:ea typeface="+mn-ea"/>
                <a:cs typeface="+mn-cs"/>
              </a:rPr>
              <a:t>Conseil positif : </a:t>
            </a:r>
            <a:r>
              <a:rPr kumimoji="0" lang="fr-FR" sz="2000" b="0" i="0" u="none" strike="noStrike" kern="1200" cap="none" spc="0" normalizeH="0" baseline="0" noProof="0" dirty="0">
                <a:ln>
                  <a:noFill/>
                </a:ln>
                <a:solidFill>
                  <a:srgbClr val="233438"/>
                </a:solidFill>
                <a:effectLst/>
                <a:uLnTx/>
                <a:uFillTx/>
                <a:latin typeface="Calibri" panose="020F0502020204030204"/>
                <a:ea typeface="+mn-ea"/>
                <a:cs typeface="+mn-cs"/>
              </a:rPr>
              <a:t>donne un sentiment de contrôle</a:t>
            </a:r>
          </a:p>
          <a:p>
            <a:pPr marL="880110" marR="0" lvl="1" indent="-514350" algn="l" defTabSz="914400" rtl="0" eaLnBrk="1" fontAlgn="auto" latinLnBrk="0" hangingPunct="1">
              <a:lnSpc>
                <a:spcPct val="100000"/>
              </a:lnSpc>
              <a:spcBef>
                <a:spcPts val="550"/>
              </a:spcBef>
              <a:spcAft>
                <a:spcPts val="0"/>
              </a:spcAft>
              <a:buClr>
                <a:srgbClr val="268593"/>
              </a:buClr>
              <a:buSzPct val="70000"/>
              <a:buFont typeface="+mj-lt"/>
              <a:buAutoNum type="arabicPeriod"/>
              <a:tabLst/>
              <a:defRPr/>
            </a:pPr>
            <a:r>
              <a:rPr kumimoji="0" lang="fr-FR" sz="2000" b="0" i="0" u="none" strike="noStrike" kern="1200" cap="none" spc="0" normalizeH="0" baseline="0" noProof="0" dirty="0">
                <a:ln>
                  <a:noFill/>
                </a:ln>
                <a:solidFill>
                  <a:srgbClr val="233438"/>
                </a:solidFill>
                <a:effectLst/>
                <a:uLnTx/>
                <a:uFillTx/>
                <a:latin typeface="Calibri" panose="020F0502020204030204"/>
                <a:ea typeface="+mn-ea"/>
                <a:cs typeface="+mn-cs"/>
              </a:rPr>
              <a:t>Hydratation-humidifier l’air (bol eau chaude)</a:t>
            </a:r>
          </a:p>
          <a:p>
            <a:pPr marL="880110" marR="0" lvl="1" indent="-514350" algn="l" defTabSz="914400" rtl="0" eaLnBrk="1" fontAlgn="auto" latinLnBrk="0" hangingPunct="1">
              <a:lnSpc>
                <a:spcPct val="100000"/>
              </a:lnSpc>
              <a:spcBef>
                <a:spcPts val="550"/>
              </a:spcBef>
              <a:spcAft>
                <a:spcPts val="0"/>
              </a:spcAft>
              <a:buClr>
                <a:srgbClr val="268593"/>
              </a:buClr>
              <a:buSzPct val="70000"/>
              <a:buFont typeface="+mj-lt"/>
              <a:buAutoNum type="arabicPeriod"/>
              <a:tabLst/>
              <a:defRPr/>
            </a:pPr>
            <a:r>
              <a:rPr kumimoji="0" lang="fr-FR" sz="2000" b="0" i="0" u="none" strike="noStrike" kern="1200" cap="none" spc="0" normalizeH="0" baseline="0" noProof="0" dirty="0">
                <a:ln>
                  <a:noFill/>
                </a:ln>
                <a:solidFill>
                  <a:srgbClr val="233438"/>
                </a:solidFill>
                <a:effectLst/>
                <a:uLnTx/>
                <a:uFillTx/>
                <a:latin typeface="Calibri" panose="020F0502020204030204"/>
                <a:ea typeface="+mn-ea"/>
                <a:cs typeface="+mn-cs"/>
              </a:rPr>
              <a:t>Rester au chaud</a:t>
            </a:r>
          </a:p>
          <a:p>
            <a:pPr marL="880110" marR="0" lvl="1" indent="-514350" algn="l" defTabSz="914400" rtl="0" eaLnBrk="1" fontAlgn="auto" latinLnBrk="0" hangingPunct="1">
              <a:lnSpc>
                <a:spcPct val="100000"/>
              </a:lnSpc>
              <a:spcBef>
                <a:spcPts val="550"/>
              </a:spcBef>
              <a:spcAft>
                <a:spcPts val="0"/>
              </a:spcAft>
              <a:buClr>
                <a:srgbClr val="268593"/>
              </a:buClr>
              <a:buSzPct val="70000"/>
              <a:buFont typeface="+mj-lt"/>
              <a:buAutoNum type="arabicPeriod"/>
              <a:tabLst/>
              <a:defRPr/>
            </a:pPr>
            <a:r>
              <a:rPr kumimoji="0" lang="fr-FR" sz="2000" b="0" i="0" u="none" strike="noStrike" kern="1200" cap="none" spc="0" normalizeH="0" baseline="0" noProof="0" dirty="0">
                <a:ln>
                  <a:noFill/>
                </a:ln>
                <a:solidFill>
                  <a:srgbClr val="233438"/>
                </a:solidFill>
                <a:effectLst/>
                <a:uLnTx/>
                <a:uFillTx/>
                <a:latin typeface="Calibri" panose="020F0502020204030204"/>
                <a:ea typeface="+mn-ea"/>
                <a:cs typeface="+mn-cs"/>
              </a:rPr>
              <a:t>Réduire le stress</a:t>
            </a:r>
          </a:p>
          <a:p>
            <a:pPr marL="880110" marR="0" lvl="1" indent="-514350" algn="l" defTabSz="914400" rtl="0" eaLnBrk="1" fontAlgn="auto" latinLnBrk="0" hangingPunct="1">
              <a:lnSpc>
                <a:spcPct val="100000"/>
              </a:lnSpc>
              <a:spcBef>
                <a:spcPts val="550"/>
              </a:spcBef>
              <a:spcAft>
                <a:spcPts val="0"/>
              </a:spcAft>
              <a:buClr>
                <a:srgbClr val="268593"/>
              </a:buClr>
              <a:buSzPct val="70000"/>
              <a:buFont typeface="+mj-lt"/>
              <a:buAutoNum type="arabicPeriod"/>
              <a:tabLst/>
              <a:defRPr/>
            </a:pPr>
            <a:r>
              <a:rPr kumimoji="0" lang="fr-FR" sz="2000" b="0" i="0" u="none" strike="noStrike" kern="1200" cap="none" spc="0" normalizeH="0" baseline="0" noProof="0" dirty="0">
                <a:ln>
                  <a:noFill/>
                </a:ln>
                <a:solidFill>
                  <a:srgbClr val="233438"/>
                </a:solidFill>
                <a:effectLst/>
                <a:uLnTx/>
                <a:uFillTx/>
                <a:latin typeface="Calibri" panose="020F0502020204030204"/>
                <a:ea typeface="+mn-ea"/>
                <a:cs typeface="+mn-cs"/>
              </a:rPr>
              <a:t>Éviter de fumer</a:t>
            </a:r>
          </a:p>
          <a:p>
            <a:pPr marL="880110" marR="0" lvl="1" indent="-514350" algn="l" defTabSz="914400" rtl="0" eaLnBrk="1" fontAlgn="auto" latinLnBrk="0" hangingPunct="1">
              <a:lnSpc>
                <a:spcPct val="100000"/>
              </a:lnSpc>
              <a:spcBef>
                <a:spcPts val="550"/>
              </a:spcBef>
              <a:spcAft>
                <a:spcPts val="0"/>
              </a:spcAft>
              <a:buClr>
                <a:srgbClr val="268593"/>
              </a:buClr>
              <a:buSzPct val="70000"/>
              <a:buFont typeface="+mj-lt"/>
              <a:buAutoNum type="arabicPeriod"/>
              <a:tabLst/>
              <a:defRPr/>
            </a:pPr>
            <a:r>
              <a:rPr kumimoji="0" lang="fr-FR" sz="2000" b="0" i="0" u="none" strike="noStrike" kern="1200" cap="none" spc="0" normalizeH="0" baseline="0" noProof="0" dirty="0">
                <a:ln>
                  <a:noFill/>
                </a:ln>
                <a:solidFill>
                  <a:srgbClr val="233438"/>
                </a:solidFill>
                <a:effectLst/>
                <a:uLnTx/>
                <a:uFillTx/>
                <a:latin typeface="Calibri" panose="020F0502020204030204"/>
                <a:ea typeface="+mn-ea"/>
                <a:cs typeface="+mn-cs"/>
              </a:rPr>
              <a:t>Médicaments contre la douleur et la toux</a:t>
            </a:r>
          </a:p>
          <a:p>
            <a:pPr marL="514350" marR="0" lvl="0" indent="-514350" algn="l" defTabSz="914400" rtl="0" eaLnBrk="1" fontAlgn="auto" latinLnBrk="0" hangingPunct="1">
              <a:lnSpc>
                <a:spcPct val="100000"/>
              </a:lnSpc>
              <a:spcBef>
                <a:spcPts val="700"/>
              </a:spcBef>
              <a:spcAft>
                <a:spcPts val="0"/>
              </a:spcAft>
              <a:buClr>
                <a:srgbClr val="233438"/>
              </a:buClr>
              <a:buSzPct val="60000"/>
              <a:buFont typeface="+mj-lt"/>
              <a:buAutoNum type="alphaUcPeriod"/>
              <a:tabLst/>
              <a:defRPr/>
            </a:pPr>
            <a:r>
              <a:rPr kumimoji="0" lang="fr-FR" sz="2000" b="0" i="0" u="none" strike="noStrike" kern="1200" cap="none" spc="0" normalizeH="0" baseline="0" noProof="0" dirty="0">
                <a:ln>
                  <a:noFill/>
                </a:ln>
                <a:solidFill>
                  <a:srgbClr val="233438"/>
                </a:solidFill>
                <a:effectLst/>
                <a:uLnTx/>
                <a:uFillTx/>
                <a:latin typeface="Calibri" panose="020F0502020204030204"/>
                <a:ea typeface="+mn-ea"/>
                <a:cs typeface="+mn-cs"/>
              </a:rPr>
              <a:t>Discuter des signaux d'alarme</a:t>
            </a:r>
          </a:p>
          <a:p>
            <a:pPr marL="514350" marR="0" lvl="0" indent="-514350" algn="l" defTabSz="914400" rtl="0" eaLnBrk="1" fontAlgn="auto" latinLnBrk="0" hangingPunct="1">
              <a:lnSpc>
                <a:spcPct val="100000"/>
              </a:lnSpc>
              <a:spcBef>
                <a:spcPts val="700"/>
              </a:spcBef>
              <a:spcAft>
                <a:spcPts val="0"/>
              </a:spcAft>
              <a:buClr>
                <a:srgbClr val="233438"/>
              </a:buClr>
              <a:buSzPct val="60000"/>
              <a:buFont typeface="+mj-lt"/>
              <a:buAutoNum type="alphaUcPeriod"/>
              <a:tabLst/>
              <a:defRPr/>
            </a:pPr>
            <a:endParaRPr kumimoji="0" lang="nl-BE" sz="2000" b="0" i="0" u="none" strike="noStrike" kern="1200" cap="none" spc="0" normalizeH="0" baseline="0" noProof="0" dirty="0">
              <a:ln>
                <a:noFill/>
              </a:ln>
              <a:solidFill>
                <a:srgbClr val="233438"/>
              </a:solidFill>
              <a:effectLst/>
              <a:uLnTx/>
              <a:uFillTx/>
              <a:latin typeface="Calibri" panose="020F0502020204030204"/>
              <a:ea typeface="+mn-ea"/>
              <a:cs typeface="+mn-cs"/>
            </a:endParaRPr>
          </a:p>
          <a:p>
            <a:pPr marL="514350" marR="0" lvl="0" indent="-514350" algn="l" defTabSz="914400" rtl="0" eaLnBrk="1" fontAlgn="auto" latinLnBrk="0" hangingPunct="1">
              <a:lnSpc>
                <a:spcPct val="100000"/>
              </a:lnSpc>
              <a:spcBef>
                <a:spcPts val="700"/>
              </a:spcBef>
              <a:spcAft>
                <a:spcPts val="0"/>
              </a:spcAft>
              <a:buClr>
                <a:srgbClr val="233438"/>
              </a:buClr>
              <a:buSzPct val="60000"/>
              <a:buFont typeface="+mj-lt"/>
              <a:buAutoNum type="alphaUcPeriod"/>
              <a:tabLst/>
              <a:defRPr/>
            </a:pPr>
            <a:endParaRPr kumimoji="0" lang="nl-BE" sz="2000" b="0" i="0" u="none" strike="noStrike" kern="1200" cap="none" spc="0" normalizeH="0" baseline="0" noProof="0" dirty="0">
              <a:ln>
                <a:noFill/>
              </a:ln>
              <a:solidFill>
                <a:srgbClr val="233438"/>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700"/>
              </a:spcBef>
              <a:spcAft>
                <a:spcPts val="0"/>
              </a:spcAft>
              <a:buClr>
                <a:srgbClr val="233438"/>
              </a:buClr>
              <a:buSzPct val="60000"/>
              <a:buFont typeface="+mj-lt"/>
              <a:buNone/>
              <a:tabLst/>
              <a:defRPr/>
            </a:pPr>
            <a:endParaRPr kumimoji="0" lang="nl-BE" sz="2600" b="0" i="0" u="none" strike="noStrike" kern="1200" cap="none" spc="0" normalizeH="0" baseline="0" noProof="0" dirty="0">
              <a:ln>
                <a:noFill/>
              </a:ln>
              <a:solidFill>
                <a:srgbClr val="233438"/>
              </a:solidFill>
              <a:effectLst/>
              <a:uLnTx/>
              <a:uFillTx/>
              <a:latin typeface="Calibri" panose="020F0502020204030204"/>
              <a:ea typeface="+mn-ea"/>
              <a:cs typeface="+mn-cs"/>
            </a:endParaRPr>
          </a:p>
        </p:txBody>
      </p:sp>
      <p:sp>
        <p:nvSpPr>
          <p:cNvPr id="11" name="Titel 1">
            <a:extLst>
              <a:ext uri="{FF2B5EF4-FFF2-40B4-BE49-F238E27FC236}">
                <a16:creationId xmlns:a16="http://schemas.microsoft.com/office/drawing/2014/main" id="{4B641D4E-7E8D-984B-A828-F22912274214}"/>
              </a:ext>
            </a:extLst>
          </p:cNvPr>
          <p:cNvSpPr txBox="1">
            <a:spLocks/>
          </p:cNvSpPr>
          <p:nvPr/>
        </p:nvSpPr>
        <p:spPr>
          <a:xfrm>
            <a:off x="198872" y="94348"/>
            <a:ext cx="8153400" cy="990600"/>
          </a:xfrm>
          <a:prstGeom prst="rect">
            <a:avLst/>
          </a:prstGeom>
        </p:spPr>
        <p:txBody>
          <a:bodyPr vert="horz" anchor="ctr">
            <a:normAutofit/>
          </a:bodyPr>
          <a:lstStyle>
            <a:lvl1pPr algn="l" rtl="0" eaLnBrk="1" latinLnBrk="0" hangingPunct="1">
              <a:spcBef>
                <a:spcPct val="0"/>
              </a:spcBef>
              <a:buNone/>
              <a:defRPr sz="44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3800" b="0" i="0" u="none" strike="noStrike" kern="1200" cap="none" spc="0" normalizeH="0" baseline="0" noProof="0" dirty="0">
                <a:ln>
                  <a:noFill/>
                </a:ln>
                <a:solidFill>
                  <a:srgbClr val="1C3076"/>
                </a:solidFill>
                <a:effectLst/>
                <a:uLnTx/>
                <a:uFillTx/>
                <a:latin typeface="Calibri" panose="020F0502020204030204"/>
                <a:ea typeface="+mj-ea"/>
                <a:cs typeface="+mj-cs"/>
              </a:rPr>
              <a:t>Messages clés</a:t>
            </a:r>
          </a:p>
        </p:txBody>
      </p:sp>
    </p:spTree>
    <p:extLst>
      <p:ext uri="{BB962C8B-B14F-4D97-AF65-F5344CB8AC3E}">
        <p14:creationId xmlns:p14="http://schemas.microsoft.com/office/powerpoint/2010/main" val="34826011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a:spLocks noGrp="1"/>
          </p:cNvSpPr>
          <p:nvPr>
            <p:ph type="title"/>
          </p:nvPr>
        </p:nvSpPr>
        <p:spPr>
          <a:xfrm>
            <a:off x="251520" y="273050"/>
            <a:ext cx="8435280" cy="869950"/>
          </a:xfrm>
        </p:spPr>
        <p:txBody>
          <a:bodyPr>
            <a:normAutofit fontScale="90000"/>
          </a:bodyPr>
          <a:lstStyle/>
          <a:p>
            <a:r>
              <a:rPr lang="fr-FR" sz="3600" dirty="0"/>
              <a:t>Prescrire moins d'antibiotiques en toute sécurité</a:t>
            </a:r>
            <a:endParaRPr lang="nl-BE" sz="3600" noProof="0" dirty="0"/>
          </a:p>
        </p:txBody>
      </p:sp>
      <p:sp>
        <p:nvSpPr>
          <p:cNvPr id="2" name="Slide Number Placeholder 1"/>
          <p:cNvSpPr>
            <a:spLocks noGrp="1"/>
          </p:cNvSpPr>
          <p:nvPr>
            <p:ph type="sldNum" sz="quarter" idx="12"/>
          </p:nvPr>
        </p:nvSpPr>
        <p:spPr/>
        <p:txBody>
          <a:bodyPr>
            <a:normAutofit fontScale="8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3" name="Tijdelijke aanduiding voor tekst 2"/>
          <p:cNvSpPr>
            <a:spLocks noGrp="1"/>
          </p:cNvSpPr>
          <p:nvPr>
            <p:ph type="body" sz="quarter" idx="13"/>
          </p:nvPr>
        </p:nvSpPr>
        <p:spPr/>
        <p:txBody>
          <a:bodyPr>
            <a:normAutofit fontScale="77500" lnSpcReduction="20000"/>
          </a:bodyPr>
          <a:lstStyle/>
          <a:p>
            <a:r>
              <a:rPr lang="nl-BE" dirty="0"/>
              <a:t>Anthierens S et al. </a:t>
            </a:r>
            <a:r>
              <a:rPr lang="nl-BE" dirty="0" err="1"/>
              <a:t>Clinicians</a:t>
            </a:r>
            <a:r>
              <a:rPr lang="nl-BE" dirty="0"/>
              <a:t>’ views and </a:t>
            </a:r>
            <a:r>
              <a:rPr lang="nl-BE" dirty="0" err="1"/>
              <a:t>experiences</a:t>
            </a:r>
            <a:r>
              <a:rPr lang="nl-BE" dirty="0"/>
              <a:t> of </a:t>
            </a:r>
            <a:r>
              <a:rPr lang="nl-BE" dirty="0" err="1"/>
              <a:t>interventions</a:t>
            </a:r>
            <a:r>
              <a:rPr lang="nl-BE" dirty="0"/>
              <a:t> </a:t>
            </a:r>
            <a:r>
              <a:rPr lang="nl-BE" dirty="0" err="1"/>
              <a:t>to</a:t>
            </a:r>
            <a:r>
              <a:rPr lang="nl-BE" dirty="0"/>
              <a:t> </a:t>
            </a:r>
            <a:r>
              <a:rPr lang="nl-BE" dirty="0" err="1"/>
              <a:t>enhance</a:t>
            </a:r>
            <a:r>
              <a:rPr lang="nl-BE" dirty="0"/>
              <a:t> </a:t>
            </a:r>
            <a:r>
              <a:rPr lang="nl-BE" dirty="0" err="1"/>
              <a:t>the</a:t>
            </a:r>
            <a:r>
              <a:rPr lang="nl-BE" dirty="0"/>
              <a:t> </a:t>
            </a:r>
            <a:r>
              <a:rPr lang="nl-BE" dirty="0" err="1"/>
              <a:t>quality</a:t>
            </a:r>
            <a:r>
              <a:rPr lang="nl-BE" dirty="0"/>
              <a:t> of </a:t>
            </a:r>
            <a:r>
              <a:rPr lang="nl-BE" dirty="0" err="1"/>
              <a:t>antibiotic</a:t>
            </a:r>
            <a:r>
              <a:rPr lang="nl-BE" dirty="0"/>
              <a:t> </a:t>
            </a:r>
            <a:r>
              <a:rPr lang="nl-BE" dirty="0" err="1"/>
              <a:t>prescribing</a:t>
            </a:r>
            <a:r>
              <a:rPr lang="nl-BE" dirty="0"/>
              <a:t> </a:t>
            </a:r>
            <a:r>
              <a:rPr lang="nl-BE" dirty="0" err="1"/>
              <a:t>for</a:t>
            </a:r>
            <a:r>
              <a:rPr lang="nl-BE" dirty="0"/>
              <a:t> acute </a:t>
            </a:r>
            <a:r>
              <a:rPr lang="nl-BE" dirty="0" err="1"/>
              <a:t>respiratory</a:t>
            </a:r>
            <a:r>
              <a:rPr lang="nl-BE" dirty="0"/>
              <a:t> </a:t>
            </a:r>
            <a:r>
              <a:rPr lang="nl-BE" dirty="0" err="1"/>
              <a:t>tract</a:t>
            </a:r>
            <a:r>
              <a:rPr lang="nl-BE" dirty="0"/>
              <a:t> </a:t>
            </a:r>
            <a:r>
              <a:rPr lang="nl-BE" dirty="0" err="1"/>
              <a:t>infections</a:t>
            </a:r>
            <a:r>
              <a:rPr lang="nl-BE" dirty="0"/>
              <a:t>. </a:t>
            </a:r>
            <a:r>
              <a:rPr lang="nl-BE" b="1" dirty="0"/>
              <a:t>J Gen Int Med</a:t>
            </a:r>
            <a:r>
              <a:rPr lang="nl-BE" dirty="0"/>
              <a:t> 2015;30:408-16.</a:t>
            </a:r>
          </a:p>
          <a:p>
            <a:r>
              <a:rPr lang="nl-BE" dirty="0"/>
              <a:t>Tonkin-Crine S et al. </a:t>
            </a:r>
            <a:r>
              <a:rPr lang="nl-BE" dirty="0" err="1"/>
              <a:t>Exploring</a:t>
            </a:r>
            <a:r>
              <a:rPr lang="nl-BE" dirty="0"/>
              <a:t> </a:t>
            </a:r>
            <a:r>
              <a:rPr lang="nl-BE" dirty="0" err="1"/>
              <a:t>patients</a:t>
            </a:r>
            <a:r>
              <a:rPr lang="nl-BE" dirty="0"/>
              <a:t>’ views of </a:t>
            </a:r>
            <a:r>
              <a:rPr lang="nl-BE" dirty="0" err="1"/>
              <a:t>primary</a:t>
            </a:r>
            <a:r>
              <a:rPr lang="nl-BE" dirty="0"/>
              <a:t> care </a:t>
            </a:r>
            <a:r>
              <a:rPr lang="nl-BE" dirty="0" err="1"/>
              <a:t>consultations</a:t>
            </a:r>
            <a:r>
              <a:rPr lang="nl-BE" dirty="0"/>
              <a:t> </a:t>
            </a:r>
            <a:r>
              <a:rPr lang="nl-BE" dirty="0" err="1"/>
              <a:t>with</a:t>
            </a:r>
            <a:r>
              <a:rPr lang="nl-BE" dirty="0"/>
              <a:t> </a:t>
            </a:r>
            <a:r>
              <a:rPr lang="nl-BE" dirty="0" err="1"/>
              <a:t>contrasting</a:t>
            </a:r>
            <a:r>
              <a:rPr lang="nl-BE" dirty="0"/>
              <a:t> </a:t>
            </a:r>
            <a:r>
              <a:rPr lang="nl-BE" dirty="0" err="1"/>
              <a:t>interventions</a:t>
            </a:r>
            <a:r>
              <a:rPr lang="nl-BE" dirty="0"/>
              <a:t> </a:t>
            </a:r>
            <a:r>
              <a:rPr lang="nl-BE" dirty="0" err="1"/>
              <a:t>for</a:t>
            </a:r>
            <a:r>
              <a:rPr lang="nl-BE" dirty="0"/>
              <a:t> acute </a:t>
            </a:r>
            <a:r>
              <a:rPr lang="nl-BE" dirty="0" err="1"/>
              <a:t>cough</a:t>
            </a:r>
            <a:r>
              <a:rPr lang="nl-BE" dirty="0"/>
              <a:t>: a </a:t>
            </a:r>
            <a:r>
              <a:rPr lang="nl-BE" dirty="0" err="1"/>
              <a:t>six</a:t>
            </a:r>
            <a:r>
              <a:rPr lang="nl-BE" dirty="0"/>
              <a:t>-country European </a:t>
            </a:r>
            <a:r>
              <a:rPr lang="nl-BE" dirty="0" err="1"/>
              <a:t>qualitative</a:t>
            </a:r>
            <a:r>
              <a:rPr lang="nl-BE" dirty="0"/>
              <a:t> </a:t>
            </a:r>
            <a:r>
              <a:rPr lang="nl-BE" dirty="0" err="1"/>
              <a:t>study</a:t>
            </a:r>
            <a:r>
              <a:rPr lang="nl-BE" dirty="0"/>
              <a:t>. </a:t>
            </a:r>
            <a:r>
              <a:rPr lang="nl-BE" b="1" dirty="0" err="1"/>
              <a:t>npj</a:t>
            </a:r>
            <a:r>
              <a:rPr lang="nl-BE" b="1" dirty="0"/>
              <a:t> </a:t>
            </a:r>
            <a:r>
              <a:rPr lang="nl-BE" b="1" dirty="0" err="1"/>
              <a:t>Prim</a:t>
            </a:r>
            <a:r>
              <a:rPr lang="nl-BE" b="1" dirty="0"/>
              <a:t> Care </a:t>
            </a:r>
            <a:r>
              <a:rPr lang="nl-BE" b="1" dirty="0" err="1"/>
              <a:t>RespirMed</a:t>
            </a:r>
            <a:r>
              <a:rPr lang="nl-BE" dirty="0"/>
              <a:t>. 2014;24:14026.</a:t>
            </a:r>
          </a:p>
          <a:p>
            <a:r>
              <a:rPr lang="nl-BE" dirty="0"/>
              <a:t>Anthierens S, et al. General </a:t>
            </a:r>
            <a:r>
              <a:rPr lang="nl-BE" dirty="0" err="1"/>
              <a:t>practitioners</a:t>
            </a:r>
            <a:r>
              <a:rPr lang="nl-BE" dirty="0"/>
              <a:t>' views on </a:t>
            </a:r>
            <a:r>
              <a:rPr lang="nl-BE" dirty="0" err="1"/>
              <a:t>the</a:t>
            </a:r>
            <a:r>
              <a:rPr lang="nl-BE" dirty="0"/>
              <a:t> </a:t>
            </a:r>
            <a:r>
              <a:rPr lang="nl-BE" dirty="0" err="1"/>
              <a:t>acceptability</a:t>
            </a:r>
            <a:r>
              <a:rPr lang="nl-BE" dirty="0"/>
              <a:t> and </a:t>
            </a:r>
            <a:r>
              <a:rPr lang="nl-BE" dirty="0" err="1"/>
              <a:t>applicability</a:t>
            </a:r>
            <a:r>
              <a:rPr lang="nl-BE" dirty="0"/>
              <a:t> of a web-</a:t>
            </a:r>
            <a:r>
              <a:rPr lang="nl-BE" dirty="0" err="1"/>
              <a:t>based</a:t>
            </a:r>
            <a:r>
              <a:rPr lang="nl-BE" dirty="0"/>
              <a:t> </a:t>
            </a:r>
            <a:r>
              <a:rPr lang="nl-BE" dirty="0" err="1"/>
              <a:t>intervention</a:t>
            </a:r>
            <a:r>
              <a:rPr lang="nl-BE" dirty="0"/>
              <a:t> </a:t>
            </a:r>
            <a:r>
              <a:rPr lang="nl-BE" dirty="0" err="1"/>
              <a:t>to</a:t>
            </a:r>
            <a:r>
              <a:rPr lang="nl-BE" dirty="0"/>
              <a:t> </a:t>
            </a:r>
            <a:r>
              <a:rPr lang="nl-BE" dirty="0" err="1"/>
              <a:t>reduce</a:t>
            </a:r>
            <a:r>
              <a:rPr lang="nl-BE" dirty="0"/>
              <a:t> </a:t>
            </a:r>
            <a:r>
              <a:rPr lang="nl-BE" dirty="0" err="1"/>
              <a:t>antibiotic</a:t>
            </a:r>
            <a:r>
              <a:rPr lang="nl-BE" dirty="0"/>
              <a:t> </a:t>
            </a:r>
            <a:r>
              <a:rPr lang="nl-BE" dirty="0" err="1"/>
              <a:t>prescribing</a:t>
            </a:r>
            <a:r>
              <a:rPr lang="nl-BE" dirty="0"/>
              <a:t> </a:t>
            </a:r>
            <a:r>
              <a:rPr lang="nl-BE" dirty="0" err="1"/>
              <a:t>for</a:t>
            </a:r>
            <a:r>
              <a:rPr lang="nl-BE" dirty="0"/>
              <a:t> acute </a:t>
            </a:r>
            <a:r>
              <a:rPr lang="nl-BE" dirty="0" err="1"/>
              <a:t>cough</a:t>
            </a:r>
            <a:r>
              <a:rPr lang="nl-BE" dirty="0"/>
              <a:t> in multiple European </a:t>
            </a:r>
            <a:r>
              <a:rPr lang="nl-BE" dirty="0" err="1"/>
              <a:t>countries</a:t>
            </a:r>
            <a:r>
              <a:rPr lang="nl-BE" dirty="0"/>
              <a:t>: a </a:t>
            </a:r>
            <a:r>
              <a:rPr lang="nl-BE" dirty="0" err="1"/>
              <a:t>qualitative</a:t>
            </a:r>
            <a:r>
              <a:rPr lang="nl-BE" dirty="0"/>
              <a:t> </a:t>
            </a:r>
            <a:r>
              <a:rPr lang="nl-BE" dirty="0" err="1"/>
              <a:t>study</a:t>
            </a:r>
            <a:r>
              <a:rPr lang="nl-BE" dirty="0"/>
              <a:t> prior </a:t>
            </a:r>
            <a:r>
              <a:rPr lang="nl-BE" dirty="0" err="1"/>
              <a:t>to</a:t>
            </a:r>
            <a:r>
              <a:rPr lang="nl-BE" dirty="0"/>
              <a:t> a </a:t>
            </a:r>
            <a:r>
              <a:rPr lang="nl-BE" dirty="0" err="1"/>
              <a:t>randomised</a:t>
            </a:r>
            <a:r>
              <a:rPr lang="nl-BE" dirty="0"/>
              <a:t> trial. </a:t>
            </a:r>
            <a:r>
              <a:rPr lang="nl-BE" b="1" dirty="0"/>
              <a:t>BMC </a:t>
            </a:r>
            <a:r>
              <a:rPr lang="nl-BE" b="1" dirty="0" err="1"/>
              <a:t>Fam</a:t>
            </a:r>
            <a:r>
              <a:rPr lang="nl-BE" b="1" dirty="0"/>
              <a:t> </a:t>
            </a:r>
            <a:r>
              <a:rPr lang="nl-BE" b="1" dirty="0" err="1"/>
              <a:t>Pract</a:t>
            </a:r>
            <a:r>
              <a:rPr lang="nl-BE" b="1" dirty="0"/>
              <a:t> </a:t>
            </a:r>
            <a:r>
              <a:rPr lang="nl-BE" dirty="0"/>
              <a:t>2012;13:101.</a:t>
            </a:r>
            <a:r>
              <a:rPr lang="nl-BE" noProof="0" dirty="0"/>
              <a:t> </a:t>
            </a:r>
          </a:p>
        </p:txBody>
      </p:sp>
      <p:sp>
        <p:nvSpPr>
          <p:cNvPr id="5" name="Afgeronde rechthoek 4"/>
          <p:cNvSpPr/>
          <p:nvPr/>
        </p:nvSpPr>
        <p:spPr>
          <a:xfrm>
            <a:off x="251520" y="1628800"/>
            <a:ext cx="8784976" cy="19380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000" b="0" i="0" u="none" strike="noStrike" kern="1200" cap="none" spc="0" normalizeH="0" baseline="0" noProof="0" dirty="0">
                <a:ln>
                  <a:noFill/>
                </a:ln>
                <a:solidFill>
                  <a:prstClr val="white"/>
                </a:solidFill>
                <a:effectLst/>
                <a:uLnTx/>
                <a:uFillTx/>
                <a:latin typeface="Corbel" panose="020B0503020204020204"/>
                <a:ea typeface="+mn-ea"/>
                <a:cs typeface="+mn-cs"/>
              </a:rPr>
              <a:t>Tutoriel en ligne et brochure pour les patients</a:t>
            </a:r>
          </a:p>
        </p:txBody>
      </p:sp>
      <p:pic>
        <p:nvPicPr>
          <p:cNvPr id="6" name="Afbeelding 5"/>
          <p:cNvPicPr>
            <a:picLocks noChangeAspect="1"/>
          </p:cNvPicPr>
          <p:nvPr/>
        </p:nvPicPr>
        <p:blipFill rotWithShape="1">
          <a:blip r:embed="rId3"/>
          <a:srcRect l="27407" t="27691" r="27162" b="29922"/>
          <a:stretch/>
        </p:blipFill>
        <p:spPr>
          <a:xfrm>
            <a:off x="430471" y="1709263"/>
            <a:ext cx="1348942" cy="888556"/>
          </a:xfrm>
          <a:prstGeom prst="rect">
            <a:avLst/>
          </a:prstGeom>
        </p:spPr>
      </p:pic>
      <p:sp>
        <p:nvSpPr>
          <p:cNvPr id="7" name="PIJL-OMLAAG 6"/>
          <p:cNvSpPr/>
          <p:nvPr/>
        </p:nvSpPr>
        <p:spPr>
          <a:xfrm>
            <a:off x="971600" y="3565978"/>
            <a:ext cx="468052" cy="720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8" name="Rechthoek 7"/>
          <p:cNvSpPr/>
          <p:nvPr/>
        </p:nvSpPr>
        <p:spPr>
          <a:xfrm>
            <a:off x="35496" y="4302646"/>
            <a:ext cx="2952328" cy="160029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black"/>
                </a:solidFill>
                <a:effectLst/>
                <a:uLnTx/>
                <a:uFillTx/>
                <a:latin typeface="Corbel" panose="020B0503020204020204"/>
                <a:ea typeface="+mn-ea"/>
                <a:cs typeface="+mn-cs"/>
              </a:rPr>
              <a:t>Médecin généraliste satisfait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nl-BE" sz="1800" b="0" i="0" u="none" strike="noStrike" kern="1200" cap="none" spc="0" normalizeH="0" baseline="0" noProof="0" dirty="0">
                <a:ln>
                  <a:noFill/>
                </a:ln>
                <a:solidFill>
                  <a:prstClr val="black"/>
                </a:solidFill>
                <a:effectLst/>
                <a:uLnTx/>
                <a:uFillTx/>
                <a:latin typeface="Corbel" panose="020B0503020204020204"/>
                <a:ea typeface="+mn-ea"/>
                <a:cs typeface="+mn-cs"/>
              </a:rPr>
              <a:t>Temps bien investi</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nl-BE" sz="1800" b="0" i="0" u="none" strike="noStrike" kern="1200" cap="none" spc="0" normalizeH="0" baseline="0" noProof="0" dirty="0">
                <a:ln>
                  <a:noFill/>
                </a:ln>
                <a:solidFill>
                  <a:prstClr val="black"/>
                </a:solidFill>
                <a:effectLst/>
                <a:uLnTx/>
                <a:uFillTx/>
                <a:latin typeface="Corbel" panose="020B0503020204020204"/>
                <a:ea typeface="+mn-ea"/>
                <a:cs typeface="+mn-cs"/>
              </a:rPr>
              <a:t>Structure de la consultation </a:t>
            </a:r>
            <a:r>
              <a:rPr kumimoji="0" lang="nl-BE"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nl-BE"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Confiance en soi ↑</a:t>
            </a:r>
            <a:endParaRPr kumimoji="0" lang="nl-BE" sz="1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9" name="Rechthoek 8"/>
          <p:cNvSpPr/>
          <p:nvPr/>
        </p:nvSpPr>
        <p:spPr>
          <a:xfrm>
            <a:off x="5868144" y="4302646"/>
            <a:ext cx="3240360" cy="160029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black"/>
                </a:solidFill>
                <a:effectLst/>
                <a:uLnTx/>
                <a:uFillTx/>
                <a:latin typeface="Corbel" panose="020B0503020204020204"/>
                <a:ea typeface="+mn-ea"/>
                <a:cs typeface="+mn-cs"/>
              </a:rPr>
              <a:t>Patient satisfait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nl-BE"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Perception de la maladie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nl-BE"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Intention de consulter ↓</a:t>
            </a:r>
            <a:endParaRPr kumimoji="0" lang="nl-BE" sz="1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10" name="PIJL-OMLAAG 9"/>
          <p:cNvSpPr/>
          <p:nvPr/>
        </p:nvSpPr>
        <p:spPr>
          <a:xfrm>
            <a:off x="7362310" y="3565978"/>
            <a:ext cx="468052" cy="720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1" name="Rechthoek 10"/>
          <p:cNvSpPr/>
          <p:nvPr/>
        </p:nvSpPr>
        <p:spPr>
          <a:xfrm>
            <a:off x="3131840" y="4286058"/>
            <a:ext cx="2664296" cy="1616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800" b="0" i="0" u="none" strike="noStrike" kern="1200" cap="none" spc="0" normalizeH="0" baseline="0" noProof="0" dirty="0">
                <a:ln>
                  <a:noFill/>
                </a:ln>
                <a:solidFill>
                  <a:prstClr val="white"/>
                </a:solidFill>
                <a:effectLst/>
                <a:uLnTx/>
                <a:uFillTx/>
                <a:latin typeface="Corbel" panose="020B0503020204020204"/>
                <a:ea typeface="+mn-ea"/>
                <a:cs typeface="+mn-cs"/>
              </a:rPr>
              <a:t>Antibiotiques </a:t>
            </a:r>
            <a:r>
              <a:rPr kumimoji="0" lang="nl-BE"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Complications =</a:t>
            </a:r>
            <a:endParaRPr kumimoji="0" lang="nl-BE" sz="2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2" name="PIJL-OMLAAG 11"/>
          <p:cNvSpPr/>
          <p:nvPr/>
        </p:nvSpPr>
        <p:spPr>
          <a:xfrm>
            <a:off x="4166955" y="3565978"/>
            <a:ext cx="468052" cy="720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13" name="Afbeelding 12"/>
          <p:cNvPicPr>
            <a:picLocks noChangeAspect="1"/>
          </p:cNvPicPr>
          <p:nvPr/>
        </p:nvPicPr>
        <p:blipFill>
          <a:blip r:embed="rId4"/>
          <a:stretch>
            <a:fillRect/>
          </a:stretch>
        </p:blipFill>
        <p:spPr>
          <a:xfrm>
            <a:off x="5601248" y="2128673"/>
            <a:ext cx="983608" cy="1388192"/>
          </a:xfrm>
          <a:prstGeom prst="rect">
            <a:avLst/>
          </a:prstGeom>
        </p:spPr>
      </p:pic>
      <p:pic>
        <p:nvPicPr>
          <p:cNvPr id="14" name="Afbeelding 13"/>
          <p:cNvPicPr>
            <a:picLocks noChangeAspect="1"/>
          </p:cNvPicPr>
          <p:nvPr/>
        </p:nvPicPr>
        <p:blipFill>
          <a:blip r:embed="rId5"/>
          <a:stretch>
            <a:fillRect/>
          </a:stretch>
        </p:blipFill>
        <p:spPr>
          <a:xfrm>
            <a:off x="3307306" y="2184370"/>
            <a:ext cx="1231424" cy="1231424"/>
          </a:xfrm>
          <a:prstGeom prst="rect">
            <a:avLst/>
          </a:prstGeom>
          <a:noFill/>
          <a:ln>
            <a:noFill/>
          </a:ln>
        </p:spPr>
      </p:pic>
    </p:spTree>
    <p:extLst>
      <p:ext uri="{BB962C8B-B14F-4D97-AF65-F5344CB8AC3E}">
        <p14:creationId xmlns:p14="http://schemas.microsoft.com/office/powerpoint/2010/main" val="30467775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3600" noProof="0" dirty="0"/>
              <a:t>Communication – brochure &amp; e-learning </a:t>
            </a:r>
          </a:p>
        </p:txBody>
      </p:sp>
      <p:sp>
        <p:nvSpPr>
          <p:cNvPr id="5" name="Slide Number Placeholder 4"/>
          <p:cNvSpPr>
            <a:spLocks noGrp="1"/>
          </p:cNvSpPr>
          <p:nvPr>
            <p:ph type="sldNum" sz="quarter" idx="12"/>
          </p:nvPr>
        </p:nvSpPr>
        <p:spPr/>
        <p:txBody>
          <a:bodyPr>
            <a:normAutofit fontScale="8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2" name="Tijdelijke aanduiding voor tekst 3"/>
          <p:cNvSpPr>
            <a:spLocks noGrp="1"/>
          </p:cNvSpPr>
          <p:nvPr>
            <p:ph type="body" sz="quarter" idx="13"/>
          </p:nvPr>
        </p:nvSpPr>
        <p:spPr>
          <a:xfrm>
            <a:off x="899593" y="6053138"/>
            <a:ext cx="6408712" cy="704850"/>
          </a:xfrm>
        </p:spPr>
        <p:txBody>
          <a:bodyPr/>
          <a:lstStyle/>
          <a:p>
            <a:r>
              <a:rPr lang="nl-BE" noProof="0" dirty="0"/>
              <a:t>“Moins d ‘antibiotiques en toute sécurité” et  “GRACE INTRO“ sur www.e-learninghealth.be.</a:t>
            </a:r>
          </a:p>
          <a:p>
            <a:r>
              <a:rPr lang="nl-BE" noProof="0" dirty="0"/>
              <a:t>Little P et al. </a:t>
            </a:r>
            <a:r>
              <a:rPr lang="nl-BE" noProof="0" dirty="0" err="1"/>
              <a:t>Effects</a:t>
            </a:r>
            <a:r>
              <a:rPr lang="nl-BE" noProof="0" dirty="0"/>
              <a:t> of  internet-</a:t>
            </a:r>
            <a:r>
              <a:rPr lang="nl-BE" noProof="0" dirty="0" err="1"/>
              <a:t>based</a:t>
            </a:r>
            <a:r>
              <a:rPr lang="nl-BE" noProof="0" dirty="0"/>
              <a:t> training on </a:t>
            </a:r>
            <a:r>
              <a:rPr lang="nl-BE" noProof="0" dirty="0" err="1"/>
              <a:t>antibiotic</a:t>
            </a:r>
            <a:r>
              <a:rPr lang="nl-BE" noProof="0" dirty="0"/>
              <a:t> </a:t>
            </a:r>
            <a:r>
              <a:rPr lang="nl-BE" noProof="0" dirty="0" err="1"/>
              <a:t>prescribing</a:t>
            </a:r>
            <a:r>
              <a:rPr lang="nl-BE" noProof="0" dirty="0"/>
              <a:t> </a:t>
            </a:r>
            <a:r>
              <a:rPr lang="nl-BE" noProof="0" dirty="0" err="1"/>
              <a:t>for</a:t>
            </a:r>
            <a:r>
              <a:rPr lang="nl-BE" noProof="0" dirty="0"/>
              <a:t> acute  </a:t>
            </a:r>
            <a:r>
              <a:rPr lang="nl-BE" noProof="0" dirty="0" err="1"/>
              <a:t>respiratory</a:t>
            </a:r>
            <a:r>
              <a:rPr lang="nl-BE" noProof="0" dirty="0"/>
              <a:t> </a:t>
            </a:r>
            <a:r>
              <a:rPr lang="nl-BE" noProof="0" dirty="0" err="1"/>
              <a:t>tract</a:t>
            </a:r>
            <a:r>
              <a:rPr lang="nl-BE" noProof="0" dirty="0"/>
              <a:t> </a:t>
            </a:r>
            <a:r>
              <a:rPr lang="nl-BE" noProof="0" dirty="0" err="1"/>
              <a:t>infections</a:t>
            </a:r>
            <a:r>
              <a:rPr lang="nl-BE" noProof="0" dirty="0"/>
              <a:t>: a multinational, cluster, </a:t>
            </a:r>
            <a:r>
              <a:rPr lang="nl-BE" noProof="0" dirty="0" err="1"/>
              <a:t>randomised</a:t>
            </a:r>
            <a:r>
              <a:rPr lang="nl-BE" noProof="0" dirty="0"/>
              <a:t>, factorial, </a:t>
            </a:r>
            <a:r>
              <a:rPr lang="nl-BE" noProof="0" dirty="0" err="1"/>
              <a:t>controlled</a:t>
            </a:r>
            <a:r>
              <a:rPr lang="nl-BE" noProof="0" dirty="0"/>
              <a:t>  trial. Lancet 2013:382:1175-82. </a:t>
            </a:r>
          </a:p>
          <a:p>
            <a:endParaRPr lang="nl-BE" noProof="0" dirty="0"/>
          </a:p>
        </p:txBody>
      </p:sp>
      <p:pic>
        <p:nvPicPr>
          <p:cNvPr id="3" name="Picture 2"/>
          <p:cNvPicPr>
            <a:picLocks noChangeAspect="1"/>
          </p:cNvPicPr>
          <p:nvPr/>
        </p:nvPicPr>
        <p:blipFill>
          <a:blip r:embed="rId3"/>
          <a:stretch>
            <a:fillRect/>
          </a:stretch>
        </p:blipFill>
        <p:spPr>
          <a:xfrm>
            <a:off x="179512" y="2405658"/>
            <a:ext cx="4554840" cy="2106166"/>
          </a:xfrm>
          <a:prstGeom prst="rect">
            <a:avLst/>
          </a:prstGeom>
          <a:ln w="19050">
            <a:solidFill>
              <a:srgbClr val="19606B"/>
            </a:solidFill>
          </a:ln>
        </p:spPr>
      </p:pic>
      <p:pic>
        <p:nvPicPr>
          <p:cNvPr id="4" name="Picture 3"/>
          <p:cNvPicPr>
            <a:picLocks noChangeAspect="1"/>
          </p:cNvPicPr>
          <p:nvPr/>
        </p:nvPicPr>
        <p:blipFill>
          <a:blip r:embed="rId4"/>
          <a:stretch>
            <a:fillRect/>
          </a:stretch>
        </p:blipFill>
        <p:spPr>
          <a:xfrm>
            <a:off x="5182646" y="1715544"/>
            <a:ext cx="3781842" cy="3223393"/>
          </a:xfrm>
          <a:prstGeom prst="rect">
            <a:avLst/>
          </a:prstGeom>
          <a:ln w="19050">
            <a:solidFill>
              <a:srgbClr val="19606B"/>
            </a:solidFill>
          </a:ln>
        </p:spPr>
      </p:pic>
      <p:pic>
        <p:nvPicPr>
          <p:cNvPr id="6" name="Image 5" descr="Une image contenant texte, personne, homme, signe&#10;&#10;Description générée automatiquement">
            <a:extLst>
              <a:ext uri="{FF2B5EF4-FFF2-40B4-BE49-F238E27FC236}">
                <a16:creationId xmlns:a16="http://schemas.microsoft.com/office/drawing/2014/main" id="{E201F320-0B94-61F4-1788-ACE21C09DE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76056" y="1046479"/>
            <a:ext cx="3977731" cy="5632593"/>
          </a:xfrm>
          <a:prstGeom prst="rect">
            <a:avLst/>
          </a:prstGeom>
        </p:spPr>
      </p:pic>
    </p:spTree>
    <p:extLst>
      <p:ext uri="{BB962C8B-B14F-4D97-AF65-F5344CB8AC3E}">
        <p14:creationId xmlns:p14="http://schemas.microsoft.com/office/powerpoint/2010/main" val="387069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88640"/>
            <a:ext cx="9110663" cy="706090"/>
          </a:xfrm>
        </p:spPr>
        <p:txBody>
          <a:bodyPr>
            <a:noAutofit/>
          </a:bodyPr>
          <a:lstStyle/>
          <a:p>
            <a:r>
              <a:rPr lang="fr-BE" sz="3200" dirty="0">
                <a:solidFill>
                  <a:schemeClr val="tx1"/>
                </a:solidFill>
              </a:rPr>
              <a:t>En quelques mots, quels sont les principaux </a:t>
            </a:r>
            <a:br>
              <a:rPr lang="fr-BE" sz="3200" dirty="0">
                <a:solidFill>
                  <a:schemeClr val="tx1"/>
                </a:solidFill>
              </a:rPr>
            </a:br>
            <a:r>
              <a:rPr lang="fr-BE" sz="3200" dirty="0">
                <a:solidFill>
                  <a:schemeClr val="tx1"/>
                </a:solidFill>
              </a:rPr>
              <a:t>ennemis bactériens (communauté) ?</a:t>
            </a:r>
          </a:p>
        </p:txBody>
      </p:sp>
      <p:sp>
        <p:nvSpPr>
          <p:cNvPr id="6" name="Slide Number Placeholder 5"/>
          <p:cNvSpPr>
            <a:spLocks noGrp="1"/>
          </p:cNvSpPr>
          <p:nvPr>
            <p:ph type="sldNum" sz="quarter" idx="12"/>
          </p:nvPr>
        </p:nvSpPr>
        <p:spPr/>
        <p:txBody>
          <a:bodyPr>
            <a:normAutofit fontScale="8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4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aphicFrame>
        <p:nvGraphicFramePr>
          <p:cNvPr id="7" name="Table 6"/>
          <p:cNvGraphicFramePr>
            <a:graphicFrameLocks noGrp="1"/>
          </p:cNvGraphicFramePr>
          <p:nvPr/>
        </p:nvGraphicFramePr>
        <p:xfrm>
          <a:off x="197514" y="1894190"/>
          <a:ext cx="8748972" cy="4466952"/>
        </p:xfrm>
        <a:graphic>
          <a:graphicData uri="http://schemas.openxmlformats.org/drawingml/2006/table">
            <a:tbl>
              <a:tblPr firstRow="1" bandRow="1">
                <a:tableStyleId>{21E4AEA4-8DFA-4A89-87EB-49C32662AFE0}</a:tableStyleId>
              </a:tblPr>
              <a:tblGrid>
                <a:gridCol w="1800202">
                  <a:extLst>
                    <a:ext uri="{9D8B030D-6E8A-4147-A177-3AD203B41FA5}">
                      <a16:colId xmlns:a16="http://schemas.microsoft.com/office/drawing/2014/main" val="20000"/>
                    </a:ext>
                  </a:extLst>
                </a:gridCol>
                <a:gridCol w="1404154">
                  <a:extLst>
                    <a:ext uri="{9D8B030D-6E8A-4147-A177-3AD203B41FA5}">
                      <a16:colId xmlns:a16="http://schemas.microsoft.com/office/drawing/2014/main" val="20001"/>
                    </a:ext>
                  </a:extLst>
                </a:gridCol>
                <a:gridCol w="1303346">
                  <a:extLst>
                    <a:ext uri="{9D8B030D-6E8A-4147-A177-3AD203B41FA5}">
                      <a16:colId xmlns:a16="http://schemas.microsoft.com/office/drawing/2014/main" val="20002"/>
                    </a:ext>
                  </a:extLst>
                </a:gridCol>
                <a:gridCol w="1353750">
                  <a:extLst>
                    <a:ext uri="{9D8B030D-6E8A-4147-A177-3AD203B41FA5}">
                      <a16:colId xmlns:a16="http://schemas.microsoft.com/office/drawing/2014/main" val="20003"/>
                    </a:ext>
                  </a:extLst>
                </a:gridCol>
                <a:gridCol w="1353750">
                  <a:extLst>
                    <a:ext uri="{9D8B030D-6E8A-4147-A177-3AD203B41FA5}">
                      <a16:colId xmlns:a16="http://schemas.microsoft.com/office/drawing/2014/main" val="20004"/>
                    </a:ext>
                  </a:extLst>
                </a:gridCol>
                <a:gridCol w="1533770">
                  <a:extLst>
                    <a:ext uri="{9D8B030D-6E8A-4147-A177-3AD203B41FA5}">
                      <a16:colId xmlns:a16="http://schemas.microsoft.com/office/drawing/2014/main" val="20005"/>
                    </a:ext>
                  </a:extLst>
                </a:gridCol>
              </a:tblGrid>
              <a:tr h="879872">
                <a:tc>
                  <a:txBody>
                    <a:bodyPr/>
                    <a:lstStyle/>
                    <a:p>
                      <a:pPr algn="ctr"/>
                      <a:r>
                        <a:rPr lang="fr-BE" sz="2000" dirty="0"/>
                        <a:t>organisme</a:t>
                      </a:r>
                    </a:p>
                  </a:txBody>
                  <a:tcPr anchor="ctr"/>
                </a:tc>
                <a:tc>
                  <a:txBody>
                    <a:bodyPr/>
                    <a:lstStyle/>
                    <a:p>
                      <a:pPr algn="ctr"/>
                      <a:r>
                        <a:rPr lang="fr-BE" sz="2000" dirty="0"/>
                        <a:t>pharyngite</a:t>
                      </a:r>
                    </a:p>
                  </a:txBody>
                  <a:tcPr anchor="ctr"/>
                </a:tc>
                <a:tc>
                  <a:txBody>
                    <a:bodyPr/>
                    <a:lstStyle/>
                    <a:p>
                      <a:pPr algn="ctr"/>
                      <a:r>
                        <a:rPr lang="fr-BE" sz="2000" dirty="0"/>
                        <a:t>sinusite</a:t>
                      </a:r>
                    </a:p>
                  </a:txBody>
                  <a:tcPr anchor="ctr"/>
                </a:tc>
                <a:tc>
                  <a:txBody>
                    <a:bodyPr/>
                    <a:lstStyle/>
                    <a:p>
                      <a:pPr algn="ctr"/>
                      <a:r>
                        <a:rPr lang="fr-BE" sz="2000" dirty="0"/>
                        <a:t>otite</a:t>
                      </a:r>
                    </a:p>
                  </a:txBody>
                  <a:tcPr anchor="ctr"/>
                </a:tc>
                <a:tc>
                  <a:txBody>
                    <a:bodyPr/>
                    <a:lstStyle/>
                    <a:p>
                      <a:pPr algn="ctr"/>
                      <a:r>
                        <a:rPr lang="fr-BE" sz="2000" dirty="0"/>
                        <a:t>bronchite</a:t>
                      </a:r>
                    </a:p>
                  </a:txBody>
                  <a:tcPr anchor="ctr"/>
                </a:tc>
                <a:tc>
                  <a:txBody>
                    <a:bodyPr/>
                    <a:lstStyle/>
                    <a:p>
                      <a:pPr algn="ctr"/>
                      <a:r>
                        <a:rPr lang="fr-BE" sz="2000" dirty="0"/>
                        <a:t>pneumonie</a:t>
                      </a:r>
                    </a:p>
                  </a:txBody>
                  <a:tcPr anchor="ctr"/>
                </a:tc>
                <a:extLst>
                  <a:ext uri="{0D108BD9-81ED-4DB2-BD59-A6C34878D82A}">
                    <a16:rowId xmlns:a16="http://schemas.microsoft.com/office/drawing/2014/main" val="10000"/>
                  </a:ext>
                </a:extLst>
              </a:tr>
              <a:tr h="640080">
                <a:tc>
                  <a:txBody>
                    <a:bodyPr/>
                    <a:lstStyle/>
                    <a:p>
                      <a:r>
                        <a:rPr lang="fr-BE" sz="1600" i="1" dirty="0" err="1"/>
                        <a:t>Stretococccus</a:t>
                      </a:r>
                      <a:r>
                        <a:rPr lang="fr-BE" sz="1600" i="1" dirty="0"/>
                        <a:t> </a:t>
                      </a:r>
                      <a:r>
                        <a:rPr lang="fr-BE" sz="1600" i="1" dirty="0" err="1"/>
                        <a:t>pyogenes</a:t>
                      </a:r>
                      <a:endParaRPr lang="fr-BE" sz="1600" i="1" dirty="0"/>
                    </a:p>
                  </a:txBody>
                  <a:tcPr/>
                </a:tc>
                <a:tc>
                  <a:txBody>
                    <a:bodyPr/>
                    <a:lstStyle/>
                    <a:p>
                      <a:pPr algn="ctr"/>
                      <a:r>
                        <a:rPr lang="fr-BE" sz="3200" b="1" dirty="0">
                          <a:solidFill>
                            <a:srgbClr val="FF0000"/>
                          </a:solidFill>
                        </a:rPr>
                        <a:t>+</a:t>
                      </a:r>
                    </a:p>
                  </a:txBody>
                  <a:tcPr/>
                </a:tc>
                <a:tc>
                  <a:txBody>
                    <a:bodyPr/>
                    <a:lstStyle/>
                    <a:p>
                      <a:pPr algn="ctr"/>
                      <a:endParaRPr lang="fr-BE" sz="3200" dirty="0">
                        <a:solidFill>
                          <a:srgbClr val="00B050"/>
                        </a:solidFill>
                      </a:endParaRPr>
                    </a:p>
                  </a:txBody>
                  <a:tcPr/>
                </a:tc>
                <a:tc>
                  <a:txBody>
                    <a:bodyPr/>
                    <a:lstStyle/>
                    <a:p>
                      <a:pPr algn="ctr"/>
                      <a:endParaRPr lang="fr-BE" sz="3200" dirty="0">
                        <a:solidFill>
                          <a:srgbClr val="00B050"/>
                        </a:solidFill>
                      </a:endParaRPr>
                    </a:p>
                  </a:txBody>
                  <a:tcPr/>
                </a:tc>
                <a:tc>
                  <a:txBody>
                    <a:bodyPr/>
                    <a:lstStyle/>
                    <a:p>
                      <a:pPr algn="ctr"/>
                      <a:endParaRPr lang="fr-BE" sz="3200" dirty="0">
                        <a:solidFill>
                          <a:srgbClr val="00B050"/>
                        </a:solidFill>
                      </a:endParaRPr>
                    </a:p>
                  </a:txBody>
                  <a:tcPr/>
                </a:tc>
                <a:tc>
                  <a:txBody>
                    <a:bodyPr/>
                    <a:lstStyle/>
                    <a:p>
                      <a:pPr algn="ctr"/>
                      <a:endParaRPr lang="fr-BE" sz="3200" dirty="0">
                        <a:solidFill>
                          <a:srgbClr val="00B050"/>
                        </a:solidFill>
                      </a:endParaRPr>
                    </a:p>
                  </a:txBody>
                  <a:tcPr/>
                </a:tc>
                <a:extLst>
                  <a:ext uri="{0D108BD9-81ED-4DB2-BD59-A6C34878D82A}">
                    <a16:rowId xmlns:a16="http://schemas.microsoft.com/office/drawing/2014/main" val="10001"/>
                  </a:ext>
                </a:extLst>
              </a:tr>
              <a:tr h="640080">
                <a:tc>
                  <a:txBody>
                    <a:bodyPr/>
                    <a:lstStyle/>
                    <a:p>
                      <a:r>
                        <a:rPr lang="fr-BE" sz="1600" i="1" dirty="0" err="1"/>
                        <a:t>Streptococus</a:t>
                      </a:r>
                      <a:r>
                        <a:rPr lang="fr-BE" sz="1600" i="1" baseline="0" dirty="0"/>
                        <a:t> </a:t>
                      </a:r>
                      <a:r>
                        <a:rPr lang="fr-BE" sz="1600" i="1" baseline="0" dirty="0" err="1"/>
                        <a:t>pneumoniae</a:t>
                      </a:r>
                      <a:endParaRPr lang="fr-BE" sz="1600" i="1" dirty="0"/>
                    </a:p>
                  </a:txBody>
                  <a:tcPr/>
                </a:tc>
                <a:tc>
                  <a:txBody>
                    <a:bodyPr/>
                    <a:lstStyle/>
                    <a:p>
                      <a:pPr algn="ctr"/>
                      <a:endParaRPr lang="fr-BE" sz="3200" dirty="0">
                        <a:solidFill>
                          <a:srgbClr val="00B050"/>
                        </a:solidFill>
                      </a:endParaRPr>
                    </a:p>
                  </a:txBody>
                  <a:tcPr/>
                </a:tc>
                <a:tc>
                  <a:txBody>
                    <a:bodyPr/>
                    <a:lstStyle/>
                    <a:p>
                      <a:pPr algn="ctr"/>
                      <a:r>
                        <a:rPr lang="fr-BE" sz="3200" b="1" dirty="0">
                          <a:solidFill>
                            <a:srgbClr val="FF0000"/>
                          </a:solidFill>
                        </a:rPr>
                        <a:t>++</a:t>
                      </a:r>
                    </a:p>
                  </a:txBody>
                  <a:tcPr/>
                </a:tc>
                <a:tc>
                  <a:txBody>
                    <a:bodyPr/>
                    <a:lstStyle/>
                    <a:p>
                      <a:pPr algn="ctr"/>
                      <a:r>
                        <a:rPr lang="fr-BE" sz="3200" b="1" dirty="0">
                          <a:solidFill>
                            <a:srgbClr val="FF0000"/>
                          </a:solidFill>
                        </a:rPr>
                        <a:t>++</a:t>
                      </a:r>
                    </a:p>
                  </a:txBody>
                  <a:tcPr/>
                </a:tc>
                <a:tc>
                  <a:txBody>
                    <a:bodyPr/>
                    <a:lstStyle/>
                    <a:p>
                      <a:pPr algn="ctr"/>
                      <a:r>
                        <a:rPr lang="fr-BE" sz="3200" b="1" dirty="0">
                          <a:solidFill>
                            <a:srgbClr val="FF0000"/>
                          </a:solidFill>
                        </a:rPr>
                        <a:t>++</a:t>
                      </a:r>
                    </a:p>
                  </a:txBody>
                  <a:tcPr/>
                </a:tc>
                <a:tc>
                  <a:txBody>
                    <a:bodyPr/>
                    <a:lstStyle/>
                    <a:p>
                      <a:pPr algn="ctr"/>
                      <a:r>
                        <a:rPr lang="fr-BE" sz="3200" b="1" dirty="0">
                          <a:solidFill>
                            <a:srgbClr val="FF0000"/>
                          </a:solidFill>
                        </a:rPr>
                        <a:t>++</a:t>
                      </a:r>
                    </a:p>
                  </a:txBody>
                  <a:tcPr/>
                </a:tc>
                <a:extLst>
                  <a:ext uri="{0D108BD9-81ED-4DB2-BD59-A6C34878D82A}">
                    <a16:rowId xmlns:a16="http://schemas.microsoft.com/office/drawing/2014/main" val="10002"/>
                  </a:ext>
                </a:extLst>
              </a:tr>
              <a:tr h="640080">
                <a:tc>
                  <a:txBody>
                    <a:bodyPr/>
                    <a:lstStyle/>
                    <a:p>
                      <a:r>
                        <a:rPr lang="fr-BE" sz="1600" i="1" dirty="0" err="1"/>
                        <a:t>Hemophilus</a:t>
                      </a:r>
                      <a:r>
                        <a:rPr lang="fr-BE" sz="1600" i="1" dirty="0"/>
                        <a:t> influenzae</a:t>
                      </a:r>
                    </a:p>
                  </a:txBody>
                  <a:tcPr/>
                </a:tc>
                <a:tc>
                  <a:txBody>
                    <a:bodyPr/>
                    <a:lstStyle/>
                    <a:p>
                      <a:pPr algn="ctr"/>
                      <a:endParaRPr lang="fr-BE" sz="3200" dirty="0">
                        <a:solidFill>
                          <a:srgbClr val="00B050"/>
                        </a:solidFill>
                      </a:endParaRPr>
                    </a:p>
                  </a:txBody>
                  <a:tcPr/>
                </a:tc>
                <a:tc>
                  <a:txBody>
                    <a:bodyPr/>
                    <a:lstStyle/>
                    <a:p>
                      <a:pPr algn="ctr"/>
                      <a:r>
                        <a:rPr lang="fr-BE" sz="3200" b="1" dirty="0">
                          <a:solidFill>
                            <a:srgbClr val="FF0000"/>
                          </a:solidFill>
                        </a:rPr>
                        <a:t>+</a:t>
                      </a:r>
                    </a:p>
                  </a:txBody>
                  <a:tcPr/>
                </a:tc>
                <a:tc>
                  <a:txBody>
                    <a:bodyPr/>
                    <a:lstStyle/>
                    <a:p>
                      <a:pPr algn="ctr"/>
                      <a:r>
                        <a:rPr lang="fr-BE" sz="3200" b="1" dirty="0">
                          <a:solidFill>
                            <a:srgbClr val="FF0000"/>
                          </a:solidFill>
                        </a:rPr>
                        <a:t>+</a:t>
                      </a:r>
                    </a:p>
                  </a:txBody>
                  <a:tcPr/>
                </a:tc>
                <a:tc>
                  <a:txBody>
                    <a:bodyPr/>
                    <a:lstStyle/>
                    <a:p>
                      <a:pPr algn="ctr"/>
                      <a:r>
                        <a:rPr lang="fr-BE" sz="3200" b="1" dirty="0">
                          <a:solidFill>
                            <a:srgbClr val="FF0000"/>
                          </a:solidFill>
                        </a:rPr>
                        <a:t>+</a:t>
                      </a:r>
                    </a:p>
                  </a:txBody>
                  <a:tcPr/>
                </a:tc>
                <a:tc>
                  <a:txBody>
                    <a:bodyPr/>
                    <a:lstStyle/>
                    <a:p>
                      <a:pPr algn="ctr"/>
                      <a:r>
                        <a:rPr lang="fr-BE" sz="3200" dirty="0">
                          <a:solidFill>
                            <a:srgbClr val="00B050"/>
                          </a:solidFill>
                        </a:rPr>
                        <a:t>-</a:t>
                      </a:r>
                      <a:r>
                        <a:rPr lang="fr-BE" sz="3200" baseline="0" dirty="0"/>
                        <a:t> </a:t>
                      </a:r>
                      <a:r>
                        <a:rPr lang="fr-BE" sz="2400" baseline="0" dirty="0"/>
                        <a:t>ou</a:t>
                      </a:r>
                      <a:r>
                        <a:rPr lang="fr-BE" sz="3200" baseline="0" dirty="0"/>
                        <a:t> </a:t>
                      </a:r>
                      <a:r>
                        <a:rPr lang="fr-BE" sz="2400" b="1" baseline="0" dirty="0">
                          <a:solidFill>
                            <a:srgbClr val="CC6600"/>
                          </a:solidFill>
                        </a:rPr>
                        <a:t>?</a:t>
                      </a:r>
                      <a:endParaRPr lang="fr-BE" sz="2400" b="1" dirty="0">
                        <a:solidFill>
                          <a:srgbClr val="CC6600"/>
                        </a:solidFill>
                      </a:endParaRPr>
                    </a:p>
                  </a:txBody>
                  <a:tcPr/>
                </a:tc>
                <a:extLst>
                  <a:ext uri="{0D108BD9-81ED-4DB2-BD59-A6C34878D82A}">
                    <a16:rowId xmlns:a16="http://schemas.microsoft.com/office/drawing/2014/main" val="10003"/>
                  </a:ext>
                </a:extLst>
              </a:tr>
              <a:tr h="600040">
                <a:tc>
                  <a:txBody>
                    <a:bodyPr/>
                    <a:lstStyle/>
                    <a:p>
                      <a:r>
                        <a:rPr lang="fr-BE" sz="1600" i="1" dirty="0" err="1"/>
                        <a:t>Moraxella</a:t>
                      </a:r>
                      <a:r>
                        <a:rPr lang="fr-BE" sz="1600" i="1" dirty="0"/>
                        <a:t> </a:t>
                      </a:r>
                      <a:r>
                        <a:rPr lang="fr-BE" sz="1600" i="1" dirty="0" err="1"/>
                        <a:t>catarrhalis</a:t>
                      </a:r>
                      <a:endParaRPr lang="fr-BE" sz="1600" i="1"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BE" sz="3200" dirty="0"/>
                    </a:p>
                  </a:txBody>
                  <a:tcPr/>
                </a:tc>
                <a:tc>
                  <a:txBody>
                    <a:bodyPr/>
                    <a:lstStyle/>
                    <a:p>
                      <a:pPr algn="ctr"/>
                      <a:r>
                        <a:rPr lang="fr-BE" sz="3200" b="1" dirty="0">
                          <a:solidFill>
                            <a:srgbClr val="FF0000"/>
                          </a:solidFill>
                        </a:rPr>
                        <a:t>+</a:t>
                      </a:r>
                    </a:p>
                  </a:txBody>
                  <a:tcPr/>
                </a:tc>
                <a:tc>
                  <a:txBody>
                    <a:bodyPr/>
                    <a:lstStyle/>
                    <a:p>
                      <a:pPr algn="ctr"/>
                      <a:r>
                        <a:rPr lang="fr-BE" sz="3200" b="1" dirty="0">
                          <a:solidFill>
                            <a:srgbClr val="FF0000"/>
                          </a:solidFill>
                        </a:rPr>
                        <a:t>+</a:t>
                      </a:r>
                    </a:p>
                  </a:txBody>
                  <a:tcPr/>
                </a:tc>
                <a:tc>
                  <a:txBody>
                    <a:bodyPr/>
                    <a:lstStyle/>
                    <a:p>
                      <a:pPr algn="ctr"/>
                      <a:r>
                        <a:rPr lang="fr-BE" sz="3200" b="1" dirty="0">
                          <a:solidFill>
                            <a:srgbClr val="FF0000"/>
                          </a:solidFill>
                        </a:rPr>
                        <a:t>+</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BE" sz="3200" dirty="0">
                          <a:solidFill>
                            <a:srgbClr val="00B050"/>
                          </a:solidFill>
                        </a:rPr>
                        <a:t>-</a:t>
                      </a:r>
                      <a:endParaRPr lang="fr-BE" sz="3200" dirty="0"/>
                    </a:p>
                  </a:txBody>
                  <a:tcPr/>
                </a:tc>
                <a:extLst>
                  <a:ext uri="{0D108BD9-81ED-4DB2-BD59-A6C34878D82A}">
                    <a16:rowId xmlns:a16="http://schemas.microsoft.com/office/drawing/2014/main" val="10004"/>
                  </a:ext>
                </a:extLst>
              </a:tr>
              <a:tr h="640080">
                <a:tc>
                  <a:txBody>
                    <a:bodyPr/>
                    <a:lstStyle/>
                    <a:p>
                      <a:r>
                        <a:rPr lang="fr-BE" sz="1600" b="1" i="0" dirty="0"/>
                        <a:t>[intracellulaires]</a:t>
                      </a:r>
                      <a:br>
                        <a:rPr lang="fr-BE" sz="1600" i="1" dirty="0"/>
                      </a:br>
                      <a:r>
                        <a:rPr lang="fr-BE" sz="1600" i="1" dirty="0" err="1"/>
                        <a:t>Mycoplasma</a:t>
                      </a:r>
                      <a:r>
                        <a:rPr lang="fr-BE" sz="1600" i="1" dirty="0"/>
                        <a:t> </a:t>
                      </a:r>
                      <a:r>
                        <a:rPr lang="fr-BE" sz="1600" i="1" dirty="0" err="1"/>
                        <a:t>spp</a:t>
                      </a:r>
                      <a:r>
                        <a:rPr lang="fr-BE" sz="1600" i="1" dirty="0"/>
                        <a:t>.</a:t>
                      </a:r>
                    </a:p>
                    <a:p>
                      <a:r>
                        <a:rPr lang="fr-BE" sz="1600" i="1" dirty="0" err="1"/>
                        <a:t>Legionella</a:t>
                      </a:r>
                      <a:r>
                        <a:rPr lang="fr-BE" sz="1600" i="1" dirty="0"/>
                        <a:t> p.</a:t>
                      </a:r>
                    </a:p>
                    <a:p>
                      <a:r>
                        <a:rPr lang="fr-BE" sz="1600" i="1" dirty="0"/>
                        <a:t>Chlamydia p.</a:t>
                      </a:r>
                    </a:p>
                  </a:txBody>
                  <a:tcPr/>
                </a:tc>
                <a:tc>
                  <a:txBody>
                    <a:bodyPr/>
                    <a:lstStyle/>
                    <a:p>
                      <a:endParaRPr lang="fr-BE" dirty="0"/>
                    </a:p>
                  </a:txBody>
                  <a:tcPr/>
                </a:tc>
                <a:tc>
                  <a:txBody>
                    <a:bodyPr/>
                    <a:lstStyle/>
                    <a:p>
                      <a:endParaRPr lang="fr-BE" dirty="0"/>
                    </a:p>
                  </a:txBody>
                  <a:tcPr/>
                </a:tc>
                <a:tc>
                  <a:txBody>
                    <a:bodyPr/>
                    <a:lstStyle/>
                    <a:p>
                      <a:endParaRPr lang="fr-BE" dirty="0"/>
                    </a:p>
                  </a:txBody>
                  <a:tcPr/>
                </a:tc>
                <a:tc>
                  <a:txBody>
                    <a:bodyPr/>
                    <a:lstStyle/>
                    <a:p>
                      <a:pPr algn="ctr"/>
                      <a:r>
                        <a:rPr lang="fr-BE" sz="3200" b="1" dirty="0">
                          <a:solidFill>
                            <a:srgbClr val="FF0000"/>
                          </a:solidFill>
                        </a:rPr>
                        <a:t>+</a:t>
                      </a:r>
                      <a:r>
                        <a:rPr lang="fr-BE" sz="3200" b="0" i="0" dirty="0"/>
                        <a:t>/</a:t>
                      </a:r>
                      <a:r>
                        <a:rPr lang="fr-BE" sz="3200" b="1" dirty="0">
                          <a:solidFill>
                            <a:srgbClr val="00B050"/>
                          </a:solidFill>
                        </a:rPr>
                        <a:t>-</a:t>
                      </a:r>
                    </a:p>
                  </a:txBody>
                  <a:tcPr anchor="ctr"/>
                </a:tc>
                <a:tc>
                  <a:txBody>
                    <a:bodyPr/>
                    <a:lstStyle/>
                    <a:p>
                      <a:pPr algn="ctr"/>
                      <a:r>
                        <a:rPr lang="fr-BE" sz="1600" b="1" dirty="0">
                          <a:solidFill>
                            <a:schemeClr val="tx1"/>
                          </a:solidFill>
                        </a:rPr>
                        <a:t>[atypique]</a:t>
                      </a:r>
                      <a:br>
                        <a:rPr lang="fr-BE" sz="3200" b="1" dirty="0">
                          <a:solidFill>
                            <a:srgbClr val="FF0000"/>
                          </a:solidFill>
                        </a:rPr>
                      </a:br>
                      <a:r>
                        <a:rPr lang="fr-BE" sz="3200" b="1" dirty="0">
                          <a:solidFill>
                            <a:srgbClr val="FF0000"/>
                          </a:solidFill>
                        </a:rPr>
                        <a:t>+</a:t>
                      </a:r>
                      <a:r>
                        <a:rPr lang="fr-BE" sz="3200" b="0" dirty="0"/>
                        <a:t>/</a:t>
                      </a:r>
                      <a:r>
                        <a:rPr lang="fr-BE" sz="3200" b="1" dirty="0">
                          <a:solidFill>
                            <a:srgbClr val="00B050"/>
                          </a:solidFill>
                        </a:rPr>
                        <a:t>-</a:t>
                      </a:r>
                    </a:p>
                  </a:txBody>
                  <a:tcPr anchor="ctr"/>
                </a:tc>
                <a:extLst>
                  <a:ext uri="{0D108BD9-81ED-4DB2-BD59-A6C34878D82A}">
                    <a16:rowId xmlns:a16="http://schemas.microsoft.com/office/drawing/2014/main" val="10005"/>
                  </a:ext>
                </a:extLst>
              </a:tr>
            </a:tbl>
          </a:graphicData>
        </a:graphic>
      </p:graphicFrame>
      <p:pic>
        <p:nvPicPr>
          <p:cNvPr id="8" name="Picture 7"/>
          <p:cNvPicPr>
            <a:picLocks noChangeAspect="1"/>
          </p:cNvPicPr>
          <p:nvPr/>
        </p:nvPicPr>
        <p:blipFill>
          <a:blip r:embed="rId3"/>
          <a:stretch>
            <a:fillRect/>
          </a:stretch>
        </p:blipFill>
        <p:spPr>
          <a:xfrm>
            <a:off x="7406560" y="0"/>
            <a:ext cx="1730350" cy="1204408"/>
          </a:xfrm>
          <a:prstGeom prst="rect">
            <a:avLst/>
          </a:prstGeom>
        </p:spPr>
      </p:pic>
    </p:spTree>
    <p:extLst>
      <p:ext uri="{BB962C8B-B14F-4D97-AF65-F5344CB8AC3E}">
        <p14:creationId xmlns:p14="http://schemas.microsoft.com/office/powerpoint/2010/main" val="14643280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1560"/>
            <a:ext cx="9110663" cy="706090"/>
          </a:xfrm>
        </p:spPr>
        <p:txBody>
          <a:bodyPr>
            <a:normAutofit/>
          </a:bodyPr>
          <a:lstStyle/>
          <a:p>
            <a:r>
              <a:rPr lang="fr-BE" sz="3200" dirty="0">
                <a:solidFill>
                  <a:schemeClr val="tx1"/>
                </a:solidFill>
              </a:rPr>
              <a:t>Et les antibiotiques ? Une vue globale …</a:t>
            </a:r>
          </a:p>
        </p:txBody>
      </p:sp>
      <p:sp>
        <p:nvSpPr>
          <p:cNvPr id="6" name="Slide Number Placeholder 5"/>
          <p:cNvSpPr>
            <a:spLocks noGrp="1"/>
          </p:cNvSpPr>
          <p:nvPr>
            <p:ph type="sldNum" sz="quarter" idx="12"/>
          </p:nvPr>
        </p:nvSpPr>
        <p:spPr/>
        <p:txBody>
          <a:bodyPr>
            <a:normAutofit fontScale="8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4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aphicFrame>
        <p:nvGraphicFramePr>
          <p:cNvPr id="7" name="Table 6"/>
          <p:cNvGraphicFramePr>
            <a:graphicFrameLocks noGrp="1"/>
          </p:cNvGraphicFramePr>
          <p:nvPr/>
        </p:nvGraphicFramePr>
        <p:xfrm>
          <a:off x="266700" y="1580274"/>
          <a:ext cx="8625780" cy="4017068"/>
        </p:xfrm>
        <a:graphic>
          <a:graphicData uri="http://schemas.openxmlformats.org/drawingml/2006/table">
            <a:tbl>
              <a:tblPr firstRow="1" bandRow="1">
                <a:tableStyleId>{21E4AEA4-8DFA-4A89-87EB-49C32662AFE0}</a:tableStyleId>
              </a:tblPr>
              <a:tblGrid>
                <a:gridCol w="1713012">
                  <a:extLst>
                    <a:ext uri="{9D8B030D-6E8A-4147-A177-3AD203B41FA5}">
                      <a16:colId xmlns:a16="http://schemas.microsoft.com/office/drawing/2014/main" val="20000"/>
                    </a:ext>
                  </a:extLst>
                </a:gridCol>
                <a:gridCol w="1656184">
                  <a:extLst>
                    <a:ext uri="{9D8B030D-6E8A-4147-A177-3AD203B41FA5}">
                      <a16:colId xmlns:a16="http://schemas.microsoft.com/office/drawing/2014/main" val="20001"/>
                    </a:ext>
                  </a:extLst>
                </a:gridCol>
                <a:gridCol w="1800200">
                  <a:extLst>
                    <a:ext uri="{9D8B030D-6E8A-4147-A177-3AD203B41FA5}">
                      <a16:colId xmlns:a16="http://schemas.microsoft.com/office/drawing/2014/main" val="20002"/>
                    </a:ext>
                  </a:extLst>
                </a:gridCol>
                <a:gridCol w="1728192">
                  <a:extLst>
                    <a:ext uri="{9D8B030D-6E8A-4147-A177-3AD203B41FA5}">
                      <a16:colId xmlns:a16="http://schemas.microsoft.com/office/drawing/2014/main" val="20003"/>
                    </a:ext>
                  </a:extLst>
                </a:gridCol>
                <a:gridCol w="1728192">
                  <a:extLst>
                    <a:ext uri="{9D8B030D-6E8A-4147-A177-3AD203B41FA5}">
                      <a16:colId xmlns:a16="http://schemas.microsoft.com/office/drawing/2014/main" val="20004"/>
                    </a:ext>
                  </a:extLst>
                </a:gridCol>
              </a:tblGrid>
              <a:tr h="657844">
                <a:tc>
                  <a:txBody>
                    <a:bodyPr/>
                    <a:lstStyle/>
                    <a:p>
                      <a:pPr algn="ctr"/>
                      <a:r>
                        <a:rPr lang="fr-BE" sz="2000" dirty="0"/>
                        <a:t>organisme</a:t>
                      </a:r>
                    </a:p>
                  </a:txBody>
                  <a:tcPr anchor="ctr"/>
                </a:tc>
                <a:tc>
                  <a:txBody>
                    <a:bodyPr/>
                    <a:lstStyle/>
                    <a:p>
                      <a:pPr algn="ctr"/>
                      <a:r>
                        <a:rPr lang="fr-BE" sz="2000" dirty="0"/>
                        <a:t>pénicillines</a:t>
                      </a:r>
                    </a:p>
                  </a:txBody>
                  <a:tcPr anchor="ctr"/>
                </a:tc>
                <a:tc>
                  <a:txBody>
                    <a:bodyPr/>
                    <a:lstStyle/>
                    <a:p>
                      <a:pPr algn="ctr"/>
                      <a:r>
                        <a:rPr lang="fr-BE" sz="2000" dirty="0"/>
                        <a:t>macrolides</a:t>
                      </a:r>
                    </a:p>
                  </a:txBody>
                  <a:tcPr anchor="ctr"/>
                </a:tc>
                <a:tc>
                  <a:txBody>
                    <a:bodyPr/>
                    <a:lstStyle/>
                    <a:p>
                      <a:pPr algn="ctr"/>
                      <a:r>
                        <a:rPr lang="fr-BE" sz="2000" dirty="0" err="1"/>
                        <a:t>levofloxacine</a:t>
                      </a:r>
                      <a:endParaRPr lang="fr-BE" sz="2000" dirty="0"/>
                    </a:p>
                  </a:txBody>
                  <a:tcPr anchor="ctr"/>
                </a:tc>
                <a:tc>
                  <a:txBody>
                    <a:bodyPr/>
                    <a:lstStyle/>
                    <a:p>
                      <a:pPr algn="ctr"/>
                      <a:r>
                        <a:rPr lang="fr-BE" sz="2000" dirty="0" err="1"/>
                        <a:t>moxifloxacine</a:t>
                      </a:r>
                      <a:endParaRPr lang="fr-BE" sz="2000" dirty="0"/>
                    </a:p>
                  </a:txBody>
                  <a:tcPr anchor="ctr"/>
                </a:tc>
                <a:extLst>
                  <a:ext uri="{0D108BD9-81ED-4DB2-BD59-A6C34878D82A}">
                    <a16:rowId xmlns:a16="http://schemas.microsoft.com/office/drawing/2014/main" val="10000"/>
                  </a:ext>
                </a:extLst>
              </a:tr>
              <a:tr h="640080">
                <a:tc>
                  <a:txBody>
                    <a:bodyPr/>
                    <a:lstStyle/>
                    <a:p>
                      <a:r>
                        <a:rPr lang="fr-BE" sz="1600" i="1" dirty="0" err="1"/>
                        <a:t>Stretococccus</a:t>
                      </a:r>
                      <a:r>
                        <a:rPr lang="fr-BE" sz="1600" i="1" dirty="0"/>
                        <a:t> </a:t>
                      </a:r>
                      <a:r>
                        <a:rPr lang="fr-BE" sz="1600" i="1" dirty="0" err="1"/>
                        <a:t>pyogenes</a:t>
                      </a:r>
                      <a:endParaRPr lang="fr-BE" sz="1600" i="1" dirty="0"/>
                    </a:p>
                  </a:txBody>
                  <a:tcPr anchor="ctr"/>
                </a:tc>
                <a:tc>
                  <a:txBody>
                    <a:bodyPr/>
                    <a:lstStyle/>
                    <a:p>
                      <a:pPr algn="ctr"/>
                      <a:r>
                        <a:rPr lang="fr-BE" sz="1600" b="1" dirty="0">
                          <a:solidFill>
                            <a:srgbClr val="00B050"/>
                          </a:solidFill>
                          <a:latin typeface="+mj-lt"/>
                        </a:rPr>
                        <a:t>actif</a:t>
                      </a:r>
                    </a:p>
                  </a:txBody>
                  <a:tcPr anchor="ctr"/>
                </a:tc>
                <a:tc>
                  <a:txBody>
                    <a:bodyPr/>
                    <a:lstStyle/>
                    <a:p>
                      <a:pPr algn="ctr"/>
                      <a:r>
                        <a:rPr lang="fr-BE" sz="1600" dirty="0">
                          <a:solidFill>
                            <a:srgbClr val="00B050"/>
                          </a:solidFill>
                          <a:latin typeface="+mj-lt"/>
                        </a:rPr>
                        <a:t>actif</a:t>
                      </a:r>
                    </a:p>
                  </a:txBody>
                  <a:tcPr anchor="ctr"/>
                </a:tc>
                <a:tc>
                  <a:txBody>
                    <a:bodyPr/>
                    <a:lstStyle/>
                    <a:p>
                      <a:pPr algn="ctr"/>
                      <a:r>
                        <a:rPr lang="fr-BE" sz="1600" dirty="0">
                          <a:solidFill>
                            <a:srgbClr val="00B050"/>
                          </a:solidFill>
                          <a:latin typeface="+mj-lt"/>
                        </a:rPr>
                        <a:t>actif</a:t>
                      </a:r>
                    </a:p>
                  </a:txBody>
                  <a:tcPr anchor="ctr"/>
                </a:tc>
                <a:tc>
                  <a:txBody>
                    <a:bodyPr/>
                    <a:lstStyle/>
                    <a:p>
                      <a:pPr algn="ctr"/>
                      <a:r>
                        <a:rPr lang="fr-BE" sz="1600" dirty="0">
                          <a:solidFill>
                            <a:srgbClr val="00B050"/>
                          </a:solidFill>
                          <a:latin typeface="+mj-lt"/>
                        </a:rPr>
                        <a:t>actif</a:t>
                      </a:r>
                    </a:p>
                  </a:txBody>
                  <a:tcPr anchor="ctr"/>
                </a:tc>
                <a:extLst>
                  <a:ext uri="{0D108BD9-81ED-4DB2-BD59-A6C34878D82A}">
                    <a16:rowId xmlns:a16="http://schemas.microsoft.com/office/drawing/2014/main" val="10001"/>
                  </a:ext>
                </a:extLst>
              </a:tr>
              <a:tr h="656064">
                <a:tc>
                  <a:txBody>
                    <a:bodyPr/>
                    <a:lstStyle/>
                    <a:p>
                      <a:r>
                        <a:rPr lang="fr-BE" sz="1600" i="1" dirty="0"/>
                        <a:t>Streptococcus</a:t>
                      </a:r>
                      <a:r>
                        <a:rPr lang="fr-BE" sz="1600" i="1" baseline="0" dirty="0"/>
                        <a:t> </a:t>
                      </a:r>
                      <a:r>
                        <a:rPr lang="fr-BE" sz="1600" i="1" baseline="0" dirty="0" err="1"/>
                        <a:t>pneumoniae</a:t>
                      </a:r>
                      <a:endParaRPr lang="fr-BE" sz="1600" i="1" dirty="0"/>
                    </a:p>
                  </a:txBody>
                  <a:tcPr anchor="ctr"/>
                </a:tc>
                <a:tc>
                  <a:txBody>
                    <a:bodyPr/>
                    <a:lstStyle/>
                    <a:p>
                      <a:pPr algn="ctr"/>
                      <a:r>
                        <a:rPr lang="fr-BE" sz="1600" b="1" dirty="0">
                          <a:solidFill>
                            <a:srgbClr val="CC6600"/>
                          </a:solidFill>
                          <a:latin typeface="+mj-lt"/>
                        </a:rPr>
                        <a:t>si dose</a:t>
                      </a:r>
                      <a:r>
                        <a:rPr lang="fr-BE" sz="1800" b="1" dirty="0">
                          <a:solidFill>
                            <a:srgbClr val="CC6600"/>
                          </a:solidFill>
                          <a:latin typeface="+mj-lt"/>
                        </a:rPr>
                        <a:t> ↗</a:t>
                      </a:r>
                      <a:r>
                        <a:rPr lang="fr-BE" sz="1800" b="1" dirty="0">
                          <a:solidFill>
                            <a:srgbClr val="00B050"/>
                          </a:solidFill>
                          <a:latin typeface="+mj-lt"/>
                        </a:rPr>
                        <a:t> </a:t>
                      </a:r>
                      <a:r>
                        <a:rPr lang="fr-BE" sz="1800" b="1" baseline="30000" dirty="0">
                          <a:solidFill>
                            <a:schemeClr val="tx1"/>
                          </a:solidFill>
                          <a:latin typeface="+mj-lt"/>
                        </a:rPr>
                        <a:t>a</a:t>
                      </a:r>
                    </a:p>
                  </a:txBody>
                  <a:tcPr anchor="ctr"/>
                </a:tc>
                <a:tc>
                  <a:txBody>
                    <a:bodyPr/>
                    <a:lstStyle/>
                    <a:p>
                      <a:pPr algn="ctr"/>
                      <a:r>
                        <a:rPr lang="fr-BE" sz="1600" b="1" dirty="0">
                          <a:solidFill>
                            <a:srgbClr val="FF0000"/>
                          </a:solidFill>
                          <a:latin typeface="+mj-lt"/>
                        </a:rPr>
                        <a:t>20-30 % </a:t>
                      </a:r>
                      <a:r>
                        <a:rPr lang="fr-BE" sz="1600" b="1" dirty="0" err="1">
                          <a:solidFill>
                            <a:srgbClr val="FF0000"/>
                          </a:solidFill>
                          <a:latin typeface="+mj-lt"/>
                        </a:rPr>
                        <a:t>résist</a:t>
                      </a:r>
                      <a:r>
                        <a:rPr lang="fr-BE" sz="1600" b="1" dirty="0">
                          <a:solidFill>
                            <a:srgbClr val="FF0000"/>
                          </a:solidFill>
                          <a:latin typeface="+mj-lt"/>
                        </a:rPr>
                        <a:t>. </a:t>
                      </a:r>
                      <a:r>
                        <a:rPr lang="fr-BE" sz="1600" b="1" baseline="30000" dirty="0">
                          <a:solidFill>
                            <a:schemeClr val="tx1"/>
                          </a:solidFill>
                          <a:latin typeface="+mj-lt"/>
                        </a:rPr>
                        <a:t>b</a:t>
                      </a:r>
                    </a:p>
                  </a:txBody>
                  <a:tcPr anchor="ctr"/>
                </a:tc>
                <a:tc>
                  <a:txBody>
                    <a:bodyPr/>
                    <a:lstStyle/>
                    <a:p>
                      <a:pPr algn="ctr"/>
                      <a:r>
                        <a:rPr lang="fr-BE" sz="1600" b="1" baseline="0" dirty="0">
                          <a:solidFill>
                            <a:srgbClr val="CC6600"/>
                          </a:solidFill>
                          <a:latin typeface="+mj-lt"/>
                        </a:rPr>
                        <a:t>si dose ↗</a:t>
                      </a:r>
                      <a:r>
                        <a:rPr lang="fr-BE" sz="1600" b="1" baseline="0" dirty="0">
                          <a:solidFill>
                            <a:srgbClr val="00B050"/>
                          </a:solidFill>
                          <a:latin typeface="+mj-lt"/>
                        </a:rPr>
                        <a:t> </a:t>
                      </a:r>
                      <a:r>
                        <a:rPr lang="fr-BE" sz="1600" b="1" baseline="30000" dirty="0">
                          <a:solidFill>
                            <a:schemeClr val="tx1"/>
                          </a:solidFill>
                          <a:latin typeface="+mj-lt"/>
                        </a:rPr>
                        <a:t>c</a:t>
                      </a:r>
                    </a:p>
                  </a:txBody>
                  <a:tcPr anchor="ctr"/>
                </a:tc>
                <a:tc>
                  <a:txBody>
                    <a:bodyPr/>
                    <a:lstStyle/>
                    <a:p>
                      <a:pPr algn="ctr"/>
                      <a:r>
                        <a:rPr lang="fr-BE" sz="1600" b="1" dirty="0">
                          <a:solidFill>
                            <a:srgbClr val="00B050"/>
                          </a:solidFill>
                          <a:latin typeface="+mj-lt"/>
                        </a:rPr>
                        <a:t>actif</a:t>
                      </a:r>
                    </a:p>
                  </a:txBody>
                  <a:tcPr anchor="ctr"/>
                </a:tc>
                <a:extLst>
                  <a:ext uri="{0D108BD9-81ED-4DB2-BD59-A6C34878D82A}">
                    <a16:rowId xmlns:a16="http://schemas.microsoft.com/office/drawing/2014/main" val="10002"/>
                  </a:ext>
                </a:extLst>
              </a:tr>
              <a:tr h="640080">
                <a:tc>
                  <a:txBody>
                    <a:bodyPr/>
                    <a:lstStyle/>
                    <a:p>
                      <a:r>
                        <a:rPr lang="fr-BE" sz="1600" i="1" dirty="0"/>
                        <a:t>Haemophilus influenzae </a:t>
                      </a:r>
                      <a:r>
                        <a:rPr lang="fr-BE" sz="1600" b="1" i="0" baseline="30000" dirty="0"/>
                        <a:t>d</a:t>
                      </a:r>
                    </a:p>
                  </a:txBody>
                  <a:tcPr anchor="ctr"/>
                </a:tc>
                <a:tc>
                  <a:txBody>
                    <a:bodyPr/>
                    <a:lstStyle/>
                    <a:p>
                      <a:pPr algn="ctr"/>
                      <a:r>
                        <a:rPr lang="fr-BE" sz="1600" b="1" dirty="0">
                          <a:solidFill>
                            <a:srgbClr val="CC6600"/>
                          </a:solidFill>
                          <a:latin typeface="+mj-lt"/>
                        </a:rPr>
                        <a:t>si + </a:t>
                      </a:r>
                      <a:r>
                        <a:rPr lang="fr-BE" sz="1600" b="1" dirty="0" err="1">
                          <a:solidFill>
                            <a:srgbClr val="CC6600"/>
                          </a:solidFill>
                          <a:latin typeface="+mj-lt"/>
                        </a:rPr>
                        <a:t>ac</a:t>
                      </a:r>
                      <a:r>
                        <a:rPr lang="fr-BE" sz="1600" b="1" dirty="0">
                          <a:solidFill>
                            <a:srgbClr val="CC6600"/>
                          </a:solidFill>
                          <a:latin typeface="+mj-lt"/>
                        </a:rPr>
                        <a:t>. </a:t>
                      </a:r>
                      <a:r>
                        <a:rPr lang="fr-BE" sz="1600" b="1" dirty="0" err="1">
                          <a:solidFill>
                            <a:srgbClr val="CC6600"/>
                          </a:solidFill>
                          <a:latin typeface="+mj-lt"/>
                        </a:rPr>
                        <a:t>clav</a:t>
                      </a:r>
                      <a:r>
                        <a:rPr lang="fr-BE" sz="1600" b="1" dirty="0">
                          <a:solidFill>
                            <a:srgbClr val="CC6600"/>
                          </a:solidFill>
                          <a:latin typeface="+mj-lt"/>
                        </a:rPr>
                        <a:t>.</a:t>
                      </a:r>
                    </a:p>
                  </a:txBody>
                  <a:tcPr anchor="ctr"/>
                </a:tc>
                <a:tc>
                  <a:txBody>
                    <a:bodyPr/>
                    <a:lstStyle/>
                    <a:p>
                      <a:pPr algn="ctr"/>
                      <a:r>
                        <a:rPr lang="fr-BE" sz="1600" b="1" dirty="0">
                          <a:solidFill>
                            <a:srgbClr val="FF0000"/>
                          </a:solidFill>
                          <a:latin typeface="+mj-lt"/>
                        </a:rPr>
                        <a:t>Faible </a:t>
                      </a:r>
                      <a:r>
                        <a:rPr lang="fr-BE" sz="1600" b="1" baseline="30000" dirty="0">
                          <a:solidFill>
                            <a:schemeClr val="tx1"/>
                          </a:solidFill>
                          <a:latin typeface="+mj-lt"/>
                        </a:rPr>
                        <a:t>e</a:t>
                      </a:r>
                    </a:p>
                  </a:txBody>
                  <a:tcPr anchor="ctr"/>
                </a:tc>
                <a:tc>
                  <a:txBody>
                    <a:bodyPr/>
                    <a:lstStyle/>
                    <a:p>
                      <a:pPr algn="ctr"/>
                      <a:r>
                        <a:rPr lang="fr-BE" sz="1600" b="1" dirty="0">
                          <a:solidFill>
                            <a:srgbClr val="00B050"/>
                          </a:solidFill>
                          <a:latin typeface="+mj-lt"/>
                        </a:rPr>
                        <a:t>actif</a:t>
                      </a:r>
                    </a:p>
                  </a:txBody>
                  <a:tcPr anchor="ctr"/>
                </a:tc>
                <a:tc>
                  <a:txBody>
                    <a:bodyPr/>
                    <a:lstStyle/>
                    <a:p>
                      <a:pPr algn="ctr"/>
                      <a:r>
                        <a:rPr lang="fr-BE" sz="1600" b="1" dirty="0">
                          <a:solidFill>
                            <a:srgbClr val="00B050"/>
                          </a:solidFill>
                          <a:latin typeface="+mj-lt"/>
                        </a:rPr>
                        <a:t>actif</a:t>
                      </a:r>
                    </a:p>
                  </a:txBody>
                  <a:tcPr anchor="ctr"/>
                </a:tc>
                <a:extLst>
                  <a:ext uri="{0D108BD9-81ED-4DB2-BD59-A6C34878D82A}">
                    <a16:rowId xmlns:a16="http://schemas.microsoft.com/office/drawing/2014/main" val="10003"/>
                  </a:ext>
                </a:extLst>
              </a:tr>
              <a:tr h="600040">
                <a:tc>
                  <a:txBody>
                    <a:bodyPr/>
                    <a:lstStyle/>
                    <a:p>
                      <a:r>
                        <a:rPr lang="fr-BE" sz="1600" i="1" dirty="0" err="1"/>
                        <a:t>Moraxella</a:t>
                      </a:r>
                      <a:r>
                        <a:rPr lang="fr-BE" sz="1600" i="1" dirty="0"/>
                        <a:t> </a:t>
                      </a:r>
                    </a:p>
                    <a:p>
                      <a:r>
                        <a:rPr lang="fr-BE" sz="1600" i="1" dirty="0" err="1"/>
                        <a:t>catarrhalis</a:t>
                      </a:r>
                      <a:r>
                        <a:rPr lang="fr-BE" sz="1600" i="1" dirty="0"/>
                        <a:t> </a:t>
                      </a:r>
                      <a:r>
                        <a:rPr lang="fr-BE" sz="1600" b="1" i="0" baseline="30000" dirty="0"/>
                        <a:t>d</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BE" sz="1600" b="1" dirty="0">
                          <a:solidFill>
                            <a:srgbClr val="CC6600"/>
                          </a:solidFill>
                          <a:latin typeface="+mj-lt"/>
                        </a:rPr>
                        <a:t>si + </a:t>
                      </a:r>
                      <a:r>
                        <a:rPr lang="fr-BE" sz="1600" b="1" dirty="0" err="1">
                          <a:solidFill>
                            <a:srgbClr val="CC6600"/>
                          </a:solidFill>
                          <a:latin typeface="+mj-lt"/>
                        </a:rPr>
                        <a:t>ac</a:t>
                      </a:r>
                      <a:r>
                        <a:rPr lang="fr-BE" sz="1600" b="1" dirty="0">
                          <a:solidFill>
                            <a:srgbClr val="CC6600"/>
                          </a:solidFill>
                          <a:latin typeface="+mj-lt"/>
                        </a:rPr>
                        <a:t>. </a:t>
                      </a:r>
                      <a:r>
                        <a:rPr lang="fr-BE" sz="1600" b="1" dirty="0" err="1">
                          <a:solidFill>
                            <a:srgbClr val="CC6600"/>
                          </a:solidFill>
                          <a:latin typeface="+mj-lt"/>
                        </a:rPr>
                        <a:t>clav</a:t>
                      </a:r>
                      <a:r>
                        <a:rPr lang="fr-BE" sz="1600" b="1" dirty="0">
                          <a:solidFill>
                            <a:srgbClr val="CC6600"/>
                          </a:solidFill>
                          <a:latin typeface="+mj-lt"/>
                        </a:rPr>
                        <a:t>.</a:t>
                      </a:r>
                    </a:p>
                  </a:txBody>
                  <a:tcPr anchor="ctr"/>
                </a:tc>
                <a:tc>
                  <a:txBody>
                    <a:bodyPr/>
                    <a:lstStyle/>
                    <a:p>
                      <a:pPr algn="ctr"/>
                      <a:r>
                        <a:rPr lang="fr-BE" sz="1600" b="1" dirty="0">
                          <a:solidFill>
                            <a:srgbClr val="00B050"/>
                          </a:solidFill>
                          <a:latin typeface="+mj-lt"/>
                        </a:rPr>
                        <a:t>actif</a:t>
                      </a:r>
                    </a:p>
                  </a:txBody>
                  <a:tcPr anchor="ctr"/>
                </a:tc>
                <a:tc>
                  <a:txBody>
                    <a:bodyPr/>
                    <a:lstStyle/>
                    <a:p>
                      <a:pPr algn="ctr"/>
                      <a:r>
                        <a:rPr lang="fr-BE" sz="1600" b="1" dirty="0">
                          <a:solidFill>
                            <a:srgbClr val="00B050"/>
                          </a:solidFill>
                          <a:latin typeface="+mj-lt"/>
                        </a:rPr>
                        <a:t>actif</a:t>
                      </a:r>
                    </a:p>
                  </a:txBody>
                  <a:tcPr anchor="ctr"/>
                </a:tc>
                <a:tc>
                  <a:txBody>
                    <a:bodyPr/>
                    <a:lstStyle/>
                    <a:p>
                      <a:pPr algn="ctr"/>
                      <a:r>
                        <a:rPr lang="fr-BE" sz="1600" b="1" dirty="0">
                          <a:solidFill>
                            <a:srgbClr val="00B050"/>
                          </a:solidFill>
                          <a:latin typeface="+mj-lt"/>
                        </a:rPr>
                        <a:t>actif</a:t>
                      </a:r>
                    </a:p>
                  </a:txBody>
                  <a:tcPr anchor="ctr"/>
                </a:tc>
                <a:extLst>
                  <a:ext uri="{0D108BD9-81ED-4DB2-BD59-A6C34878D82A}">
                    <a16:rowId xmlns:a16="http://schemas.microsoft.com/office/drawing/2014/main" val="10004"/>
                  </a:ext>
                </a:extLst>
              </a:tr>
              <a:tr h="640080">
                <a:tc>
                  <a:txBody>
                    <a:bodyPr/>
                    <a:lstStyle/>
                    <a:p>
                      <a:r>
                        <a:rPr lang="fr-BE" sz="1600" i="1" dirty="0" err="1"/>
                        <a:t>Mycoplasma</a:t>
                      </a:r>
                      <a:r>
                        <a:rPr lang="fr-BE" sz="1600" i="1" dirty="0"/>
                        <a:t> </a:t>
                      </a:r>
                      <a:r>
                        <a:rPr lang="fr-BE" sz="1600" i="1" dirty="0" err="1"/>
                        <a:t>spp</a:t>
                      </a:r>
                      <a:r>
                        <a:rPr lang="fr-BE" sz="1600" i="1" dirty="0"/>
                        <a:t>.</a:t>
                      </a:r>
                    </a:p>
                    <a:p>
                      <a:r>
                        <a:rPr lang="fr-BE" sz="1600" i="1" dirty="0" err="1"/>
                        <a:t>Legionella</a:t>
                      </a:r>
                      <a:r>
                        <a:rPr lang="fr-BE" sz="1600" i="1" dirty="0"/>
                        <a:t> p.</a:t>
                      </a:r>
                    </a:p>
                    <a:p>
                      <a:r>
                        <a:rPr lang="fr-BE" sz="1600" i="1" dirty="0"/>
                        <a:t>Chlamydia p.</a:t>
                      </a:r>
                    </a:p>
                  </a:txBody>
                  <a:tcPr anchor="ctr"/>
                </a:tc>
                <a:tc>
                  <a:txBody>
                    <a:bodyPr/>
                    <a:lstStyle/>
                    <a:p>
                      <a:pPr algn="ctr"/>
                      <a:r>
                        <a:rPr lang="fr-BE" sz="1600" b="1" dirty="0">
                          <a:solidFill>
                            <a:srgbClr val="FF0000"/>
                          </a:solidFill>
                          <a:latin typeface="+mj-lt"/>
                        </a:rPr>
                        <a:t>inactif</a:t>
                      </a:r>
                    </a:p>
                  </a:txBody>
                  <a:tcPr anchor="ctr"/>
                </a:tc>
                <a:tc>
                  <a:txBody>
                    <a:bodyPr/>
                    <a:lstStyle/>
                    <a:p>
                      <a:pPr algn="ctr"/>
                      <a:r>
                        <a:rPr lang="fr-BE" sz="1600" b="1" i="0" dirty="0">
                          <a:solidFill>
                            <a:srgbClr val="00B050"/>
                          </a:solidFill>
                          <a:latin typeface="+mj-lt"/>
                        </a:rPr>
                        <a:t>actif</a:t>
                      </a:r>
                    </a:p>
                  </a:txBody>
                  <a:tcPr anchor="ctr"/>
                </a:tc>
                <a:tc>
                  <a:txBody>
                    <a:bodyPr/>
                    <a:lstStyle/>
                    <a:p>
                      <a:pPr algn="ctr"/>
                      <a:r>
                        <a:rPr lang="fr-BE" sz="1600" b="1" i="0" dirty="0">
                          <a:solidFill>
                            <a:srgbClr val="00B050"/>
                          </a:solidFill>
                          <a:latin typeface="+mj-lt"/>
                        </a:rPr>
                        <a:t>actif</a:t>
                      </a:r>
                    </a:p>
                  </a:txBody>
                  <a:tcPr anchor="ctr"/>
                </a:tc>
                <a:tc>
                  <a:txBody>
                    <a:bodyPr/>
                    <a:lstStyle/>
                    <a:p>
                      <a:pPr algn="ctr"/>
                      <a:r>
                        <a:rPr lang="fr-BE" sz="1600" b="1" dirty="0">
                          <a:solidFill>
                            <a:srgbClr val="00B050"/>
                          </a:solidFill>
                          <a:latin typeface="+mj-lt"/>
                        </a:rPr>
                        <a:t>actif</a:t>
                      </a:r>
                    </a:p>
                  </a:txBody>
                  <a:tcPr anchor="ctr"/>
                </a:tc>
                <a:extLst>
                  <a:ext uri="{0D108BD9-81ED-4DB2-BD59-A6C34878D82A}">
                    <a16:rowId xmlns:a16="http://schemas.microsoft.com/office/drawing/2014/main" val="10005"/>
                  </a:ext>
                </a:extLst>
              </a:tr>
            </a:tbl>
          </a:graphicData>
        </a:graphic>
      </p:graphicFrame>
      <p:sp>
        <p:nvSpPr>
          <p:cNvPr id="3" name="TextBox 2"/>
          <p:cNvSpPr txBox="1"/>
          <p:nvPr/>
        </p:nvSpPr>
        <p:spPr>
          <a:xfrm>
            <a:off x="266700" y="5660918"/>
            <a:ext cx="8244228"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30000" noProof="0" dirty="0">
                <a:ln>
                  <a:noFill/>
                </a:ln>
                <a:solidFill>
                  <a:prstClr val="black"/>
                </a:solidFill>
                <a:effectLst/>
                <a:uLnTx/>
                <a:uFillTx/>
                <a:latin typeface="Calibri" panose="020F0502020204030204"/>
                <a:ea typeface="+mn-ea"/>
                <a:cs typeface="+mn-cs"/>
              </a:rPr>
              <a:t>a</a:t>
            </a:r>
            <a:r>
              <a:rPr kumimoji="0" lang="fr-BE" sz="1400" b="0" i="0" u="none" strike="noStrike" kern="1200" cap="none" spc="0" normalizeH="0" baseline="0" noProof="0" dirty="0">
                <a:ln>
                  <a:noFill/>
                </a:ln>
                <a:solidFill>
                  <a:prstClr val="black"/>
                </a:solidFill>
                <a:effectLst/>
                <a:uLnTx/>
                <a:uFillTx/>
                <a:latin typeface="Calibri" panose="020F0502020204030204"/>
                <a:ea typeface="+mn-ea"/>
                <a:cs typeface="+mn-cs"/>
              </a:rPr>
              <a:t> environ 10 à 20% de souches à sensibilité diminuée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30000" noProof="0" dirty="0">
                <a:ln>
                  <a:noFill/>
                </a:ln>
                <a:solidFill>
                  <a:prstClr val="black"/>
                </a:solidFill>
                <a:effectLst/>
                <a:uLnTx/>
                <a:uFillTx/>
                <a:latin typeface="Calibri" panose="020F0502020204030204"/>
                <a:ea typeface="+mn-ea"/>
                <a:cs typeface="+mn-cs"/>
              </a:rPr>
              <a:t>b</a:t>
            </a:r>
            <a:r>
              <a:rPr kumimoji="0" lang="fr-BE" sz="1400" b="0" i="0" u="none" strike="noStrike" kern="1200" cap="none" spc="0" normalizeH="0" baseline="0" noProof="0" dirty="0">
                <a:ln>
                  <a:noFill/>
                </a:ln>
                <a:solidFill>
                  <a:prstClr val="black"/>
                </a:solidFill>
                <a:effectLst/>
                <a:uLnTx/>
                <a:uFillTx/>
                <a:latin typeface="Calibri" panose="020F0502020204030204"/>
                <a:ea typeface="+mn-ea"/>
                <a:cs typeface="+mn-cs"/>
              </a:rPr>
              <a:t> résistance complète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full-resistant</a:t>
            </a:r>
            <a:r>
              <a:rPr kumimoji="0" lang="fr-BE" sz="1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30000" noProof="0" dirty="0">
                <a:ln>
                  <a:noFill/>
                </a:ln>
                <a:solidFill>
                  <a:prstClr val="black"/>
                </a:solidFill>
                <a:effectLst/>
                <a:uLnTx/>
                <a:uFillTx/>
                <a:latin typeface="Calibri" panose="020F0502020204030204"/>
                <a:ea typeface="+mn-ea"/>
                <a:cs typeface="+mn-cs"/>
              </a:rPr>
              <a:t>c</a:t>
            </a:r>
            <a:r>
              <a:rPr kumimoji="0" lang="fr-BE" sz="1400" b="0" i="0" u="none" strike="noStrike" kern="1200" cap="none" spc="0" normalizeH="0" baseline="0" noProof="0" dirty="0">
                <a:ln>
                  <a:noFill/>
                </a:ln>
                <a:solidFill>
                  <a:prstClr val="black"/>
                </a:solidFill>
                <a:effectLst/>
                <a:uLnTx/>
                <a:uFillTx/>
                <a:latin typeface="Calibri" panose="020F0502020204030204"/>
                <a:ea typeface="+mn-ea"/>
                <a:cs typeface="+mn-cs"/>
              </a:rPr>
              <a:t> moindre activité intrinsèque (donner 2 x 500 mg/jr)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30000" noProof="0" dirty="0">
                <a:ln>
                  <a:noFill/>
                </a:ln>
                <a:solidFill>
                  <a:prstClr val="black"/>
                </a:solidFill>
                <a:effectLst/>
                <a:uLnTx/>
                <a:uFillTx/>
                <a:latin typeface="Calibri" panose="020F0502020204030204"/>
                <a:ea typeface="+mn-ea"/>
                <a:cs typeface="+mn-cs"/>
              </a:rPr>
              <a:t>d</a:t>
            </a:r>
            <a:r>
              <a:rPr kumimoji="0" lang="fr-BE" sz="1400" b="0" i="0" u="none" strike="noStrike" kern="1200" cap="none" spc="0" normalizeH="0" baseline="0" noProof="0" dirty="0">
                <a:ln>
                  <a:noFill/>
                </a:ln>
                <a:solidFill>
                  <a:prstClr val="black"/>
                </a:solidFill>
                <a:effectLst/>
                <a:uLnTx/>
                <a:uFillTx/>
                <a:latin typeface="Calibri" panose="020F0502020204030204"/>
                <a:ea typeface="+mn-ea"/>
                <a:cs typeface="+mn-cs"/>
              </a:rPr>
              <a:t> la plupart des souches produisent une </a:t>
            </a:r>
            <a:r>
              <a:rPr kumimoji="0" lang="fr-BE" sz="1400" b="0" i="0" u="none" strike="noStrike" kern="1200" cap="none" spc="0" normalizeH="0" baseline="0" noProof="0" dirty="0">
                <a:ln>
                  <a:noFill/>
                </a:ln>
                <a:solidFill>
                  <a:prstClr val="black"/>
                </a:solidFill>
                <a:effectLst/>
                <a:uLnTx/>
                <a:uFillTx/>
                <a:latin typeface="Calibri" panose="020F0502020204030204"/>
                <a:ea typeface="+mn-ea"/>
                <a:cs typeface="+mn-cs"/>
                <a:sym typeface="Symbol" panose="05050102010706020507" pitchFamily="18" charset="2"/>
              </a:rPr>
              <a:t>-</a:t>
            </a:r>
            <a:r>
              <a:rPr kumimoji="0" lang="fr-BE" sz="1400" b="0" i="0" u="none" strike="noStrike" kern="1200" cap="none" spc="0" normalizeH="0" baseline="0" noProof="0" dirty="0" err="1">
                <a:ln>
                  <a:noFill/>
                </a:ln>
                <a:solidFill>
                  <a:prstClr val="black"/>
                </a:solidFill>
                <a:effectLst/>
                <a:uLnTx/>
                <a:uFillTx/>
                <a:latin typeface="Calibri" panose="020F0502020204030204"/>
                <a:ea typeface="+mn-ea"/>
                <a:cs typeface="+mn-cs"/>
                <a:sym typeface="Symbol" panose="05050102010706020507" pitchFamily="18" charset="2"/>
              </a:rPr>
              <a:t>lactamase</a:t>
            </a:r>
            <a:endParaRPr kumimoji="0" lang="fr-BE" sz="1400" b="0" i="0" u="none" strike="noStrike" kern="1200" cap="none" spc="0" normalizeH="0" baseline="0" noProof="0" dirty="0">
              <a:ln>
                <a:noFill/>
              </a:ln>
              <a:solidFill>
                <a:prstClr val="black"/>
              </a:solidFill>
              <a:effectLst/>
              <a:uLnTx/>
              <a:uFillTx/>
              <a:latin typeface="Calibri" panose="020F0502020204030204"/>
              <a:ea typeface="+mn-ea"/>
              <a:cs typeface="+mn-cs"/>
              <a:sym typeface="Symbol" panose="05050102010706020507" pitchFamily="18"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30000" noProof="0" dirty="0">
                <a:ln>
                  <a:noFill/>
                </a:ln>
                <a:solidFill>
                  <a:prstClr val="black"/>
                </a:solidFill>
                <a:effectLst/>
                <a:uLnTx/>
                <a:uFillTx/>
                <a:latin typeface="Calibri" panose="020F0502020204030204"/>
                <a:ea typeface="+mn-ea"/>
                <a:cs typeface="+mn-cs"/>
                <a:sym typeface="Symbol" panose="05050102010706020507" pitchFamily="18" charset="2"/>
              </a:rPr>
              <a:t>e</a:t>
            </a:r>
            <a:r>
              <a:rPr kumimoji="0" lang="fr-BE" sz="1400" b="0" i="0" u="none" strike="noStrike" kern="1200" cap="none" spc="0" normalizeH="0" baseline="0" noProof="0" dirty="0">
                <a:ln>
                  <a:noFill/>
                </a:ln>
                <a:solidFill>
                  <a:prstClr val="black"/>
                </a:solidFill>
                <a:effectLst/>
                <a:uLnTx/>
                <a:uFillTx/>
                <a:latin typeface="Calibri" panose="020F0502020204030204"/>
                <a:ea typeface="+mn-ea"/>
                <a:cs typeface="+mn-cs"/>
                <a:sym typeface="Symbol" panose="05050102010706020507" pitchFamily="18" charset="2"/>
              </a:rPr>
              <a:t> sensibilité « intermédiaire » pour la plupart des souches mais </a:t>
            </a:r>
            <a:r>
              <a:rPr kumimoji="0" lang="fr-BE" sz="1400" b="0" i="0" u="none" strike="noStrike" kern="1200" cap="none" spc="0" normalizeH="0" baseline="0" noProof="0" dirty="0" err="1">
                <a:ln>
                  <a:noFill/>
                </a:ln>
                <a:solidFill>
                  <a:prstClr val="black"/>
                </a:solidFill>
                <a:effectLst/>
                <a:uLnTx/>
                <a:uFillTx/>
                <a:latin typeface="Calibri" panose="020F0502020204030204"/>
                <a:ea typeface="+mn-ea"/>
                <a:cs typeface="+mn-cs"/>
                <a:sym typeface="Symbol" panose="05050102010706020507" pitchFamily="18" charset="2"/>
              </a:rPr>
              <a:t>azithromycine</a:t>
            </a:r>
            <a:r>
              <a:rPr kumimoji="0" lang="fr-BE" sz="1400" b="0" i="0" u="none" strike="noStrike" kern="1200" cap="none" spc="0" normalizeH="0" baseline="0" noProof="0" dirty="0">
                <a:ln>
                  <a:noFill/>
                </a:ln>
                <a:solidFill>
                  <a:prstClr val="black"/>
                </a:solidFill>
                <a:effectLst/>
                <a:uLnTx/>
                <a:uFillTx/>
                <a:latin typeface="Calibri" panose="020F0502020204030204"/>
                <a:ea typeface="+mn-ea"/>
                <a:cs typeface="+mn-cs"/>
                <a:sym typeface="Symbol" panose="05050102010706020507" pitchFamily="18" charset="2"/>
              </a:rPr>
              <a:t> plus active que </a:t>
            </a:r>
            <a:r>
              <a:rPr kumimoji="0" lang="fr-BE" sz="1400" b="0" i="0" u="none" strike="noStrike" kern="1200" cap="none" spc="0" normalizeH="0" baseline="0" noProof="0" dirty="0" err="1">
                <a:ln>
                  <a:noFill/>
                </a:ln>
                <a:solidFill>
                  <a:prstClr val="black"/>
                </a:solidFill>
                <a:effectLst/>
                <a:uLnTx/>
                <a:uFillTx/>
                <a:latin typeface="Calibri" panose="020F0502020204030204"/>
                <a:ea typeface="+mn-ea"/>
                <a:cs typeface="+mn-cs"/>
                <a:sym typeface="Symbol" panose="05050102010706020507" pitchFamily="18" charset="2"/>
              </a:rPr>
              <a:t>clarithromycine</a:t>
            </a:r>
            <a:endParaRPr kumimoji="0" lang="fr-BE" sz="1400" b="0" i="0" u="none" strike="noStrike" kern="1200" cap="none" spc="0" normalizeH="0" baseline="0" noProof="0" dirty="0">
              <a:ln>
                <a:noFill/>
              </a:ln>
              <a:solidFill>
                <a:prstClr val="black"/>
              </a:solidFill>
              <a:effectLst/>
              <a:uLnTx/>
              <a:uFillTx/>
              <a:latin typeface="Calibri" panose="020F0502020204030204"/>
              <a:ea typeface="+mn-ea"/>
              <a:cs typeface="+mn-cs"/>
              <a:sym typeface="Symbol" panose="05050102010706020507" pitchFamily="18" charset="2"/>
            </a:endParaRPr>
          </a:p>
        </p:txBody>
      </p:sp>
      <p:pic>
        <p:nvPicPr>
          <p:cNvPr id="8" name="Picture 7"/>
          <p:cNvPicPr>
            <a:picLocks noChangeAspect="1"/>
          </p:cNvPicPr>
          <p:nvPr/>
        </p:nvPicPr>
        <p:blipFill>
          <a:blip r:embed="rId3"/>
          <a:stretch>
            <a:fillRect/>
          </a:stretch>
        </p:blipFill>
        <p:spPr>
          <a:xfrm>
            <a:off x="7883527" y="39420"/>
            <a:ext cx="1227136" cy="1232802"/>
          </a:xfrm>
          <a:prstGeom prst="rect">
            <a:avLst/>
          </a:prstGeom>
        </p:spPr>
      </p:pic>
    </p:spTree>
    <p:extLst>
      <p:ext uri="{BB962C8B-B14F-4D97-AF65-F5344CB8AC3E}">
        <p14:creationId xmlns:p14="http://schemas.microsoft.com/office/powerpoint/2010/main" val="8217579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dirty="0"/>
              <a:t>Chloé, 3 ans, 15 kg</a:t>
            </a:r>
          </a:p>
        </p:txBody>
      </p:sp>
      <p:sp>
        <p:nvSpPr>
          <p:cNvPr id="5" name="Rechthoek 4"/>
          <p:cNvSpPr/>
          <p:nvPr/>
        </p:nvSpPr>
        <p:spPr>
          <a:xfrm>
            <a:off x="251520" y="1844824"/>
            <a:ext cx="8496944" cy="4955203"/>
          </a:xfrm>
          <a:prstGeom prst="rect">
            <a:avLst/>
          </a:prstGeom>
        </p:spPr>
        <p:txBody>
          <a:bodyPr wrap="square">
            <a:spAutoFit/>
          </a:bodyPr>
          <a:lstStyle/>
          <a:p>
            <a:pPr algn="just"/>
            <a:r>
              <a:rPr lang="fr-FR" sz="2400" dirty="0"/>
              <a:t>Chloé souffre d’une otite moyenne aigue bilatérale avec fièvre (variant entre 38 et 39°). </a:t>
            </a:r>
          </a:p>
          <a:p>
            <a:pPr algn="just"/>
            <a:endParaRPr lang="fr-FR" sz="2400" dirty="0"/>
          </a:p>
          <a:p>
            <a:pPr algn="just"/>
            <a:r>
              <a:rPr lang="fr-FR" sz="2400" dirty="0"/>
              <a:t>Sa maman est assez inquiète, c’est la 3ème cette année. </a:t>
            </a:r>
          </a:p>
          <a:p>
            <a:pPr algn="just"/>
            <a:r>
              <a:rPr lang="fr-FR" sz="2400" dirty="0"/>
              <a:t>La douleur semble être encore présente malgré la prise de paracétamol. </a:t>
            </a:r>
          </a:p>
          <a:p>
            <a:pPr algn="just"/>
            <a:r>
              <a:rPr lang="fr-FR" sz="2400" dirty="0"/>
              <a:t>Les symptômes ont commencé il y a 3 jours </a:t>
            </a:r>
          </a:p>
          <a:p>
            <a:pPr algn="just"/>
            <a:r>
              <a:rPr lang="fr-FR" sz="2400" dirty="0"/>
              <a:t>( pas de drain – pas de perforation tympan) </a:t>
            </a:r>
          </a:p>
          <a:p>
            <a:pPr algn="just"/>
            <a:endParaRPr lang="fr-FR" sz="2400" dirty="0"/>
          </a:p>
          <a:p>
            <a:pPr algn="ctr"/>
            <a:r>
              <a:rPr lang="fr-FR" sz="2800" b="1" dirty="0"/>
              <a:t>Quelle est votre attitude ?</a:t>
            </a:r>
          </a:p>
          <a:p>
            <a:pPr algn="just"/>
            <a:endParaRPr lang="fr-FR" sz="2400" dirty="0"/>
          </a:p>
          <a:p>
            <a:pPr algn="just"/>
            <a:r>
              <a:rPr lang="fr-BE" sz="2400" dirty="0"/>
              <a:t>
</a:t>
            </a:r>
            <a:endParaRPr lang="nl-BE" sz="2400" b="1" u="sng" dirty="0"/>
          </a:p>
        </p:txBody>
      </p:sp>
      <p:sp>
        <p:nvSpPr>
          <p:cNvPr id="3" name="Slide Number Placeholder 2"/>
          <p:cNvSpPr>
            <a:spLocks noGrp="1"/>
          </p:cNvSpPr>
          <p:nvPr>
            <p:ph type="sldNum" sz="quarter" idx="12"/>
          </p:nvPr>
        </p:nvSpPr>
        <p:spPr/>
        <p:txBody>
          <a:bodyPr>
            <a:normAutofit fontScale="85000" lnSpcReduction="20000"/>
          </a:bodyPr>
          <a:lstStyle/>
          <a:p>
            <a:endParaRPr lang="en-US" dirty="0">
              <a:solidFill>
                <a:srgbClr val="FFFFFF"/>
              </a:solidFill>
            </a:endParaRPr>
          </a:p>
        </p:txBody>
      </p:sp>
      <p:pic>
        <p:nvPicPr>
          <p:cNvPr id="4" name="Picture 3"/>
          <p:cNvPicPr>
            <a:picLocks noChangeAspect="1"/>
          </p:cNvPicPr>
          <p:nvPr/>
        </p:nvPicPr>
        <p:blipFill>
          <a:blip r:embed="rId3"/>
          <a:stretch>
            <a:fillRect/>
          </a:stretch>
        </p:blipFill>
        <p:spPr>
          <a:xfrm>
            <a:off x="7740352" y="116632"/>
            <a:ext cx="1260145" cy="1074883"/>
          </a:xfrm>
          <a:prstGeom prst="rect">
            <a:avLst/>
          </a:prstGeom>
        </p:spPr>
      </p:pic>
    </p:spTree>
    <p:extLst>
      <p:ext uri="{BB962C8B-B14F-4D97-AF65-F5344CB8AC3E}">
        <p14:creationId xmlns:p14="http://schemas.microsoft.com/office/powerpoint/2010/main" val="3018453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dirty="0"/>
              <a:t>Tour de parole</a:t>
            </a:r>
          </a:p>
        </p:txBody>
      </p:sp>
      <p:sp>
        <p:nvSpPr>
          <p:cNvPr id="3" name="Tijdelijke aanduiding voor tekst 2"/>
          <p:cNvSpPr>
            <a:spLocks noGrp="1"/>
          </p:cNvSpPr>
          <p:nvPr>
            <p:ph type="body" sz="quarter" idx="13"/>
          </p:nvPr>
        </p:nvSpPr>
        <p:spPr/>
        <p:txBody>
          <a:bodyPr/>
          <a:lstStyle/>
          <a:p>
            <a:endParaRPr lang="nl-BE" dirty="0"/>
          </a:p>
        </p:txBody>
      </p:sp>
      <p:sp>
        <p:nvSpPr>
          <p:cNvPr id="4" name="Tijdelijke aanduiding voor tekst 3"/>
          <p:cNvSpPr>
            <a:spLocks noGrp="1"/>
          </p:cNvSpPr>
          <p:nvPr>
            <p:ph type="body" sz="quarter" idx="16"/>
          </p:nvPr>
        </p:nvSpPr>
        <p:spPr>
          <a:xfrm>
            <a:off x="2329156" y="2424989"/>
            <a:ext cx="6357643" cy="1508067"/>
          </a:xfrm>
        </p:spPr>
        <p:txBody>
          <a:bodyPr/>
          <a:lstStyle/>
          <a:p>
            <a:pPr marL="342900" lvl="1" indent="-342900">
              <a:spcBef>
                <a:spcPts val="1000"/>
              </a:spcBef>
            </a:pPr>
            <a:r>
              <a:rPr lang="nl-NL" sz="2400" dirty="0" err="1"/>
              <a:t>Votre</a:t>
            </a:r>
            <a:r>
              <a:rPr lang="nl-NL" sz="2400" dirty="0"/>
              <a:t> nom, </a:t>
            </a:r>
            <a:r>
              <a:rPr lang="nl-NL" sz="2400" dirty="0" err="1"/>
              <a:t>prénom</a:t>
            </a:r>
            <a:r>
              <a:rPr lang="nl-NL" sz="2400" dirty="0"/>
              <a:t> ?</a:t>
            </a:r>
            <a:endParaRPr lang="nl-NL" sz="2000" dirty="0"/>
          </a:p>
          <a:p>
            <a:pPr marL="342900" lvl="1" indent="-342900">
              <a:spcBef>
                <a:spcPts val="1000"/>
              </a:spcBef>
            </a:pPr>
            <a:r>
              <a:rPr lang="nl-NL" sz="2400" dirty="0" err="1"/>
              <a:t>Lieu</a:t>
            </a:r>
            <a:r>
              <a:rPr lang="nl-NL" sz="2400" dirty="0"/>
              <a:t> de </a:t>
            </a:r>
            <a:r>
              <a:rPr lang="nl-NL" sz="2400" dirty="0" err="1"/>
              <a:t>pratique</a:t>
            </a:r>
            <a:r>
              <a:rPr lang="nl-NL" sz="2400" dirty="0"/>
              <a:t> ?</a:t>
            </a:r>
          </a:p>
          <a:p>
            <a:endParaRPr lang="nl-BE" b="1" u="sng" dirty="0"/>
          </a:p>
        </p:txBody>
      </p:sp>
    </p:spTree>
    <p:extLst>
      <p:ext uri="{BB962C8B-B14F-4D97-AF65-F5344CB8AC3E}">
        <p14:creationId xmlns:p14="http://schemas.microsoft.com/office/powerpoint/2010/main" val="39164193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dirty="0"/>
              <a:t>Chloé, 3 ans, 15 kg</a:t>
            </a:r>
          </a:p>
        </p:txBody>
      </p:sp>
      <p:sp>
        <p:nvSpPr>
          <p:cNvPr id="5" name="Rechthoek 4"/>
          <p:cNvSpPr/>
          <p:nvPr/>
        </p:nvSpPr>
        <p:spPr>
          <a:xfrm>
            <a:off x="251520" y="1844824"/>
            <a:ext cx="8496944" cy="2800767"/>
          </a:xfrm>
          <a:prstGeom prst="rect">
            <a:avLst/>
          </a:prstGeom>
        </p:spPr>
        <p:txBody>
          <a:bodyPr wrap="square">
            <a:spAutoFit/>
          </a:bodyPr>
          <a:lstStyle/>
          <a:p>
            <a:pPr algn="just"/>
            <a:r>
              <a:rPr lang="en-US" sz="2400" dirty="0"/>
              <a:t>Pas </a:t>
            </a:r>
            <a:r>
              <a:rPr lang="en-US" sz="2400" dirty="0" err="1"/>
              <a:t>d’amélioration</a:t>
            </a:r>
            <a:r>
              <a:rPr lang="en-US" sz="2400" dirty="0"/>
              <a:t> après 3 </a:t>
            </a:r>
            <a:r>
              <a:rPr lang="en-US" sz="2400" dirty="0" err="1"/>
              <a:t>jours</a:t>
            </a:r>
            <a:r>
              <a:rPr lang="en-US" sz="2400" dirty="0"/>
              <a:t> de </a:t>
            </a:r>
            <a:r>
              <a:rPr lang="en-US" sz="2400" dirty="0" err="1"/>
              <a:t>traitement</a:t>
            </a:r>
            <a:r>
              <a:rPr lang="en-US" sz="2400" dirty="0"/>
              <a:t> …</a:t>
            </a:r>
            <a:endParaRPr lang="fr-FR" sz="2400" dirty="0"/>
          </a:p>
          <a:p>
            <a:pPr algn="just"/>
            <a:endParaRPr lang="fr-FR" sz="2400" dirty="0"/>
          </a:p>
          <a:p>
            <a:pPr algn="just"/>
            <a:endParaRPr lang="fr-FR" sz="2400" dirty="0"/>
          </a:p>
          <a:p>
            <a:pPr algn="ctr"/>
            <a:r>
              <a:rPr lang="fr-FR" sz="2800" b="1" dirty="0"/>
              <a:t>Que proposez – vous ?</a:t>
            </a:r>
          </a:p>
          <a:p>
            <a:pPr algn="ctr"/>
            <a:endParaRPr lang="fr-FR" sz="2800" dirty="0"/>
          </a:p>
          <a:p>
            <a:pPr algn="just"/>
            <a:r>
              <a:rPr lang="fr-BE" sz="2400" dirty="0"/>
              <a:t>
</a:t>
            </a:r>
            <a:endParaRPr lang="nl-BE" sz="2400" b="1" u="sng" dirty="0"/>
          </a:p>
        </p:txBody>
      </p:sp>
      <p:sp>
        <p:nvSpPr>
          <p:cNvPr id="3" name="Slide Number Placeholder 2"/>
          <p:cNvSpPr>
            <a:spLocks noGrp="1"/>
          </p:cNvSpPr>
          <p:nvPr>
            <p:ph type="sldNum" sz="quarter" idx="12"/>
          </p:nvPr>
        </p:nvSpPr>
        <p:spPr/>
        <p:txBody>
          <a:bodyPr>
            <a:normAutofit fontScale="85000" lnSpcReduction="20000"/>
          </a:bodyPr>
          <a:lstStyle/>
          <a:p>
            <a:endParaRPr lang="en-US" dirty="0">
              <a:solidFill>
                <a:srgbClr val="FFFFFF"/>
              </a:solidFill>
            </a:endParaRPr>
          </a:p>
        </p:txBody>
      </p:sp>
      <p:pic>
        <p:nvPicPr>
          <p:cNvPr id="4" name="Picture 3"/>
          <p:cNvPicPr>
            <a:picLocks noChangeAspect="1"/>
          </p:cNvPicPr>
          <p:nvPr/>
        </p:nvPicPr>
        <p:blipFill>
          <a:blip r:embed="rId3"/>
          <a:stretch>
            <a:fillRect/>
          </a:stretch>
        </p:blipFill>
        <p:spPr>
          <a:xfrm>
            <a:off x="7740352" y="116632"/>
            <a:ext cx="1260145" cy="1074883"/>
          </a:xfrm>
          <a:prstGeom prst="rect">
            <a:avLst/>
          </a:prstGeom>
        </p:spPr>
      </p:pic>
    </p:spTree>
    <p:extLst>
      <p:ext uri="{BB962C8B-B14F-4D97-AF65-F5344CB8AC3E}">
        <p14:creationId xmlns:p14="http://schemas.microsoft.com/office/powerpoint/2010/main" val="42219808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dirty="0"/>
              <a:t>Otite moyenne aigüe</a:t>
            </a:r>
          </a:p>
        </p:txBody>
      </p:sp>
      <p:sp>
        <p:nvSpPr>
          <p:cNvPr id="7" name="Tijdelijke aanduiding voor tekst 2"/>
          <p:cNvSpPr>
            <a:spLocks noGrp="1"/>
          </p:cNvSpPr>
          <p:nvPr>
            <p:ph type="body" sz="quarter" idx="14"/>
          </p:nvPr>
        </p:nvSpPr>
        <p:spPr>
          <a:xfrm>
            <a:off x="612648" y="1700808"/>
            <a:ext cx="8153527" cy="4105275"/>
          </a:xfrm>
        </p:spPr>
        <p:txBody>
          <a:bodyPr>
            <a:normAutofit fontScale="92500"/>
          </a:bodyPr>
          <a:lstStyle/>
          <a:p>
            <a:pPr marL="0" indent="0">
              <a:buNone/>
            </a:pPr>
            <a:r>
              <a:rPr lang="nl-BE" dirty="0"/>
              <a:t>Évolution naturelle : 80 à 90 % des symptômes disparaissent après 4 à 7 jours.</a:t>
            </a:r>
          </a:p>
          <a:p>
            <a:pPr marL="0" indent="0">
              <a:buNone/>
            </a:pPr>
            <a:r>
              <a:rPr lang="nl-BE" dirty="0"/>
              <a:t>Perforation spontanée dans 5 % des OMA</a:t>
            </a:r>
          </a:p>
          <a:p>
            <a:pPr marL="0" indent="0">
              <a:buNone/>
            </a:pPr>
            <a:r>
              <a:rPr lang="nl-BE" dirty="0"/>
              <a:t>Fréquemment accompagnée d'une déficience auditive temporaire</a:t>
            </a:r>
          </a:p>
          <a:p>
            <a:pPr marL="0" indent="0">
              <a:buNone/>
            </a:pPr>
            <a:endParaRPr lang="nl-BE" dirty="0"/>
          </a:p>
          <a:p>
            <a:pPr marL="0" indent="0">
              <a:buNone/>
            </a:pPr>
            <a:r>
              <a:rPr lang="nl-BE" u="sng" dirty="0"/>
              <a:t>Symptômes d'alarme </a:t>
            </a:r>
            <a:r>
              <a:rPr lang="nl-BE" dirty="0"/>
              <a:t>:</a:t>
            </a:r>
          </a:p>
          <a:p>
            <a:pPr marL="365760" lvl="1" indent="0">
              <a:buNone/>
            </a:pPr>
            <a:r>
              <a:rPr lang="nl-BE" dirty="0"/>
              <a:t>1. Maladie s’aggravant , déshydratation, douleur pendant plus de 3 jours</a:t>
            </a:r>
          </a:p>
          <a:p>
            <a:pPr marL="0" indent="0">
              <a:buNone/>
            </a:pPr>
            <a:endParaRPr lang="nl-BE" dirty="0"/>
          </a:p>
          <a:p>
            <a:pPr marL="0" indent="0">
              <a:buNone/>
            </a:pPr>
            <a:r>
              <a:rPr lang="nl-BE" u="sng" dirty="0"/>
              <a:t>Complications : mastoïdite, méningite</a:t>
            </a:r>
          </a:p>
          <a:p>
            <a:pPr marL="365760" lvl="1" indent="0">
              <a:buNone/>
            </a:pPr>
            <a:r>
              <a:rPr lang="nl-BE" dirty="0"/>
              <a:t>1. Très rare</a:t>
            </a:r>
          </a:p>
          <a:p>
            <a:pPr marL="365760" lvl="1" indent="0">
              <a:buNone/>
            </a:pPr>
            <a:r>
              <a:rPr lang="nl-BE" dirty="0"/>
              <a:t>2. Risque accru en cas de syndrome de Down, d'âge inférieur à 6 mois, de fente palatine, de troubles du système immunitaire.</a:t>
            </a:r>
          </a:p>
        </p:txBody>
      </p:sp>
      <p:sp>
        <p:nvSpPr>
          <p:cNvPr id="6" name="Tijdelijke aanduiding voor tekst 3"/>
          <p:cNvSpPr>
            <a:spLocks noGrp="1"/>
          </p:cNvSpPr>
          <p:nvPr>
            <p:ph type="body" sz="quarter" idx="13"/>
          </p:nvPr>
        </p:nvSpPr>
        <p:spPr/>
        <p:txBody>
          <a:bodyPr/>
          <a:lstStyle/>
          <a:p>
            <a:endParaRPr lang="nl-BE" dirty="0"/>
          </a:p>
        </p:txBody>
      </p:sp>
    </p:spTree>
    <p:extLst>
      <p:ext uri="{BB962C8B-B14F-4D97-AF65-F5344CB8AC3E}">
        <p14:creationId xmlns:p14="http://schemas.microsoft.com/office/powerpoint/2010/main" val="32636134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tekst 3"/>
          <p:cNvSpPr>
            <a:spLocks noGrp="1"/>
          </p:cNvSpPr>
          <p:nvPr>
            <p:ph type="body" sz="quarter" idx="13"/>
          </p:nvPr>
        </p:nvSpPr>
        <p:spPr/>
        <p:txBody>
          <a:bodyPr/>
          <a:lstStyle/>
          <a:p>
            <a:r>
              <a:rPr lang="nl-BE" dirty="0"/>
              <a:t>BAPCOC Antibioguide:Guide belge de traitemement anti-infectieux en pratique ambulatoire.  Disponible en ligne sur le site du CBIP.BE</a:t>
            </a:r>
            <a:endParaRPr lang="en-US" dirty="0"/>
          </a:p>
          <a:p>
            <a:endParaRPr lang="nl-BE" dirty="0"/>
          </a:p>
        </p:txBody>
      </p:sp>
      <p:pic>
        <p:nvPicPr>
          <p:cNvPr id="5" name="Picture 4"/>
          <p:cNvPicPr>
            <a:picLocks noChangeAspect="1"/>
          </p:cNvPicPr>
          <p:nvPr/>
        </p:nvPicPr>
        <p:blipFill>
          <a:blip r:embed="rId2"/>
          <a:stretch>
            <a:fillRect/>
          </a:stretch>
        </p:blipFill>
        <p:spPr>
          <a:xfrm>
            <a:off x="-180073" y="0"/>
            <a:ext cx="9319846" cy="6858000"/>
          </a:xfrm>
          <a:prstGeom prst="rect">
            <a:avLst/>
          </a:prstGeom>
        </p:spPr>
      </p:pic>
      <p:sp>
        <p:nvSpPr>
          <p:cNvPr id="3" name="Rectangle 2"/>
          <p:cNvSpPr/>
          <p:nvPr/>
        </p:nvSpPr>
        <p:spPr>
          <a:xfrm>
            <a:off x="251520" y="2420888"/>
            <a:ext cx="5328592"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23528" y="4437112"/>
            <a:ext cx="8136904" cy="5040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92130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34" name="Slide Number Placeholder 3"/>
          <p:cNvSpPr>
            <a:spLocks noGrp="1"/>
          </p:cNvSpPr>
          <p:nvPr>
            <p:ph type="sldNum" sz="quarter" idx="12"/>
          </p:nvPr>
        </p:nvSpPr>
        <p:spPr>
          <a:noFill/>
        </p:spPr>
        <p:txBody>
          <a:bodyPr>
            <a:no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GB" altLang="en-US" sz="1200" dirty="0">
              <a:solidFill>
                <a:schemeClr val="bg1"/>
              </a:solidFill>
              <a:latin typeface="+mn-lt"/>
            </a:endParaRPr>
          </a:p>
        </p:txBody>
      </p:sp>
      <p:pic>
        <p:nvPicPr>
          <p:cNvPr id="2" name="Picture 1"/>
          <p:cNvPicPr>
            <a:picLocks noChangeAspect="1"/>
          </p:cNvPicPr>
          <p:nvPr/>
        </p:nvPicPr>
        <p:blipFill>
          <a:blip r:embed="rId2"/>
          <a:stretch>
            <a:fillRect/>
          </a:stretch>
        </p:blipFill>
        <p:spPr>
          <a:xfrm>
            <a:off x="251520" y="1772816"/>
            <a:ext cx="6943725" cy="1819275"/>
          </a:xfrm>
          <a:prstGeom prst="rect">
            <a:avLst/>
          </a:prstGeom>
        </p:spPr>
      </p:pic>
      <p:sp>
        <p:nvSpPr>
          <p:cNvPr id="17" name="Titel 1"/>
          <p:cNvSpPr>
            <a:spLocks noGrp="1"/>
          </p:cNvSpPr>
          <p:nvPr>
            <p:ph type="title"/>
          </p:nvPr>
        </p:nvSpPr>
        <p:spPr>
          <a:xfrm>
            <a:off x="612648" y="228600"/>
            <a:ext cx="8153400" cy="990600"/>
          </a:xfrm>
        </p:spPr>
        <p:txBody>
          <a:bodyPr>
            <a:normAutofit/>
          </a:bodyPr>
          <a:lstStyle/>
          <a:p>
            <a:r>
              <a:rPr lang="nl-BE" dirty="0"/>
              <a:t>Chloé, 3 ans, 15 kg</a:t>
            </a:r>
          </a:p>
        </p:txBody>
      </p:sp>
      <p:pic>
        <p:nvPicPr>
          <p:cNvPr id="18" name="Picture 17"/>
          <p:cNvPicPr>
            <a:picLocks noChangeAspect="1"/>
          </p:cNvPicPr>
          <p:nvPr/>
        </p:nvPicPr>
        <p:blipFill>
          <a:blip r:embed="rId3"/>
          <a:stretch>
            <a:fillRect/>
          </a:stretch>
        </p:blipFill>
        <p:spPr>
          <a:xfrm>
            <a:off x="7740352" y="116632"/>
            <a:ext cx="1260145" cy="1074883"/>
          </a:xfrm>
          <a:prstGeom prst="rect">
            <a:avLst/>
          </a:prstGeom>
        </p:spPr>
      </p:pic>
      <p:sp>
        <p:nvSpPr>
          <p:cNvPr id="3" name="TextBox 2"/>
          <p:cNvSpPr txBox="1"/>
          <p:nvPr/>
        </p:nvSpPr>
        <p:spPr>
          <a:xfrm>
            <a:off x="467544" y="4077072"/>
            <a:ext cx="6622134" cy="369332"/>
          </a:xfrm>
          <a:prstGeom prst="rect">
            <a:avLst/>
          </a:prstGeom>
          <a:noFill/>
        </p:spPr>
        <p:txBody>
          <a:bodyPr wrap="none" rtlCol="0">
            <a:spAutoFit/>
          </a:bodyPr>
          <a:lstStyle/>
          <a:p>
            <a:r>
              <a:rPr lang="en-US" dirty="0"/>
              <a:t>15 Kg:  1125-1500 mg/J </a:t>
            </a:r>
            <a:r>
              <a:rPr lang="en-US" dirty="0">
                <a:sym typeface="Wingdings" panose="05000000000000000000" pitchFamily="2" charset="2"/>
              </a:rPr>
              <a:t> 3.75 -5 ml d’un </a:t>
            </a:r>
            <a:r>
              <a:rPr lang="en-US" dirty="0" err="1">
                <a:sym typeface="Wingdings" panose="05000000000000000000" pitchFamily="2" charset="2"/>
              </a:rPr>
              <a:t>sirop</a:t>
            </a:r>
            <a:r>
              <a:rPr lang="en-US" dirty="0">
                <a:sym typeface="Wingdings" panose="05000000000000000000" pitchFamily="2" charset="2"/>
              </a:rPr>
              <a:t> à 500 mg/5ml par jour</a:t>
            </a:r>
            <a:endParaRPr lang="en-US" dirty="0"/>
          </a:p>
        </p:txBody>
      </p:sp>
    </p:spTree>
    <p:extLst>
      <p:ext uri="{BB962C8B-B14F-4D97-AF65-F5344CB8AC3E}">
        <p14:creationId xmlns:p14="http://schemas.microsoft.com/office/powerpoint/2010/main" val="987792639"/>
      </p:ext>
    </p:extLst>
  </p:cSld>
  <p:clrMapOvr>
    <a:masterClrMapping/>
  </p:clrMapOvr>
  <p:transition advClick="0"/>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a:stretch>
            <a:fillRect/>
          </a:stretch>
        </p:blipFill>
        <p:spPr>
          <a:xfrm>
            <a:off x="4551132" y="1988840"/>
            <a:ext cx="4228811" cy="4149080"/>
          </a:xfrm>
          <a:prstGeom prst="rect">
            <a:avLst/>
          </a:prstGeom>
        </p:spPr>
      </p:pic>
      <p:sp>
        <p:nvSpPr>
          <p:cNvPr id="37934" name="Slide Number Placeholder 3"/>
          <p:cNvSpPr>
            <a:spLocks noGrp="1"/>
          </p:cNvSpPr>
          <p:nvPr>
            <p:ph type="sldNum" sz="quarter" idx="12"/>
          </p:nvPr>
        </p:nvSpPr>
        <p:spPr>
          <a:noFill/>
        </p:spPr>
        <p:txBody>
          <a:bodyPr>
            <a:no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GB" altLang="en-US" sz="1200" dirty="0">
              <a:solidFill>
                <a:schemeClr val="bg1"/>
              </a:solidFill>
              <a:latin typeface="+mn-lt"/>
            </a:endParaRPr>
          </a:p>
        </p:txBody>
      </p:sp>
      <p:sp>
        <p:nvSpPr>
          <p:cNvPr id="17" name="Titel 1"/>
          <p:cNvSpPr>
            <a:spLocks noGrp="1"/>
          </p:cNvSpPr>
          <p:nvPr>
            <p:ph type="title"/>
          </p:nvPr>
        </p:nvSpPr>
        <p:spPr>
          <a:xfrm>
            <a:off x="251520" y="188640"/>
            <a:ext cx="8153400" cy="990600"/>
          </a:xfrm>
        </p:spPr>
        <p:txBody>
          <a:bodyPr>
            <a:normAutofit/>
          </a:bodyPr>
          <a:lstStyle/>
          <a:p>
            <a:r>
              <a:rPr lang="nl-BE" sz="3600" dirty="0"/>
              <a:t>Pourquoi des doses si élevées ?</a:t>
            </a:r>
          </a:p>
        </p:txBody>
      </p:sp>
      <p:pic>
        <p:nvPicPr>
          <p:cNvPr id="4" name="Picture 3"/>
          <p:cNvPicPr>
            <a:picLocks noChangeAspect="1"/>
          </p:cNvPicPr>
          <p:nvPr/>
        </p:nvPicPr>
        <p:blipFill>
          <a:blip r:embed="rId3"/>
          <a:stretch>
            <a:fillRect/>
          </a:stretch>
        </p:blipFill>
        <p:spPr>
          <a:xfrm>
            <a:off x="179512" y="2132856"/>
            <a:ext cx="3896949" cy="3024336"/>
          </a:xfrm>
          <a:prstGeom prst="rect">
            <a:avLst/>
          </a:prstGeom>
        </p:spPr>
      </p:pic>
      <p:sp>
        <p:nvSpPr>
          <p:cNvPr id="5" name="Rectangle 4"/>
          <p:cNvSpPr/>
          <p:nvPr/>
        </p:nvSpPr>
        <p:spPr>
          <a:xfrm>
            <a:off x="179512" y="5157192"/>
            <a:ext cx="3816424" cy="276999"/>
          </a:xfrm>
          <a:prstGeom prst="rect">
            <a:avLst/>
          </a:prstGeom>
        </p:spPr>
        <p:txBody>
          <a:bodyPr wrap="square">
            <a:spAutoFit/>
          </a:bodyPr>
          <a:lstStyle/>
          <a:p>
            <a:r>
              <a:rPr lang="pt-BR" sz="1200" i="1" dirty="0">
                <a:latin typeface="Arial" panose="020B0604020202020204" pitchFamily="34" charset="0"/>
                <a:cs typeface="Arial" panose="020B0604020202020204" pitchFamily="34" charset="0"/>
              </a:rPr>
              <a:t> Craig &amp; Andes, Pediatr Infect Dis J. (1996)15: 255-9</a:t>
            </a:r>
            <a:endParaRPr lang="en-US" sz="1200" i="1" dirty="0">
              <a:latin typeface="Arial" panose="020B0604020202020204" pitchFamily="34" charset="0"/>
              <a:cs typeface="Arial" panose="020B0604020202020204" pitchFamily="34" charset="0"/>
            </a:endParaRPr>
          </a:p>
        </p:txBody>
      </p:sp>
      <p:sp>
        <p:nvSpPr>
          <p:cNvPr id="8" name="TextBox 7"/>
          <p:cNvSpPr txBox="1"/>
          <p:nvPr/>
        </p:nvSpPr>
        <p:spPr>
          <a:xfrm>
            <a:off x="4932040" y="1556792"/>
            <a:ext cx="1070165" cy="369332"/>
          </a:xfrm>
          <a:prstGeom prst="rect">
            <a:avLst/>
          </a:prstGeom>
          <a:noFill/>
        </p:spPr>
        <p:txBody>
          <a:bodyPr wrap="none" rtlCol="0">
            <a:spAutoFit/>
          </a:bodyPr>
          <a:lstStyle/>
          <a:p>
            <a:r>
              <a:rPr lang="en-US" dirty="0"/>
              <a:t>25 mg/kg</a:t>
            </a:r>
          </a:p>
        </p:txBody>
      </p:sp>
      <p:cxnSp>
        <p:nvCxnSpPr>
          <p:cNvPr id="10" name="Straight Connector 9"/>
          <p:cNvCxnSpPr/>
          <p:nvPr/>
        </p:nvCxnSpPr>
        <p:spPr>
          <a:xfrm>
            <a:off x="5538167" y="3467452"/>
            <a:ext cx="2736304"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311721" y="3244334"/>
            <a:ext cx="832279" cy="369332"/>
          </a:xfrm>
          <a:prstGeom prst="rect">
            <a:avLst/>
          </a:prstGeom>
          <a:noFill/>
        </p:spPr>
        <p:txBody>
          <a:bodyPr wrap="none" rtlCol="0">
            <a:spAutoFit/>
          </a:bodyPr>
          <a:lstStyle/>
          <a:p>
            <a:r>
              <a:rPr lang="en-US" dirty="0">
                <a:solidFill>
                  <a:srgbClr val="016742"/>
                </a:solidFill>
              </a:rPr>
              <a:t>1 mg/L</a:t>
            </a:r>
          </a:p>
        </p:txBody>
      </p:sp>
      <p:sp>
        <p:nvSpPr>
          <p:cNvPr id="12" name="Rectangle 11"/>
          <p:cNvSpPr/>
          <p:nvPr/>
        </p:nvSpPr>
        <p:spPr>
          <a:xfrm>
            <a:off x="2915816" y="2204864"/>
            <a:ext cx="936104" cy="6480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07504" y="1556792"/>
            <a:ext cx="3887987" cy="646331"/>
          </a:xfrm>
          <a:prstGeom prst="rect">
            <a:avLst/>
          </a:prstGeom>
          <a:noFill/>
        </p:spPr>
        <p:txBody>
          <a:bodyPr wrap="none" rtlCol="0">
            <a:spAutoFit/>
          </a:bodyPr>
          <a:lstStyle/>
          <a:p>
            <a:r>
              <a:rPr lang="en-US" dirty="0" err="1">
                <a:solidFill>
                  <a:srgbClr val="FF0000"/>
                </a:solidFill>
              </a:rPr>
              <a:t>Succès</a:t>
            </a:r>
            <a:r>
              <a:rPr lang="en-US" dirty="0">
                <a:solidFill>
                  <a:srgbClr val="FF0000"/>
                </a:solidFill>
              </a:rPr>
              <a:t> </a:t>
            </a:r>
            <a:r>
              <a:rPr lang="en-US" dirty="0" err="1">
                <a:solidFill>
                  <a:srgbClr val="FF0000"/>
                </a:solidFill>
              </a:rPr>
              <a:t>si</a:t>
            </a:r>
            <a:r>
              <a:rPr lang="en-US" dirty="0">
                <a:solidFill>
                  <a:srgbClr val="FF0000"/>
                </a:solidFill>
              </a:rPr>
              <a:t> </a:t>
            </a:r>
            <a:r>
              <a:rPr lang="en-US" dirty="0" err="1">
                <a:solidFill>
                  <a:srgbClr val="FF0000"/>
                </a:solidFill>
              </a:rPr>
              <a:t>conc</a:t>
            </a:r>
            <a:r>
              <a:rPr lang="en-US" dirty="0">
                <a:solidFill>
                  <a:srgbClr val="FF0000"/>
                </a:solidFill>
              </a:rPr>
              <a:t> &gt; CMI </a:t>
            </a:r>
            <a:r>
              <a:rPr lang="en-US" dirty="0" err="1">
                <a:solidFill>
                  <a:srgbClr val="FF0000"/>
                </a:solidFill>
              </a:rPr>
              <a:t>pdt</a:t>
            </a:r>
            <a:r>
              <a:rPr lang="en-US" dirty="0">
                <a:solidFill>
                  <a:srgbClr val="FF0000"/>
                </a:solidFill>
              </a:rPr>
              <a:t> 80% du temps</a:t>
            </a:r>
            <a:br>
              <a:rPr lang="en-US" dirty="0">
                <a:solidFill>
                  <a:srgbClr val="FF0000"/>
                </a:solidFill>
              </a:rPr>
            </a:br>
            <a:r>
              <a:rPr lang="en-US" dirty="0" err="1">
                <a:solidFill>
                  <a:srgbClr val="FF0000"/>
                </a:solidFill>
              </a:rPr>
              <a:t>dans</a:t>
            </a:r>
            <a:r>
              <a:rPr lang="en-US" dirty="0">
                <a:solidFill>
                  <a:srgbClr val="FF0000"/>
                </a:solidFill>
              </a:rPr>
              <a:t> le </a:t>
            </a:r>
            <a:r>
              <a:rPr lang="en-US" dirty="0" err="1">
                <a:solidFill>
                  <a:srgbClr val="FF0000"/>
                </a:solidFill>
              </a:rPr>
              <a:t>liquide</a:t>
            </a:r>
            <a:r>
              <a:rPr lang="en-US" dirty="0">
                <a:solidFill>
                  <a:srgbClr val="FF0000"/>
                </a:solidFill>
              </a:rPr>
              <a:t> de </a:t>
            </a:r>
            <a:r>
              <a:rPr lang="en-US" dirty="0" err="1">
                <a:solidFill>
                  <a:srgbClr val="FF0000"/>
                </a:solidFill>
              </a:rPr>
              <a:t>l’OM</a:t>
            </a:r>
            <a:endParaRPr lang="en-US" dirty="0">
              <a:solidFill>
                <a:srgbClr val="FF0000"/>
              </a:solidFill>
            </a:endParaRPr>
          </a:p>
        </p:txBody>
      </p:sp>
      <p:sp>
        <p:nvSpPr>
          <p:cNvPr id="9" name="Rectangle 8"/>
          <p:cNvSpPr/>
          <p:nvPr/>
        </p:nvSpPr>
        <p:spPr>
          <a:xfrm>
            <a:off x="5508104" y="3501008"/>
            <a:ext cx="2808312" cy="8640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444208" y="4005064"/>
            <a:ext cx="1534394" cy="369332"/>
          </a:xfrm>
          <a:prstGeom prst="rect">
            <a:avLst/>
          </a:prstGeom>
          <a:noFill/>
        </p:spPr>
        <p:txBody>
          <a:bodyPr wrap="none" rtlCol="0">
            <a:spAutoFit/>
          </a:bodyPr>
          <a:lstStyle/>
          <a:p>
            <a:r>
              <a:rPr lang="en-US" dirty="0">
                <a:solidFill>
                  <a:srgbClr val="FF0000"/>
                </a:solidFill>
              </a:rPr>
              <a:t>0% du temps !</a:t>
            </a:r>
          </a:p>
        </p:txBody>
      </p:sp>
      <p:sp>
        <p:nvSpPr>
          <p:cNvPr id="20" name="TextBox 19"/>
          <p:cNvSpPr txBox="1"/>
          <p:nvPr/>
        </p:nvSpPr>
        <p:spPr>
          <a:xfrm>
            <a:off x="4644008" y="6381328"/>
            <a:ext cx="3856953" cy="276999"/>
          </a:xfrm>
          <a:prstGeom prst="rect">
            <a:avLst/>
          </a:prstGeom>
          <a:noFill/>
        </p:spPr>
        <p:txBody>
          <a:bodyPr wrap="none" rtlCol="0">
            <a:spAutoFit/>
          </a:bodyPr>
          <a:lstStyle/>
          <a:p>
            <a:r>
              <a:rPr lang="en-US" sz="1200" i="1" dirty="0" err="1">
                <a:latin typeface="Arial" panose="020B0604020202020204" pitchFamily="34" charset="0"/>
                <a:cs typeface="Arial" panose="020B0604020202020204" pitchFamily="34" charset="0"/>
              </a:rPr>
              <a:t>Pichichero</a:t>
            </a:r>
            <a:r>
              <a:rPr lang="en-US" sz="1200" i="1" dirty="0">
                <a:latin typeface="Arial" panose="020B0604020202020204" pitchFamily="34" charset="0"/>
                <a:cs typeface="Arial" panose="020B0604020202020204" pitchFamily="34" charset="0"/>
              </a:rPr>
              <a:t> &amp; Reed, </a:t>
            </a:r>
            <a:r>
              <a:rPr lang="pl-PL" sz="1200" i="1" dirty="0">
                <a:latin typeface="Arial" panose="020B0604020202020204" pitchFamily="34" charset="0"/>
                <a:cs typeface="Arial" panose="020B0604020202020204" pitchFamily="34" charset="0"/>
              </a:rPr>
              <a:t>Pediatr Drugs </a:t>
            </a:r>
            <a:r>
              <a:rPr lang="fr-BE" sz="1200" i="1" dirty="0">
                <a:latin typeface="Arial" panose="020B0604020202020204" pitchFamily="34" charset="0"/>
                <a:cs typeface="Arial" panose="020B0604020202020204" pitchFamily="34" charset="0"/>
              </a:rPr>
              <a:t>(</a:t>
            </a:r>
            <a:r>
              <a:rPr lang="pl-PL" sz="1200" i="1" dirty="0">
                <a:latin typeface="Arial" panose="020B0604020202020204" pitchFamily="34" charset="0"/>
                <a:cs typeface="Arial" panose="020B0604020202020204" pitchFamily="34" charset="0"/>
              </a:rPr>
              <a:t>2009</a:t>
            </a:r>
            <a:r>
              <a:rPr lang="fr-BE" sz="1200" i="1" dirty="0">
                <a:latin typeface="Arial" panose="020B0604020202020204" pitchFamily="34" charset="0"/>
                <a:cs typeface="Arial" panose="020B0604020202020204" pitchFamily="34" charset="0"/>
              </a:rPr>
              <a:t>)</a:t>
            </a:r>
            <a:r>
              <a:rPr lang="pl-PL" sz="1200" i="1" dirty="0">
                <a:latin typeface="Arial" panose="020B0604020202020204" pitchFamily="34" charset="0"/>
                <a:cs typeface="Arial" panose="020B0604020202020204" pitchFamily="34" charset="0"/>
              </a:rPr>
              <a:t> 11: 243-249</a:t>
            </a:r>
            <a:endParaRPr lang="en-US" sz="12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241731"/>
      </p:ext>
    </p:extLst>
  </p:cSld>
  <p:clrMapOvr>
    <a:masterClrMapping/>
  </p:clrMapOvr>
  <p:transition advClick="0"/>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34" name="Slide Number Placeholder 3"/>
          <p:cNvSpPr>
            <a:spLocks noGrp="1"/>
          </p:cNvSpPr>
          <p:nvPr>
            <p:ph type="sldNum" sz="quarter" idx="12"/>
          </p:nvPr>
        </p:nvSpPr>
        <p:spPr>
          <a:noFill/>
        </p:spPr>
        <p:txBody>
          <a:bodyPr>
            <a:no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GB" altLang="en-US" sz="1200" dirty="0">
              <a:solidFill>
                <a:schemeClr val="bg1"/>
              </a:solidFill>
              <a:latin typeface="+mn-lt"/>
            </a:endParaRPr>
          </a:p>
        </p:txBody>
      </p:sp>
      <p:sp>
        <p:nvSpPr>
          <p:cNvPr id="17" name="Titel 1"/>
          <p:cNvSpPr>
            <a:spLocks noGrp="1"/>
          </p:cNvSpPr>
          <p:nvPr>
            <p:ph type="title"/>
          </p:nvPr>
        </p:nvSpPr>
        <p:spPr>
          <a:xfrm>
            <a:off x="107504" y="188640"/>
            <a:ext cx="8586536" cy="990600"/>
          </a:xfrm>
        </p:spPr>
        <p:txBody>
          <a:bodyPr>
            <a:noAutofit/>
          </a:bodyPr>
          <a:lstStyle/>
          <a:p>
            <a:r>
              <a:rPr lang="nl-BE" sz="3600" dirty="0"/>
              <a:t>Chloé, 3 ans, 15 kg: </a:t>
            </a:r>
            <a:r>
              <a:rPr lang="en-US" sz="3600" dirty="0"/>
              <a:t>pas </a:t>
            </a:r>
            <a:r>
              <a:rPr lang="en-US" sz="3600" dirty="0" err="1"/>
              <a:t>d’amélioration</a:t>
            </a:r>
            <a:r>
              <a:rPr lang="en-US" sz="3600" dirty="0"/>
              <a:t> </a:t>
            </a:r>
            <a:br>
              <a:rPr lang="en-US" sz="3600" dirty="0"/>
            </a:br>
            <a:r>
              <a:rPr lang="en-US" sz="3600" dirty="0"/>
              <a:t>après 3 </a:t>
            </a:r>
            <a:r>
              <a:rPr lang="en-US" sz="3600" dirty="0" err="1"/>
              <a:t>jours</a:t>
            </a:r>
            <a:r>
              <a:rPr lang="en-US" sz="3600" dirty="0"/>
              <a:t> de </a:t>
            </a:r>
            <a:r>
              <a:rPr lang="en-US" sz="3600" dirty="0" err="1"/>
              <a:t>traitement</a:t>
            </a:r>
            <a:r>
              <a:rPr lang="en-US" sz="3600" dirty="0"/>
              <a:t> …</a:t>
            </a:r>
            <a:endParaRPr lang="nl-BE" sz="3600" dirty="0"/>
          </a:p>
        </p:txBody>
      </p:sp>
      <p:pic>
        <p:nvPicPr>
          <p:cNvPr id="18" name="Picture 17"/>
          <p:cNvPicPr>
            <a:picLocks noChangeAspect="1"/>
          </p:cNvPicPr>
          <p:nvPr/>
        </p:nvPicPr>
        <p:blipFill>
          <a:blip r:embed="rId2"/>
          <a:stretch>
            <a:fillRect/>
          </a:stretch>
        </p:blipFill>
        <p:spPr>
          <a:xfrm>
            <a:off x="7740352" y="116632"/>
            <a:ext cx="1260145" cy="1074883"/>
          </a:xfrm>
          <a:prstGeom prst="rect">
            <a:avLst/>
          </a:prstGeom>
        </p:spPr>
      </p:pic>
      <p:pic>
        <p:nvPicPr>
          <p:cNvPr id="2" name="Picture 1"/>
          <p:cNvPicPr>
            <a:picLocks noChangeAspect="1"/>
          </p:cNvPicPr>
          <p:nvPr/>
        </p:nvPicPr>
        <p:blipFill>
          <a:blip r:embed="rId3"/>
          <a:stretch>
            <a:fillRect/>
          </a:stretch>
        </p:blipFill>
        <p:spPr>
          <a:xfrm>
            <a:off x="-36512" y="1628800"/>
            <a:ext cx="8682107" cy="2448272"/>
          </a:xfrm>
          <a:prstGeom prst="rect">
            <a:avLst/>
          </a:prstGeom>
        </p:spPr>
      </p:pic>
      <p:sp>
        <p:nvSpPr>
          <p:cNvPr id="6" name="TextBox 5"/>
          <p:cNvSpPr txBox="1"/>
          <p:nvPr/>
        </p:nvSpPr>
        <p:spPr>
          <a:xfrm>
            <a:off x="107504" y="4005064"/>
            <a:ext cx="4104456" cy="2585323"/>
          </a:xfrm>
          <a:prstGeom prst="rect">
            <a:avLst/>
          </a:prstGeom>
          <a:noFill/>
        </p:spPr>
        <p:txBody>
          <a:bodyPr wrap="square" rtlCol="0">
            <a:spAutoFit/>
          </a:bodyPr>
          <a:lstStyle/>
          <a:p>
            <a:r>
              <a:rPr lang="fr-BE" b="1" dirty="0"/>
              <a:t>Mauvaise tolérance digestive de l’acide clavulanique …</a:t>
            </a:r>
          </a:p>
          <a:p>
            <a:r>
              <a:rPr lang="fr-BE" dirty="0">
                <a:sym typeface="Wingdings" panose="05000000000000000000" pitchFamily="2" charset="2"/>
              </a:rPr>
              <a:t> </a:t>
            </a:r>
            <a:r>
              <a:rPr lang="fr-BE" dirty="0"/>
              <a:t>Dose par prise max: </a:t>
            </a:r>
            <a:br>
              <a:rPr lang="fr-BE" dirty="0"/>
            </a:br>
            <a:r>
              <a:rPr lang="fr-BE" dirty="0"/>
              <a:t>12.5 mg/kg chez enfant  (37.5 mg/kg/J)</a:t>
            </a:r>
            <a:br>
              <a:rPr lang="fr-BE" dirty="0"/>
            </a:br>
            <a:r>
              <a:rPr lang="fr-BE" dirty="0"/>
              <a:t>125 mg prise chez adulte (375 mg/j)</a:t>
            </a:r>
          </a:p>
          <a:p>
            <a:br>
              <a:rPr lang="fr-BE" dirty="0"/>
            </a:br>
            <a:r>
              <a:rPr lang="fr-BE" dirty="0"/>
              <a:t>MAIS maintenir la dose totale d’amoxicilline élevée</a:t>
            </a:r>
            <a:br>
              <a:rPr lang="fr-BE" dirty="0"/>
            </a:br>
            <a:endParaRPr lang="fr-BE" dirty="0"/>
          </a:p>
        </p:txBody>
      </p:sp>
      <p:sp>
        <p:nvSpPr>
          <p:cNvPr id="11" name="Rounded Rectangular Callout 10"/>
          <p:cNvSpPr/>
          <p:nvPr/>
        </p:nvSpPr>
        <p:spPr>
          <a:xfrm>
            <a:off x="6012160" y="1556792"/>
            <a:ext cx="2952328" cy="612648"/>
          </a:xfrm>
          <a:prstGeom prst="wedgeRoundRectCallout">
            <a:avLst>
              <a:gd name="adj1" fmla="val -43849"/>
              <a:gd name="adj2" fmla="val 10094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Pour </a:t>
            </a:r>
            <a:r>
              <a:rPr lang="en-US" dirty="0" err="1"/>
              <a:t>couvrir</a:t>
            </a:r>
            <a:r>
              <a:rPr lang="en-US" dirty="0"/>
              <a:t> </a:t>
            </a:r>
            <a:r>
              <a:rPr lang="en-US" dirty="0" err="1"/>
              <a:t>Haemophilus</a:t>
            </a:r>
            <a:r>
              <a:rPr lang="en-US" dirty="0"/>
              <a:t> et Moraxella</a:t>
            </a:r>
          </a:p>
        </p:txBody>
      </p:sp>
      <p:sp>
        <p:nvSpPr>
          <p:cNvPr id="12" name="Rounded Rectangular Callout 11"/>
          <p:cNvSpPr/>
          <p:nvPr/>
        </p:nvSpPr>
        <p:spPr>
          <a:xfrm>
            <a:off x="2483768" y="6165304"/>
            <a:ext cx="1944216" cy="612648"/>
          </a:xfrm>
          <a:prstGeom prst="wedgeRoundRectCallout">
            <a:avLst>
              <a:gd name="adj1" fmla="val -57772"/>
              <a:gd name="adj2" fmla="val -7432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Pour le </a:t>
            </a:r>
            <a:br>
              <a:rPr lang="en-US" dirty="0"/>
            </a:br>
            <a:r>
              <a:rPr lang="en-US" dirty="0" err="1"/>
              <a:t>pneumocoque</a:t>
            </a:r>
            <a:r>
              <a:rPr lang="en-US" dirty="0"/>
              <a:t> !</a:t>
            </a:r>
          </a:p>
        </p:txBody>
      </p:sp>
      <p:pic>
        <p:nvPicPr>
          <p:cNvPr id="13" name="Image 1"/>
          <p:cNvPicPr>
            <a:picLocks noChangeAspect="1"/>
          </p:cNvPicPr>
          <p:nvPr/>
        </p:nvPicPr>
        <p:blipFill>
          <a:blip r:embed="rId4"/>
          <a:stretch>
            <a:fillRect/>
          </a:stretch>
        </p:blipFill>
        <p:spPr>
          <a:xfrm>
            <a:off x="4716016" y="3873376"/>
            <a:ext cx="2601278" cy="2984624"/>
          </a:xfrm>
          <a:prstGeom prst="rect">
            <a:avLst/>
          </a:prstGeom>
        </p:spPr>
      </p:pic>
      <p:sp>
        <p:nvSpPr>
          <p:cNvPr id="14" name="ZoneTexte 2"/>
          <p:cNvSpPr txBox="1"/>
          <p:nvPr/>
        </p:nvSpPr>
        <p:spPr>
          <a:xfrm>
            <a:off x="7236296" y="4797152"/>
            <a:ext cx="1728192" cy="1015663"/>
          </a:xfrm>
          <a:prstGeom prst="rect">
            <a:avLst/>
          </a:prstGeom>
          <a:ln>
            <a:solidFill>
              <a:srgbClr val="016742"/>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fr-FR" sz="2000" dirty="0"/>
              <a:t>Il n’existe pas </a:t>
            </a:r>
          </a:p>
          <a:p>
            <a:pPr algn="ctr"/>
            <a:r>
              <a:rPr lang="fr-FR" sz="2000" dirty="0"/>
              <a:t>d’association 500/62,5 </a:t>
            </a:r>
          </a:p>
        </p:txBody>
      </p:sp>
    </p:spTree>
    <p:extLst>
      <p:ext uri="{BB962C8B-B14F-4D97-AF65-F5344CB8AC3E}">
        <p14:creationId xmlns:p14="http://schemas.microsoft.com/office/powerpoint/2010/main" val="2126895577"/>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34" name="Slide Number Placeholder 3"/>
          <p:cNvSpPr>
            <a:spLocks noGrp="1"/>
          </p:cNvSpPr>
          <p:nvPr>
            <p:ph type="sldNum" sz="quarter" idx="12"/>
          </p:nvPr>
        </p:nvSpPr>
        <p:spPr>
          <a:noFill/>
        </p:spPr>
        <p:txBody>
          <a:bodyPr>
            <a:no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GB" altLang="en-US" sz="1200" dirty="0">
              <a:solidFill>
                <a:schemeClr val="bg1"/>
              </a:solidFill>
              <a:latin typeface="+mn-lt"/>
            </a:endParaRPr>
          </a:p>
        </p:txBody>
      </p:sp>
      <p:sp>
        <p:nvSpPr>
          <p:cNvPr id="17" name="Titel 1"/>
          <p:cNvSpPr>
            <a:spLocks noGrp="1"/>
          </p:cNvSpPr>
          <p:nvPr>
            <p:ph type="title"/>
          </p:nvPr>
        </p:nvSpPr>
        <p:spPr>
          <a:xfrm>
            <a:off x="107504" y="188640"/>
            <a:ext cx="8586536" cy="990600"/>
          </a:xfrm>
        </p:spPr>
        <p:txBody>
          <a:bodyPr>
            <a:noAutofit/>
          </a:bodyPr>
          <a:lstStyle/>
          <a:p>
            <a:r>
              <a:rPr lang="nl-BE" sz="3600" dirty="0"/>
              <a:t>Chloé, 3 ans, 15 kg: </a:t>
            </a:r>
            <a:r>
              <a:rPr lang="en-US" sz="3600" dirty="0"/>
              <a:t>pas </a:t>
            </a:r>
            <a:r>
              <a:rPr lang="en-US" sz="3600" dirty="0" err="1"/>
              <a:t>d’amélioration</a:t>
            </a:r>
            <a:r>
              <a:rPr lang="en-US" sz="3600" dirty="0"/>
              <a:t> </a:t>
            </a:r>
            <a:br>
              <a:rPr lang="en-US" sz="3600" dirty="0"/>
            </a:br>
            <a:r>
              <a:rPr lang="en-US" sz="3600" dirty="0"/>
              <a:t>après 3 </a:t>
            </a:r>
            <a:r>
              <a:rPr lang="en-US" sz="3600" dirty="0" err="1"/>
              <a:t>jours</a:t>
            </a:r>
            <a:r>
              <a:rPr lang="en-US" sz="3600" dirty="0"/>
              <a:t> de </a:t>
            </a:r>
            <a:r>
              <a:rPr lang="en-US" sz="3600" dirty="0" err="1"/>
              <a:t>traitement</a:t>
            </a:r>
            <a:r>
              <a:rPr lang="en-US" sz="3600" dirty="0"/>
              <a:t> …</a:t>
            </a:r>
            <a:endParaRPr lang="nl-BE" sz="3600" dirty="0"/>
          </a:p>
        </p:txBody>
      </p:sp>
      <p:pic>
        <p:nvPicPr>
          <p:cNvPr id="18" name="Picture 17"/>
          <p:cNvPicPr>
            <a:picLocks noChangeAspect="1"/>
          </p:cNvPicPr>
          <p:nvPr/>
        </p:nvPicPr>
        <p:blipFill>
          <a:blip r:embed="rId2"/>
          <a:stretch>
            <a:fillRect/>
          </a:stretch>
        </p:blipFill>
        <p:spPr>
          <a:xfrm>
            <a:off x="7740352" y="116632"/>
            <a:ext cx="1260145" cy="1074883"/>
          </a:xfrm>
          <a:prstGeom prst="rect">
            <a:avLst/>
          </a:prstGeom>
        </p:spPr>
      </p:pic>
      <p:sp>
        <p:nvSpPr>
          <p:cNvPr id="6" name="TextBox 5"/>
          <p:cNvSpPr txBox="1"/>
          <p:nvPr/>
        </p:nvSpPr>
        <p:spPr>
          <a:xfrm>
            <a:off x="179512" y="4221088"/>
            <a:ext cx="4608569" cy="923330"/>
          </a:xfrm>
          <a:prstGeom prst="rect">
            <a:avLst/>
          </a:prstGeom>
          <a:noFill/>
        </p:spPr>
        <p:txBody>
          <a:bodyPr wrap="none" rtlCol="0">
            <a:spAutoFit/>
          </a:bodyPr>
          <a:lstStyle/>
          <a:p>
            <a:r>
              <a:rPr lang="en-US" dirty="0"/>
              <a:t>Dose pour </a:t>
            </a:r>
            <a:r>
              <a:rPr lang="en-US" dirty="0" err="1"/>
              <a:t>Chloé</a:t>
            </a:r>
            <a:r>
              <a:rPr lang="en-US" dirty="0"/>
              <a:t>: 150 mg </a:t>
            </a:r>
            <a:r>
              <a:rPr lang="en-US" dirty="0">
                <a:sym typeface="Wingdings" panose="05000000000000000000" pitchFamily="2" charset="2"/>
              </a:rPr>
              <a:t> 4 ml à 200 mg/5ml</a:t>
            </a:r>
            <a:endParaRPr lang="en-US" dirty="0"/>
          </a:p>
          <a:p>
            <a:br>
              <a:rPr lang="en-US" dirty="0"/>
            </a:br>
            <a:endParaRPr lang="en-US" dirty="0"/>
          </a:p>
        </p:txBody>
      </p:sp>
      <p:pic>
        <p:nvPicPr>
          <p:cNvPr id="3" name="Picture 2"/>
          <p:cNvPicPr>
            <a:picLocks noChangeAspect="1"/>
          </p:cNvPicPr>
          <p:nvPr/>
        </p:nvPicPr>
        <p:blipFill>
          <a:blip r:embed="rId3"/>
          <a:stretch>
            <a:fillRect/>
          </a:stretch>
        </p:blipFill>
        <p:spPr>
          <a:xfrm>
            <a:off x="107504" y="1628800"/>
            <a:ext cx="7934325" cy="2352675"/>
          </a:xfrm>
          <a:prstGeom prst="rect">
            <a:avLst/>
          </a:prstGeom>
        </p:spPr>
      </p:pic>
    </p:spTree>
    <p:extLst>
      <p:ext uri="{BB962C8B-B14F-4D97-AF65-F5344CB8AC3E}">
        <p14:creationId xmlns:p14="http://schemas.microsoft.com/office/powerpoint/2010/main" val="3229871766"/>
      </p:ext>
    </p:extLst>
  </p:cSld>
  <p:clrMapOvr>
    <a:masterClrMapping/>
  </p:clrMapOvr>
  <p:transition advClick="0"/>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A740CA66-DD42-B1B0-4840-5E41747996FB}"/>
              </a:ext>
            </a:extLst>
          </p:cNvPr>
          <p:cNvSpPr>
            <a:spLocks noGrp="1"/>
          </p:cNvSpPr>
          <p:nvPr>
            <p:ph type="body" sz="quarter" idx="13"/>
          </p:nvPr>
        </p:nvSpPr>
        <p:spPr/>
        <p:txBody>
          <a:bodyPr/>
          <a:lstStyle/>
          <a:p>
            <a:endParaRPr lang="nl-BE" dirty="0"/>
          </a:p>
        </p:txBody>
      </p:sp>
      <p:sp>
        <p:nvSpPr>
          <p:cNvPr id="4" name="Tekstvak 3">
            <a:extLst>
              <a:ext uri="{FF2B5EF4-FFF2-40B4-BE49-F238E27FC236}">
                <a16:creationId xmlns:a16="http://schemas.microsoft.com/office/drawing/2014/main" id="{212E2285-EFCA-B094-6C4E-533842482EDF}"/>
              </a:ext>
            </a:extLst>
          </p:cNvPr>
          <p:cNvSpPr txBox="1"/>
          <p:nvPr/>
        </p:nvSpPr>
        <p:spPr>
          <a:xfrm>
            <a:off x="19364" y="2924944"/>
            <a:ext cx="9144000" cy="707886"/>
          </a:xfrm>
          <a:prstGeom prst="rect">
            <a:avLst/>
          </a:prstGeom>
          <a:noFill/>
        </p:spPr>
        <p:txBody>
          <a:bodyPr wrap="square" rtlCol="0">
            <a:spAutoFit/>
          </a:bodyPr>
          <a:lstStyle/>
          <a:p>
            <a:pPr algn="ctr"/>
            <a:r>
              <a:rPr lang="nl-NL" sz="4000" b="1" dirty="0"/>
              <a:t>Les indicateurs</a:t>
            </a:r>
          </a:p>
        </p:txBody>
      </p:sp>
    </p:spTree>
    <p:extLst>
      <p:ext uri="{BB962C8B-B14F-4D97-AF65-F5344CB8AC3E}">
        <p14:creationId xmlns:p14="http://schemas.microsoft.com/office/powerpoint/2010/main" val="7648322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normAutofit fontScale="8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el 1"/>
          <p:cNvSpPr>
            <a:spLocks noGrp="1"/>
          </p:cNvSpPr>
          <p:nvPr>
            <p:ph type="title"/>
          </p:nvPr>
        </p:nvSpPr>
        <p:spPr/>
        <p:txBody>
          <a:bodyPr/>
          <a:lstStyle/>
          <a:p>
            <a:r>
              <a:rPr lang="nl-BE" dirty="0"/>
              <a:t>Indicateurs de qualité</a:t>
            </a:r>
          </a:p>
        </p:txBody>
      </p:sp>
      <p:sp>
        <p:nvSpPr>
          <p:cNvPr id="3" name="Tijdelijke aanduiding voor tekst 2"/>
          <p:cNvSpPr>
            <a:spLocks noGrp="1"/>
          </p:cNvSpPr>
          <p:nvPr>
            <p:ph type="body" sz="quarter" idx="13"/>
          </p:nvPr>
        </p:nvSpPr>
        <p:spPr/>
        <p:txBody>
          <a:bodyPr/>
          <a:lstStyle/>
          <a:p>
            <a:endParaRPr lang="nl-BE" dirty="0"/>
          </a:p>
        </p:txBody>
      </p:sp>
      <p:sp>
        <p:nvSpPr>
          <p:cNvPr id="4" name="Rectangle 3"/>
          <p:cNvSpPr/>
          <p:nvPr/>
        </p:nvSpPr>
        <p:spPr>
          <a:xfrm>
            <a:off x="363724" y="1800126"/>
            <a:ext cx="8568952" cy="37856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Indicateurs de résultat</a:t>
            </a:r>
            <a:endPar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Meilleures prescriptions (nombre, choix AB)  </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&gt; BAROMETRE</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	     &gt; PHARMANET (Demande des MG requise)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Indicateurs de processus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Utiliser une même source de référence BAPCOC 2021</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S’inscrire au baromètre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Avec des objectifs et la mise en place d’actions dans sa pratique</a:t>
            </a:r>
          </a:p>
        </p:txBody>
      </p:sp>
    </p:spTree>
    <p:extLst>
      <p:ext uri="{BB962C8B-B14F-4D97-AF65-F5344CB8AC3E}">
        <p14:creationId xmlns:p14="http://schemas.microsoft.com/office/powerpoint/2010/main" val="18738163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nl-BE" sz="3600" dirty="0">
                <a:solidFill>
                  <a:srgbClr val="1C3076"/>
                </a:solidFill>
              </a:rPr>
              <a:t>Indicateurs de </a:t>
            </a:r>
            <a:r>
              <a:rPr lang="nl-BE" sz="3600" dirty="0" err="1">
                <a:solidFill>
                  <a:srgbClr val="1C3076"/>
                </a:solidFill>
              </a:rPr>
              <a:t>résultat</a:t>
            </a:r>
            <a:r>
              <a:rPr lang="nl-BE" sz="3600" dirty="0">
                <a:solidFill>
                  <a:srgbClr val="1C3076"/>
                </a:solidFill>
              </a:rPr>
              <a:t> (APQI = </a:t>
            </a:r>
            <a:r>
              <a:rPr lang="nl-BE" sz="3600" dirty="0" err="1">
                <a:solidFill>
                  <a:srgbClr val="1C3076"/>
                </a:solidFill>
              </a:rPr>
              <a:t>baromètre</a:t>
            </a:r>
            <a:r>
              <a:rPr lang="nl-BE" sz="3600" dirty="0">
                <a:solidFill>
                  <a:srgbClr val="1C3076"/>
                </a:solidFill>
              </a:rPr>
              <a:t>)</a:t>
            </a:r>
          </a:p>
        </p:txBody>
      </p:sp>
      <p:sp>
        <p:nvSpPr>
          <p:cNvPr id="11" name="Tijdelijke aanduiding voor tekst 10"/>
          <p:cNvSpPr>
            <a:spLocks noGrp="1"/>
          </p:cNvSpPr>
          <p:nvPr>
            <p:ph type="body" sz="quarter" idx="16"/>
          </p:nvPr>
        </p:nvSpPr>
        <p:spPr>
          <a:xfrm>
            <a:off x="2383758" y="1772816"/>
            <a:ext cx="6382289" cy="4032448"/>
          </a:xfrm>
        </p:spPr>
        <p:txBody>
          <a:bodyPr/>
          <a:lstStyle/>
          <a:p>
            <a:pPr algn="just"/>
            <a:r>
              <a:rPr lang="fr-BE" sz="2400" b="0" i="0" dirty="0">
                <a:effectLst/>
                <a:highlight>
                  <a:srgbClr val="FFFFFF"/>
                </a:highlight>
                <a:latin typeface="Aptos" panose="020B0004020202020204" pitchFamily="34" charset="0"/>
              </a:rPr>
              <a:t>Rôle des APQI</a:t>
            </a:r>
          </a:p>
          <a:p>
            <a:pPr marL="285750" indent="-285750" algn="just">
              <a:buFont typeface="Arial" panose="020B0604020202020204" pitchFamily="34" charset="0"/>
              <a:buChar char="•"/>
            </a:pPr>
            <a:r>
              <a:rPr lang="fr-BE" sz="2400" dirty="0">
                <a:highlight>
                  <a:srgbClr val="FFFFFF"/>
                </a:highlight>
                <a:latin typeface="Aptos" panose="020B0004020202020204" pitchFamily="34" charset="0"/>
              </a:rPr>
              <a:t>A</a:t>
            </a:r>
            <a:r>
              <a:rPr lang="fr-FR" sz="2400" b="1" dirty="0">
                <a:highlight>
                  <a:srgbClr val="FFFFFF"/>
                </a:highlight>
                <a:latin typeface="Aptos" panose="020B0004020202020204" pitchFamily="34" charset="0"/>
              </a:rPr>
              <a:t>ligner les pratiques de prescription</a:t>
            </a:r>
            <a:endParaRPr lang="en-US" sz="2400" b="0" i="0" dirty="0">
              <a:effectLst/>
              <a:highlight>
                <a:srgbClr val="FFFFFF"/>
              </a:highlight>
              <a:latin typeface="Aptos" panose="020B0004020202020204" pitchFamily="34" charset="0"/>
            </a:endParaRPr>
          </a:p>
          <a:p>
            <a:pPr algn="just"/>
            <a:endParaRPr lang="en-US" sz="2400" b="0" i="0" dirty="0">
              <a:effectLst/>
              <a:highlight>
                <a:srgbClr val="FFFFFF"/>
              </a:highlight>
              <a:latin typeface="Aptos" panose="020B0004020202020204" pitchFamily="34" charset="0"/>
            </a:endParaRPr>
          </a:p>
          <a:p>
            <a:pPr algn="just"/>
            <a:r>
              <a:rPr lang="fr-BE" sz="2400" b="0" i="0" dirty="0">
                <a:effectLst/>
                <a:highlight>
                  <a:srgbClr val="FFFFFF"/>
                </a:highlight>
                <a:latin typeface="Aptos" panose="020B0004020202020204" pitchFamily="34" charset="0"/>
              </a:rPr>
              <a:t>Exemple</a:t>
            </a:r>
            <a:r>
              <a:rPr lang="en-US" sz="2400" b="0" i="0" dirty="0">
                <a:effectLst/>
                <a:highlight>
                  <a:srgbClr val="FFFFFF"/>
                </a:highlight>
                <a:latin typeface="Aptos" panose="020B0004020202020204" pitchFamily="34" charset="0"/>
              </a:rPr>
              <a:t>: </a:t>
            </a:r>
          </a:p>
          <a:p>
            <a:pPr marL="285750" indent="-285750" algn="just">
              <a:buFont typeface="Arial" panose="020B0604020202020204" pitchFamily="34" charset="0"/>
              <a:buChar char="•"/>
            </a:pPr>
            <a:r>
              <a:rPr lang="fr-BE" sz="2400" dirty="0">
                <a:highlight>
                  <a:srgbClr val="FFFFFF"/>
                </a:highlight>
                <a:latin typeface="Aptos" panose="020B0004020202020204" pitchFamily="34" charset="0"/>
              </a:rPr>
              <a:t>% prescription ATB de premier choix du baromètre</a:t>
            </a:r>
            <a:endParaRPr lang="fr-BE" sz="2400" b="0" i="0" dirty="0">
              <a:effectLst/>
              <a:highlight>
                <a:srgbClr val="FFFFFF"/>
              </a:highlight>
              <a:latin typeface="Aptos" panose="020B0004020202020204" pitchFamily="34" charset="0"/>
            </a:endParaRPr>
          </a:p>
          <a:p>
            <a:pPr marL="285750" indent="-285750" algn="just">
              <a:buFont typeface="Arial" panose="020B0604020202020204" pitchFamily="34" charset="0"/>
              <a:buChar char="•"/>
            </a:pPr>
            <a:r>
              <a:rPr lang="fr-BE" sz="2400" b="0" dirty="0">
                <a:effectLst/>
                <a:highlight>
                  <a:srgbClr val="FFFFFF"/>
                </a:highlight>
                <a:latin typeface="Aptos" panose="020B0004020202020204" pitchFamily="34" charset="0"/>
              </a:rPr>
              <a:t>Nb de contacts du pharmacien avec le MG lorsque l'antibiotique prescrit n'est pas l'antibiotique de premier choix. </a:t>
            </a:r>
          </a:p>
          <a:p>
            <a:pPr algn="just"/>
            <a:endParaRPr lang="fr-BE" sz="1600" b="0" i="1" dirty="0">
              <a:effectLst/>
              <a:highlight>
                <a:srgbClr val="FFFFFF"/>
              </a:highlight>
              <a:latin typeface="Aptos" panose="020B0004020202020204" pitchFamily="34" charset="0"/>
            </a:endParaRPr>
          </a:p>
        </p:txBody>
      </p:sp>
    </p:spTree>
    <p:extLst>
      <p:ext uri="{BB962C8B-B14F-4D97-AF65-F5344CB8AC3E}">
        <p14:creationId xmlns:p14="http://schemas.microsoft.com/office/powerpoint/2010/main" val="2045255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err="1"/>
              <a:t>Objectifs</a:t>
            </a:r>
            <a:r>
              <a:rPr lang="nl-BE" dirty="0"/>
              <a:t> CMP</a:t>
            </a:r>
          </a:p>
        </p:txBody>
      </p:sp>
      <p:sp>
        <p:nvSpPr>
          <p:cNvPr id="3" name="Tijdelijke aanduiding voor tekst 2"/>
          <p:cNvSpPr>
            <a:spLocks noGrp="1"/>
          </p:cNvSpPr>
          <p:nvPr>
            <p:ph type="body" sz="quarter" idx="13"/>
          </p:nvPr>
        </p:nvSpPr>
        <p:spPr/>
        <p:txBody>
          <a:bodyPr/>
          <a:lstStyle/>
          <a:p>
            <a:r>
              <a:rPr lang="nl-BE" dirty="0"/>
              <a:t>https://www.inami.fgov.be/fr/themes/qualite-soins/medicaments/concertation-medico-pharmaceutique/Pages/default.aspx</a:t>
            </a:r>
          </a:p>
          <a:p>
            <a:endParaRPr lang="nl-BE" dirty="0"/>
          </a:p>
        </p:txBody>
      </p:sp>
      <p:pic>
        <p:nvPicPr>
          <p:cNvPr id="7" name="Image 4">
            <a:extLst>
              <a:ext uri="{FF2B5EF4-FFF2-40B4-BE49-F238E27FC236}">
                <a16:creationId xmlns:a16="http://schemas.microsoft.com/office/drawing/2014/main" id="{31DBC4E4-7B87-E843-8638-0111EAE667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19872" y="1844824"/>
            <a:ext cx="978960" cy="1120868"/>
          </a:xfrm>
          <a:prstGeom prst="rect">
            <a:avLst/>
          </a:prstGeom>
        </p:spPr>
      </p:pic>
      <p:pic>
        <p:nvPicPr>
          <p:cNvPr id="8" name="Image 5">
            <a:extLst>
              <a:ext uri="{FF2B5EF4-FFF2-40B4-BE49-F238E27FC236}">
                <a16:creationId xmlns:a16="http://schemas.microsoft.com/office/drawing/2014/main" id="{3A268AEC-BDD2-5F40-BDCE-F0D136535E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2240" y="1844824"/>
            <a:ext cx="1015071" cy="1277826"/>
          </a:xfrm>
          <a:prstGeom prst="rect">
            <a:avLst/>
          </a:prstGeom>
        </p:spPr>
      </p:pic>
      <p:pic>
        <p:nvPicPr>
          <p:cNvPr id="9" name="Image 6">
            <a:extLst>
              <a:ext uri="{FF2B5EF4-FFF2-40B4-BE49-F238E27FC236}">
                <a16:creationId xmlns:a16="http://schemas.microsoft.com/office/drawing/2014/main" id="{34162193-FA85-254C-80E3-56085A428E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2040" y="1772816"/>
            <a:ext cx="1012330" cy="1159075"/>
          </a:xfrm>
          <a:prstGeom prst="rect">
            <a:avLst/>
          </a:prstGeom>
        </p:spPr>
      </p:pic>
      <p:pic>
        <p:nvPicPr>
          <p:cNvPr id="10" name="Image 8">
            <a:extLst>
              <a:ext uri="{FF2B5EF4-FFF2-40B4-BE49-F238E27FC236}">
                <a16:creationId xmlns:a16="http://schemas.microsoft.com/office/drawing/2014/main" id="{A9D6187D-7F67-4344-8D5F-2AB83F3E7ECC}"/>
              </a:ext>
            </a:extLst>
          </p:cNvPr>
          <p:cNvPicPr>
            <a:picLocks noChangeAspect="1"/>
          </p:cNvPicPr>
          <p:nvPr/>
        </p:nvPicPr>
        <p:blipFill>
          <a:blip r:embed="rId5"/>
          <a:stretch>
            <a:fillRect/>
          </a:stretch>
        </p:blipFill>
        <p:spPr>
          <a:xfrm>
            <a:off x="657545" y="1722357"/>
            <a:ext cx="2110070" cy="1728192"/>
          </a:xfrm>
          <a:prstGeom prst="rect">
            <a:avLst/>
          </a:prstGeom>
        </p:spPr>
      </p:pic>
      <p:pic>
        <p:nvPicPr>
          <p:cNvPr id="11" name="Image 10" descr="Une image contenant texte&#10;&#10;Description générée automatiquement">
            <a:extLst>
              <a:ext uri="{FF2B5EF4-FFF2-40B4-BE49-F238E27FC236}">
                <a16:creationId xmlns:a16="http://schemas.microsoft.com/office/drawing/2014/main" id="{EADC0CE8-7125-EE4C-BEBA-761C9BE1A858}"/>
              </a:ext>
            </a:extLst>
          </p:cNvPr>
          <p:cNvPicPr>
            <a:picLocks noChangeAspect="1"/>
          </p:cNvPicPr>
          <p:nvPr/>
        </p:nvPicPr>
        <p:blipFill>
          <a:blip r:embed="rId6"/>
          <a:stretch>
            <a:fillRect/>
          </a:stretch>
        </p:blipFill>
        <p:spPr>
          <a:xfrm>
            <a:off x="353822" y="3391553"/>
            <a:ext cx="8653387" cy="2695386"/>
          </a:xfrm>
          <a:prstGeom prst="rect">
            <a:avLst/>
          </a:prstGeom>
        </p:spPr>
      </p:pic>
      <p:sp>
        <p:nvSpPr>
          <p:cNvPr id="4" name="ZoneTexte 3">
            <a:extLst>
              <a:ext uri="{FF2B5EF4-FFF2-40B4-BE49-F238E27FC236}">
                <a16:creationId xmlns:a16="http://schemas.microsoft.com/office/drawing/2014/main" id="{FEC64460-0198-574C-B70D-9C9CD77AB0C6}"/>
              </a:ext>
            </a:extLst>
          </p:cNvPr>
          <p:cNvSpPr txBox="1"/>
          <p:nvPr/>
        </p:nvSpPr>
        <p:spPr>
          <a:xfrm>
            <a:off x="477908" y="3511692"/>
            <a:ext cx="1245974" cy="341784"/>
          </a:xfrm>
          <a:prstGeom prst="rect">
            <a:avLst/>
          </a:prstGeom>
          <a:solidFill>
            <a:schemeClr val="bg1"/>
          </a:solidFill>
        </p:spPr>
        <p:txBody>
          <a:bodyPr wrap="square" rtlCol="0">
            <a:spAutoFit/>
          </a:bodyPr>
          <a:lstStyle/>
          <a:p>
            <a:endParaRPr lang="fr-FR" dirty="0"/>
          </a:p>
        </p:txBody>
      </p:sp>
    </p:spTree>
    <p:extLst>
      <p:ext uri="{BB962C8B-B14F-4D97-AF65-F5344CB8AC3E}">
        <p14:creationId xmlns:p14="http://schemas.microsoft.com/office/powerpoint/2010/main" val="2313651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B45FE3-642B-5CAB-0EAF-A128837F597B}"/>
              </a:ext>
            </a:extLst>
          </p:cNvPr>
          <p:cNvSpPr>
            <a:spLocks noGrp="1"/>
          </p:cNvSpPr>
          <p:nvPr>
            <p:ph type="title"/>
          </p:nvPr>
        </p:nvSpPr>
        <p:spPr/>
        <p:txBody>
          <a:bodyPr/>
          <a:lstStyle/>
          <a:p>
            <a:r>
              <a:rPr lang="nl-BE" dirty="0"/>
              <a:t>www.parlonsantibiotiques.be</a:t>
            </a:r>
          </a:p>
        </p:txBody>
      </p:sp>
      <p:pic>
        <p:nvPicPr>
          <p:cNvPr id="6" name="Image 5" descr="Une image contenant texte, personne, capture d’écran&#10;&#10;Description générée automatiquement">
            <a:extLst>
              <a:ext uri="{FF2B5EF4-FFF2-40B4-BE49-F238E27FC236}">
                <a16:creationId xmlns:a16="http://schemas.microsoft.com/office/drawing/2014/main" id="{60E2A211-A3CB-CBA7-5F5C-9FE2239CD3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7357" y="1569382"/>
            <a:ext cx="6806853" cy="4532069"/>
          </a:xfrm>
          <a:prstGeom prst="rect">
            <a:avLst/>
          </a:prstGeom>
        </p:spPr>
      </p:pic>
    </p:spTree>
    <p:extLst>
      <p:ext uri="{BB962C8B-B14F-4D97-AF65-F5344CB8AC3E}">
        <p14:creationId xmlns:p14="http://schemas.microsoft.com/office/powerpoint/2010/main" val="19891369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3930CA-0479-524C-B623-088731B18BD8}"/>
              </a:ext>
            </a:extLst>
          </p:cNvPr>
          <p:cNvSpPr>
            <a:spLocks noGrp="1"/>
          </p:cNvSpPr>
          <p:nvPr>
            <p:ph type="title"/>
          </p:nvPr>
        </p:nvSpPr>
        <p:spPr>
          <a:xfrm>
            <a:off x="179512" y="218173"/>
            <a:ext cx="8153400" cy="990600"/>
          </a:xfrm>
        </p:spPr>
        <p:txBody>
          <a:bodyPr/>
          <a:lstStyle/>
          <a:p>
            <a:r>
              <a:rPr lang="fr-FR" dirty="0">
                <a:solidFill>
                  <a:schemeClr val="tx1"/>
                </a:solidFill>
              </a:rPr>
              <a:t>Exemples d’indicateurs </a:t>
            </a:r>
          </a:p>
        </p:txBody>
      </p:sp>
      <p:sp>
        <p:nvSpPr>
          <p:cNvPr id="5" name="Rectangle 1">
            <a:extLst>
              <a:ext uri="{FF2B5EF4-FFF2-40B4-BE49-F238E27FC236}">
                <a16:creationId xmlns:a16="http://schemas.microsoft.com/office/drawing/2014/main" id="{9B50D49A-879B-6447-A14B-9C0D257E4AD1}"/>
              </a:ext>
            </a:extLst>
          </p:cNvPr>
          <p:cNvSpPr>
            <a:spLocks noChangeArrowheads="1"/>
          </p:cNvSpPr>
          <p:nvPr/>
        </p:nvSpPr>
        <p:spPr bwMode="auto">
          <a:xfrm>
            <a:off x="-4893911" y="1208773"/>
            <a:ext cx="2831506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fr-FR" altLang="fr-FR"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fr-FR" altLang="fr-FR"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aphicFrame>
        <p:nvGraphicFramePr>
          <p:cNvPr id="7" name="Espace réservé du contenu 6">
            <a:extLst>
              <a:ext uri="{FF2B5EF4-FFF2-40B4-BE49-F238E27FC236}">
                <a16:creationId xmlns:a16="http://schemas.microsoft.com/office/drawing/2014/main" id="{F41AF6BE-9422-2E42-8AAF-3CF09337C7D7}"/>
              </a:ext>
            </a:extLst>
          </p:cNvPr>
          <p:cNvGraphicFramePr>
            <a:graphicFrameLocks noGrp="1"/>
          </p:cNvGraphicFramePr>
          <p:nvPr>
            <p:ph idx="1"/>
          </p:nvPr>
        </p:nvGraphicFramePr>
        <p:xfrm>
          <a:off x="0" y="1628799"/>
          <a:ext cx="9144000" cy="5274046"/>
        </p:xfrm>
        <a:graphic>
          <a:graphicData uri="http://schemas.openxmlformats.org/drawingml/2006/table">
            <a:tbl>
              <a:tblPr firstRow="1" firstCol="1" bandRow="1"/>
              <a:tblGrid>
                <a:gridCol w="1403648">
                  <a:extLst>
                    <a:ext uri="{9D8B030D-6E8A-4147-A177-3AD203B41FA5}">
                      <a16:colId xmlns:a16="http://schemas.microsoft.com/office/drawing/2014/main" val="1677268117"/>
                    </a:ext>
                  </a:extLst>
                </a:gridCol>
                <a:gridCol w="2160240">
                  <a:extLst>
                    <a:ext uri="{9D8B030D-6E8A-4147-A177-3AD203B41FA5}">
                      <a16:colId xmlns:a16="http://schemas.microsoft.com/office/drawing/2014/main" val="2357302142"/>
                    </a:ext>
                  </a:extLst>
                </a:gridCol>
                <a:gridCol w="2232248">
                  <a:extLst>
                    <a:ext uri="{9D8B030D-6E8A-4147-A177-3AD203B41FA5}">
                      <a16:colId xmlns:a16="http://schemas.microsoft.com/office/drawing/2014/main" val="3174095345"/>
                    </a:ext>
                  </a:extLst>
                </a:gridCol>
                <a:gridCol w="3347864">
                  <a:extLst>
                    <a:ext uri="{9D8B030D-6E8A-4147-A177-3AD203B41FA5}">
                      <a16:colId xmlns:a16="http://schemas.microsoft.com/office/drawing/2014/main" val="1397397002"/>
                    </a:ext>
                  </a:extLst>
                </a:gridCol>
              </a:tblGrid>
              <a:tr h="702778">
                <a:tc>
                  <a:txBody>
                    <a:bodyPr/>
                    <a:lstStyle/>
                    <a:p>
                      <a:pPr algn="ctr"/>
                      <a:endParaRPr lang="fr-BE" sz="1600" b="1">
                        <a:effectLst/>
                        <a:latin typeface="Calibri" panose="020F0502020204030204" pitchFamily="34" charset="0"/>
                        <a:ea typeface="Calibri" panose="020F0502020204030204" pitchFamily="34" charset="0"/>
                        <a:cs typeface="Times New Roman" panose="02020603050405020304" pitchFamily="18" charset="0"/>
                      </a:endParaRPr>
                    </a:p>
                    <a:p>
                      <a:pPr algn="ctr"/>
                      <a:r>
                        <a:rPr lang="fr-BE" sz="1600" b="1">
                          <a:effectLst/>
                          <a:latin typeface="Calibri" panose="020F0502020204030204" pitchFamily="34" charset="0"/>
                          <a:ea typeface="Calibri" panose="020F0502020204030204" pitchFamily="34" charset="0"/>
                          <a:cs typeface="Times New Roman" panose="02020603050405020304" pitchFamily="18" charset="0"/>
                        </a:rPr>
                        <a:t>Objectifs</a:t>
                      </a:r>
                      <a:endParaRPr lang="fr-B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68593"/>
                    </a:solidFill>
                  </a:tcPr>
                </a:tc>
                <a:tc>
                  <a:txBody>
                    <a:bodyPr/>
                    <a:lstStyle/>
                    <a:p>
                      <a:pPr algn="ctr"/>
                      <a:endParaRPr lang="fr-BE" sz="16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r>
                        <a:rPr lang="fr-BE" sz="16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Médecins</a:t>
                      </a:r>
                      <a:endParaRPr lang="fr-B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68593"/>
                    </a:solidFill>
                  </a:tcPr>
                </a:tc>
                <a:tc>
                  <a:txBody>
                    <a:bodyPr/>
                    <a:lstStyle/>
                    <a:p>
                      <a:pPr algn="ctr"/>
                      <a:endParaRPr lang="fr-BE" sz="16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r>
                        <a:rPr lang="fr-BE" sz="1600" b="1"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Pharmacien.nes</a:t>
                      </a:r>
                      <a:endParaRPr lang="fr-B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68593"/>
                    </a:solidFill>
                  </a:tcPr>
                </a:tc>
                <a:tc>
                  <a:txBody>
                    <a:bodyPr/>
                    <a:lstStyle/>
                    <a:p>
                      <a:pPr algn="ctr"/>
                      <a:r>
                        <a:rPr lang="fr-BE" sz="16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Indicateurs de qualité</a:t>
                      </a:r>
                      <a:endParaRPr lang="fr-BE" sz="16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fr-BE" sz="1600" b="1" dirty="0">
                          <a:solidFill>
                            <a:srgbClr val="000000"/>
                          </a:solidFill>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(A relever pour la prochaine réunion)</a:t>
                      </a:r>
                      <a:endParaRPr lang="fr-BE" sz="16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68593"/>
                    </a:solidFill>
                  </a:tcPr>
                </a:tc>
                <a:extLst>
                  <a:ext uri="{0D108BD9-81ED-4DB2-BD59-A6C34878D82A}">
                    <a16:rowId xmlns:a16="http://schemas.microsoft.com/office/drawing/2014/main" val="3964122557"/>
                  </a:ext>
                </a:extLst>
              </a:tr>
              <a:tr h="959295">
                <a:tc>
                  <a:txBody>
                    <a:bodyPr/>
                    <a:lstStyle/>
                    <a:p>
                      <a:pPr algn="ctr"/>
                      <a:r>
                        <a:rPr lang="fr-BE" sz="1600" b="1" dirty="0">
                          <a:effectLst/>
                          <a:latin typeface="Calibri" panose="020F0502020204030204" pitchFamily="34" charset="0"/>
                          <a:ea typeface="Calibri" panose="020F0502020204030204" pitchFamily="34" charset="0"/>
                          <a:cs typeface="Times New Roman" panose="02020603050405020304" pitchFamily="18" charset="0"/>
                        </a:rPr>
                        <a:t> </a:t>
                      </a:r>
                    </a:p>
                    <a:p>
                      <a:pPr algn="ctr"/>
                      <a:endParaRPr lang="fr-BE" sz="1600" b="1"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fr-BE" sz="1600" b="1" dirty="0">
                          <a:effectLst/>
                          <a:latin typeface="Calibri" panose="020F0502020204030204" pitchFamily="34" charset="0"/>
                          <a:ea typeface="Calibri" panose="020F0502020204030204" pitchFamily="34" charset="0"/>
                          <a:cs typeface="Times New Roman" panose="02020603050405020304" pitchFamily="18" charset="0"/>
                        </a:rPr>
                        <a:t>Communiquer</a:t>
                      </a:r>
                    </a:p>
                    <a:p>
                      <a:pPr algn="ctr"/>
                      <a:endParaRPr lang="fr-BE"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BE" sz="1600" dirty="0">
                          <a:effectLst/>
                          <a:latin typeface="Calibri" panose="020F0502020204030204" pitchFamily="34" charset="0"/>
                          <a:ea typeface="Calibri" panose="020F0502020204030204" pitchFamily="34" charset="0"/>
                          <a:cs typeface="Times New Roman" panose="02020603050405020304" pitchFamily="18" charset="0"/>
                        </a:rPr>
                        <a:t>IPA</a:t>
                      </a:r>
                    </a:p>
                    <a:p>
                      <a:pPr algn="ctr"/>
                      <a:r>
                        <a:rPr lang="fr-BE" sz="1600" dirty="0">
                          <a:effectLst/>
                          <a:latin typeface="Calibri" panose="020F0502020204030204" pitchFamily="34" charset="0"/>
                          <a:ea typeface="Calibri" panose="020F0502020204030204" pitchFamily="34" charset="0"/>
                          <a:cs typeface="Times New Roman" panose="02020603050405020304" pitchFamily="18" charset="0"/>
                        </a:rPr>
                        <a:t>Affiches</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BE" sz="1600" dirty="0">
                          <a:effectLst/>
                          <a:latin typeface="Calibri" panose="020F0502020204030204" pitchFamily="34" charset="0"/>
                          <a:ea typeface="Calibri" panose="020F0502020204030204" pitchFamily="34" charset="0"/>
                          <a:cs typeface="Times New Roman" panose="02020603050405020304" pitchFamily="18" charset="0"/>
                        </a:rPr>
                        <a:t>Conseil</a:t>
                      </a:r>
                    </a:p>
                    <a:p>
                      <a:pPr algn="ctr"/>
                      <a:r>
                        <a:rPr lang="fr-BE" sz="1600" dirty="0">
                          <a:effectLst/>
                          <a:latin typeface="Calibri" panose="020F0502020204030204" pitchFamily="34" charset="0"/>
                          <a:ea typeface="Calibri" panose="020F0502020204030204" pitchFamily="34" charset="0"/>
                          <a:cs typeface="Times New Roman" panose="02020603050405020304" pitchFamily="18" charset="0"/>
                        </a:rPr>
                        <a:t>Affiches</a:t>
                      </a:r>
                    </a:p>
                    <a:p>
                      <a:pPr algn="ctr"/>
                      <a:r>
                        <a:rPr lang="fr-BE" sz="1600" dirty="0">
                          <a:effectLst/>
                          <a:latin typeface="Calibri" panose="020F0502020204030204" pitchFamily="34" charset="0"/>
                          <a:ea typeface="Calibri" panose="020F0502020204030204" pitchFamily="34" charset="0"/>
                          <a:cs typeface="Times New Roman" panose="02020603050405020304" pitchFamily="18" charset="0"/>
                        </a:rPr>
                        <a:t>Contact avec le MG</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fr-BE" sz="1600" dirty="0">
                          <a:effectLst/>
                          <a:latin typeface="Calibri" panose="020F0502020204030204" pitchFamily="34" charset="0"/>
                          <a:ea typeface="Calibri" panose="020F0502020204030204" pitchFamily="34" charset="0"/>
                          <a:cs typeface="Times New Roman" panose="02020603050405020304" pitchFamily="18" charset="0"/>
                        </a:rPr>
                        <a:t>Nombre d’explications données,  Nb affiches présentées</a:t>
                      </a:r>
                    </a:p>
                    <a:p>
                      <a:r>
                        <a:rPr lang="fr-BE" sz="1600" dirty="0">
                          <a:effectLst/>
                          <a:latin typeface="Calibri" panose="020F0502020204030204" pitchFamily="34" charset="0"/>
                          <a:ea typeface="Calibri" panose="020F0502020204030204" pitchFamily="34" charset="0"/>
                          <a:cs typeface="Times New Roman" panose="02020603050405020304" pitchFamily="18" charset="0"/>
                        </a:rPr>
                        <a:t>Nb de communication MG-pharma</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8558821"/>
                  </a:ext>
                </a:extLst>
              </a:tr>
              <a:tr h="721791">
                <a:tc>
                  <a:txBody>
                    <a:bodyPr/>
                    <a:lstStyle/>
                    <a:p>
                      <a:pPr algn="ctr"/>
                      <a:r>
                        <a:rPr lang="fr-BE" sz="1600" b="1" dirty="0">
                          <a:effectLst/>
                          <a:latin typeface="Calibri" panose="020F0502020204030204" pitchFamily="34" charset="0"/>
                          <a:ea typeface="Calibri" panose="020F0502020204030204" pitchFamily="34" charset="0"/>
                          <a:cs typeface="Times New Roman" panose="02020603050405020304" pitchFamily="18" charset="0"/>
                        </a:rPr>
                        <a:t>Analyser ses prescriptions</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BE" sz="1600" dirty="0">
                          <a:effectLst/>
                          <a:latin typeface="Calibri" panose="020F0502020204030204" pitchFamily="34" charset="0"/>
                          <a:ea typeface="Calibri" panose="020F0502020204030204" pitchFamily="34" charset="0"/>
                          <a:cs typeface="Times New Roman" panose="02020603050405020304" pitchFamily="18" charset="0"/>
                        </a:rPr>
                        <a:t>S’inscrire au baromètre ATB et consulter ses données</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600" dirty="0">
                          <a:effectLst/>
                          <a:latin typeface="Calibri" panose="020F0502020204030204" pitchFamily="34" charset="0"/>
                          <a:ea typeface="Calibri" panose="020F0502020204030204" pitchFamily="34" charset="0"/>
                          <a:cs typeface="Times New Roman" panose="02020603050405020304" pitchFamily="18" charset="0"/>
                        </a:rPr>
                        <a:t>QT long</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1600" dirty="0">
                          <a:effectLst/>
                          <a:latin typeface="Calibri" panose="020F0502020204030204" pitchFamily="34" charset="0"/>
                          <a:ea typeface="Calibri" panose="020F0502020204030204" pitchFamily="34" charset="0"/>
                          <a:cs typeface="Times New Roman" panose="02020603050405020304" pitchFamily="18" charset="0"/>
                        </a:rPr>
                        <a:t>Posologie inappropriée</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1600" dirty="0">
                          <a:effectLst/>
                          <a:latin typeface="Calibri" panose="020F0502020204030204" pitchFamily="34" charset="0"/>
                          <a:ea typeface="Calibri" panose="020F0502020204030204" pitchFamily="34" charset="0"/>
                          <a:cs typeface="Times New Roman" panose="02020603050405020304" pitchFamily="18" charset="0"/>
                        </a:rPr>
                        <a:t>Molécule inappropriée</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fr-BE" sz="1600" dirty="0">
                          <a:effectLst/>
                          <a:latin typeface="Calibri" panose="020F0502020204030204" pitchFamily="34" charset="0"/>
                          <a:ea typeface="Calibri" panose="020F0502020204030204" pitchFamily="34" charset="0"/>
                          <a:cs typeface="Times New Roman" panose="02020603050405020304" pitchFamily="18" charset="0"/>
                        </a:rPr>
                        <a:t>Nb….</a:t>
                      </a:r>
                    </a:p>
                    <a:p>
                      <a:r>
                        <a:rPr lang="fr-BE" sz="1600" dirty="0">
                          <a:effectLst/>
                          <a:latin typeface="Calibri" panose="020F0502020204030204" pitchFamily="34" charset="0"/>
                          <a:ea typeface="Calibri" panose="020F0502020204030204" pitchFamily="34" charset="0"/>
                          <a:cs typeface="Times New Roman" panose="02020603050405020304" pitchFamily="18" charset="0"/>
                        </a:rPr>
                        <a:t>% de diminution</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2300973"/>
                  </a:ext>
                </a:extLst>
              </a:tr>
              <a:tr h="2032453">
                <a:tc>
                  <a:txBody>
                    <a:bodyPr/>
                    <a:lstStyle/>
                    <a:p>
                      <a:pPr algn="ctr"/>
                      <a:r>
                        <a:rPr lang="fr-BE" sz="1600" b="1" dirty="0">
                          <a:effectLst/>
                          <a:latin typeface="Calibri" panose="020F0502020204030204" pitchFamily="34" charset="0"/>
                          <a:ea typeface="Calibri" panose="020F0502020204030204" pitchFamily="34" charset="0"/>
                          <a:cs typeface="Times New Roman" panose="02020603050405020304" pitchFamily="18" charset="0"/>
                        </a:rPr>
                        <a:t>Améliorer ses prescriptions</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600" dirty="0">
                          <a:effectLst/>
                          <a:latin typeface="Calibri" panose="020F0502020204030204" pitchFamily="34" charset="0"/>
                          <a:ea typeface="Calibri" panose="020F0502020204030204" pitchFamily="34" charset="0"/>
                          <a:cs typeface="Times New Roman" panose="02020603050405020304" pitchFamily="18" charset="0"/>
                        </a:rPr>
                        <a:t>Utiliser le Baromètre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BE"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BE" sz="1600" dirty="0">
                          <a:effectLst/>
                          <a:latin typeface="Calibri" panose="020F0502020204030204" pitchFamily="34" charset="0"/>
                          <a:ea typeface="Calibri" panose="020F0502020204030204" pitchFamily="34" charset="0"/>
                          <a:cs typeface="Times New Roman" panose="02020603050405020304" pitchFamily="18" charset="0"/>
                        </a:rPr>
                        <a:t>Utiliser PHARMANET de l’INAMI (CNPQ)</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BE"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fr-BE" sz="1600" b="0" i="0" dirty="0">
                          <a:effectLst/>
                          <a:latin typeface="Aptos" panose="020B0004020202020204" pitchFamily="34" charset="0"/>
                        </a:rPr>
                        <a:t>PHIL</a:t>
                      </a:r>
                    </a:p>
                    <a:p>
                      <a:endParaRPr lang="fr-BE" sz="1600" b="0" i="0" dirty="0">
                        <a:effectLst/>
                        <a:latin typeface="Aptos" panose="020B0004020202020204" pitchFamily="34" charset="0"/>
                      </a:endParaRPr>
                    </a:p>
                    <a:p>
                      <a:r>
                        <a:rPr lang="fr-BE" sz="1600" b="0" i="0" dirty="0" err="1">
                          <a:effectLst/>
                          <a:latin typeface="Aptos" panose="020B0004020202020204" pitchFamily="34" charset="0"/>
                        </a:rPr>
                        <a:t>Pharmaflux</a:t>
                      </a:r>
                      <a:endParaRPr lang="fr-BE" sz="1600" b="0" i="0" dirty="0">
                        <a:effectLst/>
                        <a:latin typeface="Aptos" panose="020B0004020202020204" pitchFamily="34" charset="0"/>
                      </a:endParaRPr>
                    </a:p>
                    <a:p>
                      <a:endParaRPr lang="fr-BE" sz="1600" i="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fr-BE" sz="1600" dirty="0">
                          <a:effectLst/>
                          <a:latin typeface="Calibri" panose="020F0502020204030204" pitchFamily="34" charset="0"/>
                          <a:ea typeface="Calibri" panose="020F0502020204030204" pitchFamily="34" charset="0"/>
                          <a:cs typeface="Times New Roman" panose="02020603050405020304" pitchFamily="18" charset="0"/>
                        </a:rPr>
                        <a:t>3 indicateurs du baromètre: %AB/indication,%</a:t>
                      </a:r>
                      <a:r>
                        <a:rPr lang="fr-BE" sz="1600" dirty="0" err="1">
                          <a:effectLst/>
                          <a:latin typeface="Calibri" panose="020F0502020204030204" pitchFamily="34" charset="0"/>
                          <a:ea typeface="Calibri" panose="020F0502020204030204" pitchFamily="34" charset="0"/>
                          <a:cs typeface="Times New Roman" panose="02020603050405020304" pitchFamily="18" charset="0"/>
                        </a:rPr>
                        <a:t>amoxi</a:t>
                      </a:r>
                      <a:endParaRPr lang="fr-BE" sz="1600" dirty="0">
                        <a:effectLst/>
                        <a:latin typeface="Calibri" panose="020F0502020204030204" pitchFamily="34" charset="0"/>
                        <a:ea typeface="Calibri" panose="020F0502020204030204" pitchFamily="34" charset="0"/>
                        <a:cs typeface="Times New Roman" panose="02020603050405020304" pitchFamily="18" charset="0"/>
                      </a:endParaRPr>
                    </a:p>
                    <a:p>
                      <a:r>
                        <a:rPr lang="fr-BE" sz="1600" dirty="0">
                          <a:effectLst/>
                          <a:latin typeface="Calibri" panose="020F0502020204030204" pitchFamily="34" charset="0"/>
                          <a:ea typeface="Calibri" panose="020F0502020204030204" pitchFamily="34" charset="0"/>
                          <a:cs typeface="Times New Roman" panose="02020603050405020304" pitchFamily="18" charset="0"/>
                        </a:rPr>
                        <a:t>%2èmeligne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600" noProof="0" dirty="0">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600" noProof="0" dirty="0"/>
                        <a:t>3 indicateurs du CNPQ: %AB/</a:t>
                      </a:r>
                      <a:r>
                        <a:rPr lang="nl-BE" sz="1600" noProof="0" dirty="0" err="1"/>
                        <a:t>prescriptions</a:t>
                      </a:r>
                      <a:r>
                        <a:rPr lang="nl-BE" sz="1600" noProof="0" dirty="0"/>
                        <a:t>, %</a:t>
                      </a:r>
                      <a:r>
                        <a:rPr lang="nl-BE" sz="1600" noProof="0" dirty="0" err="1"/>
                        <a:t>amoxi</a:t>
                      </a:r>
                      <a:r>
                        <a:rPr lang="nl-BE" sz="1600" noProof="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600" noProof="0" dirty="0"/>
                        <a:t>% AB de seconde </a:t>
                      </a:r>
                      <a:r>
                        <a:rPr lang="nl-BE" sz="1600" noProof="0" dirty="0" err="1"/>
                        <a:t>ligne</a:t>
                      </a:r>
                      <a:r>
                        <a:rPr lang="nl-BE" sz="1600" noProof="0" dirty="0"/>
                        <a:t> </a:t>
                      </a:r>
                      <a:r>
                        <a:rPr lang="nl-BE" sz="1400" noProof="0" dirty="0"/>
                        <a:t>(</a:t>
                      </a:r>
                      <a:r>
                        <a:rPr lang="nl-BE" sz="1400" noProof="0" dirty="0" err="1"/>
                        <a:t>macrolides</a:t>
                      </a:r>
                      <a:r>
                        <a:rPr lang="nl-BE" sz="1400" noProof="0" dirty="0"/>
                        <a:t>, </a:t>
                      </a:r>
                      <a:r>
                        <a:rPr lang="nl-BE" sz="1400" dirty="0"/>
                        <a:t>q</a:t>
                      </a:r>
                      <a:r>
                        <a:rPr lang="nl-BE" sz="1400" noProof="0" dirty="0" err="1"/>
                        <a:t>uinolones</a:t>
                      </a:r>
                      <a:r>
                        <a:rPr lang="nl-BE" sz="1400" noProof="0" dirty="0"/>
                        <a:t>, </a:t>
                      </a:r>
                      <a:r>
                        <a:rPr lang="nl-BE" sz="1400" noProof="0" dirty="0" err="1"/>
                        <a:t>Amoxiclav</a:t>
                      </a:r>
                      <a:r>
                        <a:rPr lang="nl-BE" sz="1400" noProof="0" dirty="0"/>
                        <a:t> et </a:t>
                      </a:r>
                      <a:r>
                        <a:rPr lang="nl-BE" sz="1400" noProof="0" dirty="0" err="1"/>
                        <a:t>cephalosporines</a:t>
                      </a:r>
                      <a:r>
                        <a:rPr lang="nl-BE" sz="1400" noProof="0" dirty="0"/>
                        <a:t>)</a:t>
                      </a:r>
                      <a:endParaRPr lang="nl-BE" sz="1600" noProof="0" dirty="0"/>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3196841"/>
                  </a:ext>
                </a:extLst>
              </a:tr>
              <a:tr h="812885">
                <a:tc>
                  <a:txBody>
                    <a:bodyPr/>
                    <a:lstStyle/>
                    <a:p>
                      <a:pPr algn="ctr"/>
                      <a:r>
                        <a:rPr lang="fr-BE" sz="1600" b="1" dirty="0">
                          <a:effectLst/>
                          <a:latin typeface="Calibri" panose="020F0502020204030204" pitchFamily="34" charset="0"/>
                          <a:ea typeface="Calibri" panose="020F0502020204030204" pitchFamily="34" charset="0"/>
                          <a:cs typeface="Times New Roman" panose="02020603050405020304" pitchFamily="18" charset="0"/>
                        </a:rPr>
                        <a:t>Se former</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r>
                        <a:rPr lang="fr-BE" sz="1600" dirty="0">
                          <a:effectLst/>
                          <a:latin typeface="Calibri" panose="020F0502020204030204" pitchFamily="34" charset="0"/>
                          <a:ea typeface="Calibri" panose="020F0502020204030204" pitchFamily="34" charset="0"/>
                          <a:cs typeface="Times New Roman" panose="02020603050405020304" pitchFamily="18" charset="0"/>
                        </a:rPr>
                        <a:t>E-learning Trace, GRACE, CBIP, OST…</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r>
                        <a:rPr lang="fr-BE" sz="1600" dirty="0">
                          <a:effectLst/>
                          <a:latin typeface="Calibri" panose="020F0502020204030204" pitchFamily="34" charset="0"/>
                          <a:ea typeface="Calibri" panose="020F0502020204030204" pitchFamily="34" charset="0"/>
                          <a:cs typeface="Times New Roman" panose="02020603050405020304" pitchFamily="18" charset="0"/>
                        </a:rPr>
                        <a:t>Nombre de MG/</a:t>
                      </a:r>
                      <a:r>
                        <a:rPr lang="fr-BE" sz="1600" dirty="0" err="1">
                          <a:effectLst/>
                          <a:latin typeface="Calibri" panose="020F0502020204030204" pitchFamily="34" charset="0"/>
                          <a:ea typeface="Calibri" panose="020F0502020204030204" pitchFamily="34" charset="0"/>
                          <a:cs typeface="Times New Roman" panose="02020603050405020304" pitchFamily="18" charset="0"/>
                        </a:rPr>
                        <a:t>pharmacien.ne</a:t>
                      </a:r>
                      <a:r>
                        <a:rPr lang="fr-BE" sz="1600" dirty="0">
                          <a:effectLst/>
                          <a:latin typeface="Calibri" panose="020F0502020204030204" pitchFamily="34" charset="0"/>
                          <a:ea typeface="Calibri" panose="020F0502020204030204" pitchFamily="34" charset="0"/>
                          <a:cs typeface="Times New Roman" panose="02020603050405020304" pitchFamily="18" charset="0"/>
                        </a:rPr>
                        <a:t> </a:t>
                      </a:r>
                      <a:r>
                        <a:rPr lang="fr-BE" sz="1600" dirty="0" err="1">
                          <a:effectLst/>
                          <a:latin typeface="Calibri" panose="020F0502020204030204" pitchFamily="34" charset="0"/>
                          <a:ea typeface="Calibri" panose="020F0502020204030204" pitchFamily="34" charset="0"/>
                          <a:cs typeface="Times New Roman" panose="02020603050405020304" pitchFamily="18" charset="0"/>
                        </a:rPr>
                        <a:t>formé.es</a:t>
                      </a:r>
                      <a:endParaRPr lang="fr-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1290584"/>
                  </a:ext>
                </a:extLst>
              </a:tr>
            </a:tbl>
          </a:graphicData>
        </a:graphic>
      </p:graphicFrame>
    </p:spTree>
    <p:extLst>
      <p:ext uri="{BB962C8B-B14F-4D97-AF65-F5344CB8AC3E}">
        <p14:creationId xmlns:p14="http://schemas.microsoft.com/office/powerpoint/2010/main" val="40137293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
            <a:extLst>
              <a:ext uri="{FF2B5EF4-FFF2-40B4-BE49-F238E27FC236}">
                <a16:creationId xmlns:a16="http://schemas.microsoft.com/office/drawing/2014/main" id="{76DCEBD3-02E4-0142-8313-E4DB1CA316AD}"/>
              </a:ext>
            </a:extLst>
          </p:cNvPr>
          <p:cNvSpPr txBox="1">
            <a:spLocks/>
          </p:cNvSpPr>
          <p:nvPr/>
        </p:nvSpPr>
        <p:spPr>
          <a:xfrm>
            <a:off x="611560" y="248943"/>
            <a:ext cx="8153400" cy="990600"/>
          </a:xfrm>
          <a:prstGeom prst="rect">
            <a:avLst/>
          </a:prstGeom>
        </p:spPr>
        <p:txBody>
          <a:bodyPr vert="horz" anchor="ctr">
            <a:normAutofit/>
          </a:bodyPr>
          <a:lstStyle>
            <a:lvl1pPr algn="l" rtl="0" eaLnBrk="1" latinLnBrk="0" hangingPunct="1">
              <a:spcBef>
                <a:spcPct val="0"/>
              </a:spcBef>
              <a:buNone/>
              <a:defRPr sz="4400" kern="1200">
                <a:solidFill>
                  <a:schemeClr val="tx2"/>
                </a:solidFill>
                <a:latin typeface="+mj-lt"/>
                <a:ea typeface="+mj-ea"/>
                <a:cs typeface="+mj-cs"/>
              </a:defRPr>
            </a:lvl1pPr>
          </a:lstStyle>
          <a:p>
            <a:r>
              <a:rPr lang="nl-BE" dirty="0">
                <a:solidFill>
                  <a:srgbClr val="1C3076"/>
                </a:solidFill>
              </a:rPr>
              <a:t>Evaluation</a:t>
            </a:r>
          </a:p>
        </p:txBody>
      </p:sp>
      <p:pic>
        <p:nvPicPr>
          <p:cNvPr id="3" name="Image 2" descr="Une image contenant texte, capture d’écran, Police, Graphique&#10;&#10;Description générée automatiquement">
            <a:extLst>
              <a:ext uri="{FF2B5EF4-FFF2-40B4-BE49-F238E27FC236}">
                <a16:creationId xmlns:a16="http://schemas.microsoft.com/office/drawing/2014/main" id="{C5063DF4-B15D-FF46-B20A-B60039BDD0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5936" y="1844824"/>
            <a:ext cx="3207322" cy="3987770"/>
          </a:xfrm>
          <a:prstGeom prst="rect">
            <a:avLst/>
          </a:prstGeom>
        </p:spPr>
      </p:pic>
    </p:spTree>
    <p:extLst>
      <p:ext uri="{BB962C8B-B14F-4D97-AF65-F5344CB8AC3E}">
        <p14:creationId xmlns:p14="http://schemas.microsoft.com/office/powerpoint/2010/main" val="24139885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149F4C09-1B4E-2047-B2D5-82B6268C24F6}"/>
              </a:ext>
            </a:extLst>
          </p:cNvPr>
          <p:cNvSpPr>
            <a:spLocks noGrp="1"/>
          </p:cNvSpPr>
          <p:nvPr>
            <p:ph type="body" sz="quarter" idx="16"/>
          </p:nvPr>
        </p:nvSpPr>
        <p:spPr>
          <a:xfrm>
            <a:off x="2329156" y="3416312"/>
            <a:ext cx="6357643" cy="414561"/>
          </a:xfrm>
        </p:spPr>
        <p:txBody>
          <a:bodyPr/>
          <a:lstStyle/>
          <a:p>
            <a:r>
              <a:rPr lang="nl-BE" dirty="0"/>
              <a:t>Merci </a:t>
            </a:r>
          </a:p>
        </p:txBody>
      </p:sp>
      <p:sp>
        <p:nvSpPr>
          <p:cNvPr id="4" name="Tijdelijke aanduiding voor tekst 3">
            <a:extLst>
              <a:ext uri="{FF2B5EF4-FFF2-40B4-BE49-F238E27FC236}">
                <a16:creationId xmlns:a16="http://schemas.microsoft.com/office/drawing/2014/main" id="{A3219401-3C0D-C749-97F1-5B2D897DD7FA}"/>
              </a:ext>
            </a:extLst>
          </p:cNvPr>
          <p:cNvSpPr>
            <a:spLocks noGrp="1"/>
          </p:cNvSpPr>
          <p:nvPr>
            <p:ph type="body" sz="quarter" idx="17"/>
          </p:nvPr>
        </p:nvSpPr>
        <p:spPr>
          <a:xfrm>
            <a:off x="2428729" y="4077072"/>
            <a:ext cx="6357643" cy="414561"/>
          </a:xfrm>
        </p:spPr>
        <p:txBody>
          <a:bodyPr/>
          <a:lstStyle/>
          <a:p>
            <a:r>
              <a:rPr lang="nl-BE" dirty="0"/>
              <a:t>Date de la prochaine réunion </a:t>
            </a:r>
          </a:p>
        </p:txBody>
      </p:sp>
      <p:sp>
        <p:nvSpPr>
          <p:cNvPr id="5" name="Tijdelijke aanduiding voor tekst 4">
            <a:extLst>
              <a:ext uri="{FF2B5EF4-FFF2-40B4-BE49-F238E27FC236}">
                <a16:creationId xmlns:a16="http://schemas.microsoft.com/office/drawing/2014/main" id="{58FAF389-DDDA-C34B-951C-DDC935F304AC}"/>
              </a:ext>
            </a:extLst>
          </p:cNvPr>
          <p:cNvSpPr>
            <a:spLocks noGrp="1"/>
          </p:cNvSpPr>
          <p:nvPr>
            <p:ph type="body" sz="quarter" idx="13"/>
          </p:nvPr>
        </p:nvSpPr>
        <p:spPr/>
        <p:txBody>
          <a:bodyPr/>
          <a:lstStyle/>
          <a:p>
            <a:endParaRPr lang="nl-BE"/>
          </a:p>
        </p:txBody>
      </p:sp>
    </p:spTree>
    <p:extLst>
      <p:ext uri="{BB962C8B-B14F-4D97-AF65-F5344CB8AC3E}">
        <p14:creationId xmlns:p14="http://schemas.microsoft.com/office/powerpoint/2010/main" val="27256784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60532" y="100012"/>
            <a:ext cx="8153400" cy="990600"/>
          </a:xfrm>
        </p:spPr>
        <p:txBody>
          <a:bodyPr>
            <a:normAutofit/>
          </a:bodyPr>
          <a:lstStyle/>
          <a:p>
            <a:r>
              <a:rPr lang="nl-BE" sz="3200" dirty="0"/>
              <a:t>Indicateurs - </a:t>
            </a:r>
            <a:r>
              <a:rPr lang="fr-BE" sz="3200" dirty="0" err="1"/>
              <a:t>Pharmanet</a:t>
            </a:r>
            <a:endParaRPr lang="nl-BE" sz="3200" dirty="0"/>
          </a:p>
        </p:txBody>
      </p:sp>
      <p:sp>
        <p:nvSpPr>
          <p:cNvPr id="11" name="Tijdelijke aanduiding voor tekst 10"/>
          <p:cNvSpPr>
            <a:spLocks noGrp="1"/>
          </p:cNvSpPr>
          <p:nvPr>
            <p:ph type="body" sz="quarter" idx="16"/>
          </p:nvPr>
        </p:nvSpPr>
        <p:spPr>
          <a:xfrm>
            <a:off x="2356290" y="1431714"/>
            <a:ext cx="6357642" cy="4280322"/>
          </a:xfrm>
          <a:noFill/>
          <a:ln>
            <a:noFill/>
          </a:ln>
        </p:spPr>
        <p:txBody>
          <a:bodyPr/>
          <a:lstStyle/>
          <a:p>
            <a:pPr marL="708660" lvl="1" indent="-342900">
              <a:buAutoNum type="arabicPeriod"/>
            </a:pPr>
            <a:r>
              <a:rPr lang="nl-BE" sz="1800" noProof="0" dirty="0"/>
              <a:t>% de patients avec </a:t>
            </a:r>
            <a:r>
              <a:rPr lang="nl-BE" sz="1800" noProof="0" dirty="0" err="1"/>
              <a:t>une</a:t>
            </a:r>
            <a:r>
              <a:rPr lang="nl-BE" sz="1800" noProof="0" dirty="0"/>
              <a:t> </a:t>
            </a:r>
            <a:r>
              <a:rPr lang="nl-BE" sz="1800" noProof="0" dirty="0" err="1"/>
              <a:t>prescription</a:t>
            </a:r>
            <a:r>
              <a:rPr lang="nl-BE" sz="1800" noProof="0" dirty="0"/>
              <a:t> AB</a:t>
            </a:r>
            <a:br>
              <a:rPr lang="nl-BE" sz="1800" noProof="0" dirty="0"/>
            </a:br>
            <a:r>
              <a:rPr lang="nl-BE" sz="1800" noProof="0" dirty="0"/>
              <a:t>=&gt; mediane 2016 (≥ 15 </a:t>
            </a:r>
            <a:r>
              <a:rPr lang="nl-BE" sz="1800" noProof="0" dirty="0" err="1"/>
              <a:t>ans</a:t>
            </a:r>
            <a:r>
              <a:rPr lang="nl-BE" sz="1800" noProof="0" dirty="0"/>
              <a:t>) 32%; </a:t>
            </a:r>
            <a:r>
              <a:rPr lang="nl-BE" sz="1800" b="1" noProof="0" dirty="0"/>
              <a:t>Objectif </a:t>
            </a:r>
            <a:r>
              <a:rPr lang="nl-BE" sz="1800" noProof="0" dirty="0"/>
              <a:t>: diminuer à </a:t>
            </a:r>
            <a:r>
              <a:rPr lang="nl-BE" sz="1800" noProof="0" dirty="0">
                <a:highlight>
                  <a:srgbClr val="FFFF00"/>
                </a:highlight>
              </a:rPr>
              <a:t>…</a:t>
            </a:r>
            <a:r>
              <a:rPr lang="nl-BE" sz="1800" b="1" dirty="0">
                <a:solidFill>
                  <a:schemeClr val="accent6"/>
                </a:solidFill>
              </a:rPr>
              <a:t>*</a:t>
            </a:r>
            <a:r>
              <a:rPr lang="nl-BE" sz="1800" noProof="0" dirty="0"/>
              <a:t> %</a:t>
            </a:r>
            <a:r>
              <a:rPr lang="nl-BE" sz="1800" b="1" noProof="0" dirty="0"/>
              <a:t>?</a:t>
            </a:r>
          </a:p>
          <a:p>
            <a:pPr marL="708660" lvl="1" indent="-342900">
              <a:buAutoNum type="arabicPeriod"/>
            </a:pPr>
            <a:r>
              <a:rPr lang="nl-BE" sz="1800" noProof="0" dirty="0"/>
              <a:t>% prescritptions amoxicilline sur le total d’amoxicillin</a:t>
            </a:r>
            <a:r>
              <a:rPr lang="nl-BE" sz="1800" dirty="0"/>
              <a:t>e + amoxicilline </a:t>
            </a:r>
            <a:r>
              <a:rPr lang="nl-BE" sz="1800" noProof="0" dirty="0"/>
              <a:t>et acide clavulanique</a:t>
            </a:r>
            <a:br>
              <a:rPr lang="nl-BE" sz="1800" noProof="0" dirty="0"/>
            </a:br>
            <a:r>
              <a:rPr lang="nl-BE" sz="1800" noProof="0" dirty="0"/>
              <a:t>=&gt; médiane </a:t>
            </a:r>
            <a:r>
              <a:rPr lang="nl-BE" sz="1800" dirty="0"/>
              <a:t>2016 (≥ 15 </a:t>
            </a:r>
            <a:r>
              <a:rPr lang="nl-BE" sz="1800" dirty="0" err="1"/>
              <a:t>ans</a:t>
            </a:r>
            <a:r>
              <a:rPr lang="nl-BE" sz="1800" dirty="0"/>
              <a:t>) : 53%; </a:t>
            </a:r>
            <a:r>
              <a:rPr lang="nl-BE" sz="1800" b="1" dirty="0"/>
              <a:t>Objectif </a:t>
            </a:r>
            <a:r>
              <a:rPr lang="nl-BE" sz="1800" dirty="0"/>
              <a:t>: augmenter à </a:t>
            </a:r>
            <a:r>
              <a:rPr lang="nl-BE" sz="1800" dirty="0">
                <a:highlight>
                  <a:srgbClr val="FFFF00"/>
                </a:highlight>
              </a:rPr>
              <a:t>…</a:t>
            </a:r>
            <a:r>
              <a:rPr lang="nl-BE" sz="1800" b="1" dirty="0">
                <a:solidFill>
                  <a:schemeClr val="accent6"/>
                </a:solidFill>
              </a:rPr>
              <a:t>*</a:t>
            </a:r>
            <a:r>
              <a:rPr lang="nl-BE" sz="1800" dirty="0"/>
              <a:t>%</a:t>
            </a:r>
            <a:r>
              <a:rPr lang="nl-BE" sz="1800" b="1" dirty="0"/>
              <a:t>?</a:t>
            </a:r>
            <a:endParaRPr lang="nl-BE" sz="1800" b="1" noProof="0" dirty="0"/>
          </a:p>
          <a:p>
            <a:pPr marL="708660" lvl="1" indent="-342900">
              <a:buAutoNum type="arabicPeriod"/>
            </a:pPr>
            <a:r>
              <a:rPr lang="nl-BE" sz="1800" noProof="0" dirty="0"/>
              <a:t>% des AB de seconde </a:t>
            </a:r>
            <a:r>
              <a:rPr lang="nl-BE" sz="1800" noProof="0" dirty="0" err="1"/>
              <a:t>ligne</a:t>
            </a:r>
            <a:r>
              <a:rPr lang="nl-BE" sz="1800" noProof="0" dirty="0"/>
              <a:t> (=</a:t>
            </a:r>
            <a:r>
              <a:rPr lang="nl-BE" sz="1800" noProof="0" dirty="0" err="1"/>
              <a:t>macrolides</a:t>
            </a:r>
            <a:r>
              <a:rPr lang="nl-BE" sz="1800" noProof="0" dirty="0"/>
              <a:t>, </a:t>
            </a:r>
            <a:r>
              <a:rPr lang="nl-BE" sz="1800" dirty="0"/>
              <a:t>q</a:t>
            </a:r>
            <a:r>
              <a:rPr lang="nl-BE" sz="1800" noProof="0" dirty="0" err="1"/>
              <a:t>uinolones</a:t>
            </a:r>
            <a:r>
              <a:rPr lang="nl-BE" sz="1800" noProof="0" dirty="0"/>
              <a:t>, Amoxiclav et  cephalosporines)</a:t>
            </a:r>
            <a:br>
              <a:rPr lang="nl-BE" sz="1800" noProof="0" dirty="0"/>
            </a:br>
            <a:r>
              <a:rPr lang="nl-BE" sz="1800" noProof="0" dirty="0"/>
              <a:t>=&gt; </a:t>
            </a:r>
            <a:r>
              <a:rPr lang="nl-BE" sz="1800" dirty="0"/>
              <a:t>médiane 2016 (≥ 15ans) : </a:t>
            </a:r>
            <a:r>
              <a:rPr lang="nl-BE" sz="1800" noProof="0" dirty="0"/>
              <a:t>53%; </a:t>
            </a:r>
            <a:r>
              <a:rPr lang="nl-BE" sz="1800" b="1" noProof="0" dirty="0"/>
              <a:t>Objectif </a:t>
            </a:r>
            <a:r>
              <a:rPr lang="nl-BE" sz="1800" noProof="0" dirty="0"/>
              <a:t>: diminuer à </a:t>
            </a:r>
            <a:r>
              <a:rPr lang="nl-BE" sz="1800" noProof="0" dirty="0">
                <a:highlight>
                  <a:srgbClr val="FFFF00"/>
                </a:highlight>
              </a:rPr>
              <a:t>…</a:t>
            </a:r>
            <a:r>
              <a:rPr lang="nl-BE" sz="1800" b="1" dirty="0">
                <a:solidFill>
                  <a:schemeClr val="accent6"/>
                </a:solidFill>
              </a:rPr>
              <a:t>*</a:t>
            </a:r>
            <a:r>
              <a:rPr lang="nl-BE" sz="1800" noProof="0" dirty="0"/>
              <a:t>%</a:t>
            </a:r>
            <a:r>
              <a:rPr lang="nl-BE" sz="1800" b="1" noProof="0" dirty="0"/>
              <a:t>?</a:t>
            </a:r>
          </a:p>
          <a:p>
            <a:pPr marL="708660" lvl="1" indent="-342900">
              <a:buAutoNum type="arabicPeriod"/>
            </a:pPr>
            <a:r>
              <a:rPr lang="nl-BE" sz="1800" noProof="0" dirty="0"/>
              <a:t>% des patients &gt; 65 ans qui au court de l’année ont été vacciné contre la grippe :  </a:t>
            </a:r>
          </a:p>
          <a:p>
            <a:pPr marL="365760" lvl="1" indent="0">
              <a:buNone/>
            </a:pPr>
            <a:r>
              <a:rPr lang="nl-BE" sz="1800" noProof="0" dirty="0"/>
              <a:t> =&gt; médiane 2015-2016: 58%; </a:t>
            </a:r>
            <a:r>
              <a:rPr lang="nl-BE" sz="1800" b="1" noProof="0" dirty="0"/>
              <a:t>Objectif </a:t>
            </a:r>
            <a:r>
              <a:rPr lang="nl-BE" sz="1800" noProof="0" dirty="0"/>
              <a:t>: augmenter à </a:t>
            </a:r>
            <a:r>
              <a:rPr lang="nl-BE" sz="1800" noProof="0" dirty="0">
                <a:highlight>
                  <a:srgbClr val="FFFF00"/>
                </a:highlight>
              </a:rPr>
              <a:t>…</a:t>
            </a:r>
            <a:r>
              <a:rPr lang="nl-BE" sz="1800" b="1" dirty="0">
                <a:solidFill>
                  <a:schemeClr val="accent6"/>
                </a:solidFill>
              </a:rPr>
              <a:t>*</a:t>
            </a:r>
            <a:r>
              <a:rPr lang="nl-BE" sz="1800" noProof="0" dirty="0"/>
              <a:t>%</a:t>
            </a:r>
            <a:r>
              <a:rPr lang="nl-BE" sz="1800" b="1" noProof="0" dirty="0"/>
              <a:t>?</a:t>
            </a:r>
            <a:endParaRPr lang="nl-BE" sz="1800" b="1" dirty="0"/>
          </a:p>
          <a:p>
            <a:endParaRPr lang="nl-BE" sz="1800" dirty="0">
              <a:hlinkClick r:id="rId3"/>
            </a:endParaRPr>
          </a:p>
        </p:txBody>
      </p:sp>
      <p:sp>
        <p:nvSpPr>
          <p:cNvPr id="4" name="ZoneTexte 3">
            <a:extLst>
              <a:ext uri="{FF2B5EF4-FFF2-40B4-BE49-F238E27FC236}">
                <a16:creationId xmlns:a16="http://schemas.microsoft.com/office/drawing/2014/main" id="{B60FB2A8-F1E4-925C-7A32-DB0223A254C5}"/>
              </a:ext>
            </a:extLst>
          </p:cNvPr>
          <p:cNvSpPr txBox="1"/>
          <p:nvPr/>
        </p:nvSpPr>
        <p:spPr>
          <a:xfrm>
            <a:off x="1904616" y="5712036"/>
            <a:ext cx="6357642" cy="369332"/>
          </a:xfrm>
          <a:prstGeom prst="rect">
            <a:avLst/>
          </a:prstGeom>
          <a:noFill/>
        </p:spPr>
        <p:txBody>
          <a:bodyPr wrap="square">
            <a:spAutoFit/>
          </a:bodyPr>
          <a:lstStyle/>
          <a:p>
            <a:pPr marL="365760" lvl="1" indent="0">
              <a:buNone/>
            </a:pPr>
            <a:r>
              <a:rPr lang="nl-BE" sz="1800" b="1" dirty="0">
                <a:solidFill>
                  <a:schemeClr val="accent6"/>
                </a:solidFill>
              </a:rPr>
              <a:t>*</a:t>
            </a:r>
            <a:r>
              <a:rPr lang="nl-BE" sz="1800" b="1" dirty="0">
                <a:highlight>
                  <a:srgbClr val="FFFF00"/>
                </a:highlight>
              </a:rPr>
              <a:t>… </a:t>
            </a:r>
            <a:r>
              <a:rPr lang="nl-BE" sz="1800" b="1" dirty="0" err="1">
                <a:highlight>
                  <a:srgbClr val="FFFF00"/>
                </a:highlight>
              </a:rPr>
              <a:t>pourcentage</a:t>
            </a:r>
            <a:r>
              <a:rPr lang="nl-BE" sz="1800" b="1" dirty="0">
                <a:highlight>
                  <a:srgbClr val="FFFF00"/>
                </a:highlight>
              </a:rPr>
              <a:t>(s) </a:t>
            </a:r>
            <a:r>
              <a:rPr lang="nl-BE" sz="1800" b="1" dirty="0" err="1">
                <a:highlight>
                  <a:srgbClr val="FFFF00"/>
                </a:highlight>
              </a:rPr>
              <a:t>déterminé</a:t>
            </a:r>
            <a:r>
              <a:rPr lang="nl-BE" sz="1800" b="1" dirty="0">
                <a:highlight>
                  <a:srgbClr val="FFFF00"/>
                </a:highlight>
              </a:rPr>
              <a:t>(s) par </a:t>
            </a:r>
            <a:r>
              <a:rPr lang="nl-BE" sz="1800" b="1" dirty="0" err="1">
                <a:highlight>
                  <a:srgbClr val="FFFF00"/>
                </a:highlight>
              </a:rPr>
              <a:t>le</a:t>
            </a:r>
            <a:r>
              <a:rPr lang="nl-BE" sz="1800" b="1" dirty="0">
                <a:highlight>
                  <a:srgbClr val="FFFF00"/>
                </a:highlight>
              </a:rPr>
              <a:t> </a:t>
            </a:r>
            <a:r>
              <a:rPr lang="nl-BE" sz="1800" b="1" dirty="0" err="1">
                <a:highlight>
                  <a:srgbClr val="FFFF00"/>
                </a:highlight>
              </a:rPr>
              <a:t>groupe</a:t>
            </a:r>
            <a:endParaRPr lang="nl-BE" sz="1800" b="1" noProof="0" dirty="0">
              <a:highlight>
                <a:srgbClr val="FFFF00"/>
              </a:highlight>
            </a:endParaRPr>
          </a:p>
        </p:txBody>
      </p:sp>
    </p:spTree>
    <p:extLst>
      <p:ext uri="{BB962C8B-B14F-4D97-AF65-F5344CB8AC3E}">
        <p14:creationId xmlns:p14="http://schemas.microsoft.com/office/powerpoint/2010/main" val="6356974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2329156" y="1596950"/>
            <a:ext cx="6635331" cy="4280322"/>
          </a:xfrm>
        </p:spPr>
        <p:txBody>
          <a:bodyPr/>
          <a:lstStyle/>
          <a:p>
            <a:r>
              <a:rPr lang="nl-BE" sz="1800" dirty="0"/>
              <a:t>Demande d’obtention des données pour :</a:t>
            </a:r>
          </a:p>
          <a:p>
            <a:pPr>
              <a:lnSpc>
                <a:spcPct val="107000"/>
              </a:lnSpc>
              <a:spcAft>
                <a:spcPts val="800"/>
              </a:spcAft>
            </a:pPr>
            <a:r>
              <a:rPr lang="fr-BE" sz="1600" dirty="0">
                <a:effectLst/>
                <a:latin typeface="Arial" panose="020B0604020202020204" pitchFamily="34" charset="0"/>
                <a:ea typeface="Calibri" panose="020F0502020204030204" pitchFamily="34" charset="0"/>
                <a:cs typeface="Times New Roman" panose="02020603050405020304" pitchFamily="18" charset="0"/>
              </a:rPr>
              <a:t>- </a:t>
            </a:r>
            <a:r>
              <a:rPr lang="fr-BE" sz="1600" b="1" dirty="0">
                <a:effectLst/>
                <a:latin typeface="Arial" panose="020B0604020202020204" pitchFamily="34" charset="0"/>
                <a:ea typeface="Calibri" panose="020F0502020204030204" pitchFamily="34" charset="0"/>
                <a:cs typeface="Times New Roman" panose="02020603050405020304" pitchFamily="18" charset="0"/>
              </a:rPr>
              <a:t>Intervalle de temps considéré</a:t>
            </a:r>
            <a:r>
              <a:rPr lang="nl-BE" sz="1600" b="1" dirty="0">
                <a:solidFill>
                  <a:schemeClr val="accent6"/>
                </a:solidFill>
              </a:rPr>
              <a:t>*</a:t>
            </a:r>
            <a:r>
              <a:rPr lang="fr-BE" sz="1600" dirty="0">
                <a:effectLst/>
                <a:latin typeface="Arial" panose="020B0604020202020204" pitchFamily="34" charset="0"/>
                <a:ea typeface="Calibri" panose="020F0502020204030204" pitchFamily="34" charset="0"/>
                <a:cs typeface="Times New Roman" panose="02020603050405020304" pitchFamily="18" charset="0"/>
              </a:rPr>
              <a:t> : </a:t>
            </a:r>
            <a:r>
              <a:rPr lang="fr-FR" sz="1600" dirty="0">
                <a:effectLst/>
                <a:latin typeface="Arial" panose="020B0604020202020204" pitchFamily="34" charset="0"/>
                <a:ea typeface="Calibri" panose="020F0502020204030204" pitchFamily="34" charset="0"/>
                <a:cs typeface="Times New Roman" panose="02020603050405020304" pitchFamily="18" charset="0"/>
              </a:rPr>
              <a:t>Si la CMP a lieu le 19 juin 2024, par exemple, </a:t>
            </a:r>
            <a:r>
              <a:rPr lang="fr-BE" sz="1600" dirty="0">
                <a:effectLst/>
                <a:latin typeface="Arial" panose="020B0604020202020204" pitchFamily="34" charset="0"/>
                <a:ea typeface="Calibri" panose="020F0502020204030204" pitchFamily="34" charset="0"/>
                <a:cs typeface="Times New Roman" panose="02020603050405020304" pitchFamily="18" charset="0"/>
              </a:rPr>
              <a:t>période pré- et post-CMP</a:t>
            </a:r>
            <a:endParaRPr lang="fr-BE" sz="16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fr-BE" sz="1600" dirty="0">
                <a:effectLst/>
                <a:latin typeface="Arial" panose="020B0604020202020204" pitchFamily="34" charset="0"/>
                <a:ea typeface="Calibri" panose="020F0502020204030204" pitchFamily="34" charset="0"/>
                <a:cs typeface="Times New Roman" panose="02020603050405020304" pitchFamily="18" charset="0"/>
              </a:rPr>
              <a:t>Période 1 : </a:t>
            </a:r>
            <a:r>
              <a:rPr lang="fr-FR" sz="1600" dirty="0">
                <a:effectLst/>
                <a:latin typeface="Arial" panose="020B0604020202020204" pitchFamily="34" charset="0"/>
                <a:ea typeface="Calibri" panose="020F0502020204030204" pitchFamily="34" charset="0"/>
                <a:cs typeface="Times New Roman" panose="02020603050405020304" pitchFamily="18" charset="0"/>
              </a:rPr>
              <a:t>19/06/2023-19/10/2024</a:t>
            </a:r>
          </a:p>
          <a:p>
            <a:pPr marL="457200">
              <a:lnSpc>
                <a:spcPct val="107000"/>
              </a:lnSpc>
              <a:spcAft>
                <a:spcPts val="800"/>
              </a:spcAft>
            </a:pPr>
            <a:r>
              <a:rPr lang="fr-BE" sz="1600" dirty="0">
                <a:effectLst/>
                <a:latin typeface="Arial" panose="020B0604020202020204" pitchFamily="34" charset="0"/>
                <a:ea typeface="Calibri" panose="020F0502020204030204" pitchFamily="34" charset="0"/>
                <a:cs typeface="Times New Roman" panose="02020603050405020304" pitchFamily="18" charset="0"/>
              </a:rPr>
              <a:t>Période 2 : </a:t>
            </a:r>
            <a:r>
              <a:rPr lang="fr-FR" sz="1600">
                <a:effectLst/>
                <a:latin typeface="Arial" panose="020B0604020202020204" pitchFamily="34" charset="0"/>
                <a:ea typeface="Calibri" panose="020F0502020204030204" pitchFamily="34" charset="0"/>
                <a:cs typeface="Times New Roman" panose="02020603050405020304" pitchFamily="18" charset="0"/>
              </a:rPr>
              <a:t> 19/10/2024-19/12/2024</a:t>
            </a:r>
            <a:endParaRPr lang="fr-BE"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BE" sz="1600" dirty="0">
                <a:effectLst/>
                <a:latin typeface="Arial" panose="020B0604020202020204" pitchFamily="34" charset="0"/>
                <a:ea typeface="Calibri" panose="020F0502020204030204" pitchFamily="34" charset="0"/>
                <a:cs typeface="Times New Roman" panose="02020603050405020304" pitchFamily="18" charset="0"/>
              </a:rPr>
              <a:t>- Les </a:t>
            </a:r>
            <a:r>
              <a:rPr lang="fr-BE" sz="1600" b="1" dirty="0">
                <a:effectLst/>
                <a:latin typeface="Arial" panose="020B0604020202020204" pitchFamily="34" charset="0"/>
                <a:ea typeface="Calibri" panose="020F0502020204030204" pitchFamily="34" charset="0"/>
                <a:cs typeface="Times New Roman" panose="02020603050405020304" pitchFamily="18" charset="0"/>
              </a:rPr>
              <a:t>prescripteurs</a:t>
            </a:r>
            <a:r>
              <a:rPr lang="nl-BE" sz="1600" b="1" dirty="0">
                <a:solidFill>
                  <a:schemeClr val="accent6"/>
                </a:solidFill>
              </a:rPr>
              <a:t>*</a:t>
            </a:r>
            <a:r>
              <a:rPr lang="fr-BE" sz="1600" dirty="0">
                <a:effectLst/>
                <a:latin typeface="Arial" panose="020B0604020202020204" pitchFamily="34" charset="0"/>
                <a:ea typeface="Calibri" panose="020F0502020204030204" pitchFamily="34" charset="0"/>
                <a:cs typeface="Times New Roman" panose="02020603050405020304" pitchFamily="18" charset="0"/>
              </a:rPr>
              <a:t> :</a:t>
            </a:r>
            <a:endParaRPr lang="fr-BE" sz="1600" dirty="0">
              <a:effectLst/>
              <a:latin typeface="Calibri" panose="020F0502020204030204" pitchFamily="34" charset="0"/>
              <a:ea typeface="Calibri" panose="020F0502020204030204" pitchFamily="34" charset="0"/>
              <a:cs typeface="Times New Roman" panose="02020603050405020304" pitchFamily="18" charset="0"/>
            </a:endParaRPr>
          </a:p>
          <a:p>
            <a:pPr marL="139700">
              <a:lnSpc>
                <a:spcPct val="107000"/>
              </a:lnSpc>
              <a:spcAft>
                <a:spcPts val="800"/>
              </a:spcAft>
            </a:pPr>
            <a:r>
              <a:rPr lang="fr-BE" sz="1600" dirty="0">
                <a:effectLst/>
                <a:latin typeface="Arial" panose="020B0604020202020204" pitchFamily="34" charset="0"/>
                <a:ea typeface="Calibri" panose="020F0502020204030204" pitchFamily="34" charset="0"/>
                <a:cs typeface="Times New Roman" panose="02020603050405020304" pitchFamily="18" charset="0"/>
              </a:rPr>
              <a:t>o Au niveau </a:t>
            </a:r>
            <a:r>
              <a:rPr lang="fr-BE" sz="1600" b="1" dirty="0">
                <a:effectLst/>
                <a:latin typeface="Arial" panose="020B0604020202020204" pitchFamily="34" charset="0"/>
                <a:ea typeface="Calibri" panose="020F0502020204030204" pitchFamily="34" charset="0"/>
                <a:cs typeface="Times New Roman" panose="02020603050405020304" pitchFamily="18" charset="0"/>
              </a:rPr>
              <a:t>du groupe</a:t>
            </a:r>
            <a:r>
              <a:rPr lang="fr-BE" sz="1600" dirty="0">
                <a:effectLst/>
                <a:latin typeface="Arial" panose="020B0604020202020204" pitchFamily="34" charset="0"/>
                <a:ea typeface="Calibri" panose="020F0502020204030204" pitchFamily="34" charset="0"/>
                <a:cs typeface="Times New Roman" panose="02020603050405020304" pitchFamily="18" charset="0"/>
              </a:rPr>
              <a:t> : pour le groupe CMP AB  n° X </a:t>
            </a:r>
            <a:endParaRPr lang="fr-BE" sz="1600" dirty="0">
              <a:effectLst/>
              <a:latin typeface="Calibri" panose="020F0502020204030204" pitchFamily="34" charset="0"/>
              <a:ea typeface="Calibri" panose="020F0502020204030204" pitchFamily="34" charset="0"/>
              <a:cs typeface="Times New Roman" panose="02020603050405020304" pitchFamily="18" charset="0"/>
            </a:endParaRPr>
          </a:p>
          <a:p>
            <a:pPr marL="139700">
              <a:lnSpc>
                <a:spcPct val="107000"/>
              </a:lnSpc>
              <a:spcAft>
                <a:spcPts val="800"/>
              </a:spcAft>
            </a:pPr>
            <a:r>
              <a:rPr lang="fr-BE" sz="1600" dirty="0">
                <a:effectLst/>
                <a:latin typeface="Arial" panose="020B0604020202020204" pitchFamily="34" charset="0"/>
                <a:ea typeface="Calibri" panose="020F0502020204030204" pitchFamily="34" charset="0"/>
                <a:cs typeface="Times New Roman" panose="02020603050405020304" pitchFamily="18" charset="0"/>
              </a:rPr>
              <a:t>o Au niveau </a:t>
            </a:r>
            <a:r>
              <a:rPr lang="fr-BE" sz="1600" b="1" dirty="0">
                <a:effectLst/>
                <a:latin typeface="Arial" panose="020B0604020202020204" pitchFamily="34" charset="0"/>
                <a:ea typeface="Calibri" panose="020F0502020204030204" pitchFamily="34" charset="0"/>
                <a:cs typeface="Times New Roman" panose="02020603050405020304" pitchFamily="18" charset="0"/>
              </a:rPr>
              <a:t>individuel</a:t>
            </a:r>
            <a:r>
              <a:rPr lang="fr-BE" sz="1600" dirty="0">
                <a:effectLst/>
                <a:latin typeface="Arial" panose="020B0604020202020204" pitchFamily="34" charset="0"/>
                <a:ea typeface="Calibri" panose="020F0502020204030204" pitchFamily="34" charset="0"/>
                <a:cs typeface="Times New Roman" panose="02020603050405020304" pitchFamily="18" charset="0"/>
              </a:rPr>
              <a:t> : chaque membre du groupe CMP AB n° X</a:t>
            </a:r>
            <a:endParaRPr lang="nl-BE" sz="1800" noProof="0" dirty="0"/>
          </a:p>
          <a:p>
            <a:pPr marL="342900" indent="-342900">
              <a:buFont typeface="Arial" panose="020B0604020202020204" pitchFamily="34" charset="0"/>
              <a:buChar char="•"/>
            </a:pPr>
            <a:endParaRPr lang="nl-BE" sz="1800" noProof="0" dirty="0"/>
          </a:p>
        </p:txBody>
      </p:sp>
      <p:sp>
        <p:nvSpPr>
          <p:cNvPr id="3" name="ZoneTexte 2">
            <a:extLst>
              <a:ext uri="{FF2B5EF4-FFF2-40B4-BE49-F238E27FC236}">
                <a16:creationId xmlns:a16="http://schemas.microsoft.com/office/drawing/2014/main" id="{2FE46360-17FC-1A89-5DC4-59F18E44DD39}"/>
              </a:ext>
            </a:extLst>
          </p:cNvPr>
          <p:cNvSpPr txBox="1"/>
          <p:nvPr/>
        </p:nvSpPr>
        <p:spPr>
          <a:xfrm>
            <a:off x="2123728" y="5507940"/>
            <a:ext cx="5752323" cy="369332"/>
          </a:xfrm>
          <a:prstGeom prst="rect">
            <a:avLst/>
          </a:prstGeom>
          <a:noFill/>
        </p:spPr>
        <p:txBody>
          <a:bodyPr wrap="square">
            <a:spAutoFit/>
          </a:bodyPr>
          <a:lstStyle/>
          <a:p>
            <a:pPr marL="365760" lvl="1" indent="0">
              <a:buNone/>
            </a:pPr>
            <a:r>
              <a:rPr lang="nl-BE" sz="1800" b="1" dirty="0">
                <a:solidFill>
                  <a:schemeClr val="accent6"/>
                </a:solidFill>
              </a:rPr>
              <a:t>* </a:t>
            </a:r>
            <a:r>
              <a:rPr lang="nl-BE" sz="1800" i="1" dirty="0"/>
              <a:t>déterminés en groupe lors de la CMP</a:t>
            </a:r>
            <a:endParaRPr lang="nl-BE" sz="1800" i="1" noProof="0" dirty="0"/>
          </a:p>
        </p:txBody>
      </p:sp>
      <p:sp>
        <p:nvSpPr>
          <p:cNvPr id="7" name="Titel 1">
            <a:extLst>
              <a:ext uri="{FF2B5EF4-FFF2-40B4-BE49-F238E27FC236}">
                <a16:creationId xmlns:a16="http://schemas.microsoft.com/office/drawing/2014/main" id="{585F8F4D-8374-834A-B85F-B22205510A68}"/>
              </a:ext>
            </a:extLst>
          </p:cNvPr>
          <p:cNvSpPr>
            <a:spLocks noGrp="1"/>
          </p:cNvSpPr>
          <p:nvPr>
            <p:ph type="title"/>
          </p:nvPr>
        </p:nvSpPr>
        <p:spPr>
          <a:xfrm>
            <a:off x="560532" y="100012"/>
            <a:ext cx="8153400" cy="990600"/>
          </a:xfrm>
        </p:spPr>
        <p:txBody>
          <a:bodyPr>
            <a:normAutofit/>
          </a:bodyPr>
          <a:lstStyle/>
          <a:p>
            <a:r>
              <a:rPr lang="nl-BE" sz="3200" dirty="0"/>
              <a:t>Indicateurs de qualité  - </a:t>
            </a:r>
            <a:r>
              <a:rPr lang="fr-BE" sz="3200" dirty="0" err="1"/>
              <a:t>Pharmanet</a:t>
            </a:r>
            <a:endParaRPr lang="nl-BE" sz="3200" dirty="0"/>
          </a:p>
        </p:txBody>
      </p:sp>
    </p:spTree>
    <p:extLst>
      <p:ext uri="{BB962C8B-B14F-4D97-AF65-F5344CB8AC3E}">
        <p14:creationId xmlns:p14="http://schemas.microsoft.com/office/powerpoint/2010/main" val="12461007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err="1"/>
              <a:t>Références</a:t>
            </a:r>
            <a:r>
              <a:rPr lang="nl-BE" dirty="0"/>
              <a:t> </a:t>
            </a:r>
          </a:p>
        </p:txBody>
      </p:sp>
      <p:sp>
        <p:nvSpPr>
          <p:cNvPr id="3" name="Tijdelijke aanduiding voor tekst 2"/>
          <p:cNvSpPr>
            <a:spLocks noGrp="1"/>
          </p:cNvSpPr>
          <p:nvPr>
            <p:ph type="body" sz="quarter" idx="13"/>
          </p:nvPr>
        </p:nvSpPr>
        <p:spPr/>
        <p:txBody>
          <a:bodyPr/>
          <a:lstStyle/>
          <a:p>
            <a:endParaRPr lang="nl-BE" dirty="0"/>
          </a:p>
        </p:txBody>
      </p:sp>
      <p:sp>
        <p:nvSpPr>
          <p:cNvPr id="5" name="Slide Number Placeholder 4"/>
          <p:cNvSpPr>
            <a:spLocks noGrp="1"/>
          </p:cNvSpPr>
          <p:nvPr>
            <p:ph type="sldNum" sz="quarter" idx="12"/>
          </p:nvPr>
        </p:nvSpPr>
        <p:spPr/>
        <p:txBody>
          <a:bodyPr>
            <a:normAutofit fontScale="85000" lnSpcReduction="20000"/>
          </a:bodyPr>
          <a:lstStyle/>
          <a:p>
            <a:endParaRPr lang="en-US" dirty="0">
              <a:solidFill>
                <a:srgbClr val="FFFFFF"/>
              </a:solidFill>
            </a:endParaRPr>
          </a:p>
        </p:txBody>
      </p:sp>
      <p:pic>
        <p:nvPicPr>
          <p:cNvPr id="6" name="Picture 5">
            <a:extLst>
              <a:ext uri="{FF2B5EF4-FFF2-40B4-BE49-F238E27FC236}">
                <a16:creationId xmlns:a16="http://schemas.microsoft.com/office/drawing/2014/main" id="{97D4018D-2647-14CC-F85F-C5D204FF4932}"/>
              </a:ext>
            </a:extLst>
          </p:cNvPr>
          <p:cNvPicPr>
            <a:picLocks noChangeAspect="1"/>
          </p:cNvPicPr>
          <p:nvPr/>
        </p:nvPicPr>
        <p:blipFill>
          <a:blip r:embed="rId2"/>
          <a:stretch>
            <a:fillRect/>
          </a:stretch>
        </p:blipFill>
        <p:spPr>
          <a:xfrm>
            <a:off x="3389039" y="1916832"/>
            <a:ext cx="2808312" cy="972671"/>
          </a:xfrm>
          <a:prstGeom prst="rect">
            <a:avLst/>
          </a:prstGeom>
        </p:spPr>
      </p:pic>
      <p:pic>
        <p:nvPicPr>
          <p:cNvPr id="8" name="Image 7">
            <a:extLst>
              <a:ext uri="{FF2B5EF4-FFF2-40B4-BE49-F238E27FC236}">
                <a16:creationId xmlns:a16="http://schemas.microsoft.com/office/drawing/2014/main" id="{0B62DAFE-DC21-A3D8-C129-CF4381B064C2}"/>
              </a:ext>
            </a:extLst>
          </p:cNvPr>
          <p:cNvPicPr>
            <a:picLocks noChangeAspect="1"/>
          </p:cNvPicPr>
          <p:nvPr/>
        </p:nvPicPr>
        <p:blipFill>
          <a:blip r:embed="rId3"/>
          <a:stretch>
            <a:fillRect/>
          </a:stretch>
        </p:blipFill>
        <p:spPr>
          <a:xfrm>
            <a:off x="3535786" y="3515987"/>
            <a:ext cx="2514818" cy="800169"/>
          </a:xfrm>
          <a:prstGeom prst="rect">
            <a:avLst/>
          </a:prstGeom>
        </p:spPr>
      </p:pic>
    </p:spTree>
    <p:extLst>
      <p:ext uri="{BB962C8B-B14F-4D97-AF65-F5344CB8AC3E}">
        <p14:creationId xmlns:p14="http://schemas.microsoft.com/office/powerpoint/2010/main" val="9871980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dirty="0"/>
              <a:t>BAPCOP: de quoi s’agit-il ?</a:t>
            </a:r>
          </a:p>
        </p:txBody>
      </p:sp>
      <p:sp>
        <p:nvSpPr>
          <p:cNvPr id="3" name="Slide Number Placeholder 2"/>
          <p:cNvSpPr>
            <a:spLocks noGrp="1"/>
          </p:cNvSpPr>
          <p:nvPr>
            <p:ph type="sldNum" sz="quarter" idx="12"/>
          </p:nvPr>
        </p:nvSpPr>
        <p:spPr/>
        <p:txBody>
          <a:bodyPr>
            <a:normAutofit fontScale="85000" lnSpcReduction="20000"/>
          </a:bodyPr>
          <a:lstStyle/>
          <a:p>
            <a:endParaRPr lang="en-US" dirty="0">
              <a:solidFill>
                <a:srgbClr val="FFFFFF"/>
              </a:solidFill>
            </a:endParaRPr>
          </a:p>
        </p:txBody>
      </p:sp>
      <p:sp>
        <p:nvSpPr>
          <p:cNvPr id="5" name="Rectangle 4"/>
          <p:cNvSpPr/>
          <p:nvPr/>
        </p:nvSpPr>
        <p:spPr>
          <a:xfrm>
            <a:off x="251520" y="1700808"/>
            <a:ext cx="8712968" cy="3754874"/>
          </a:xfrm>
          <a:prstGeom prst="rect">
            <a:avLst/>
          </a:prstGeom>
        </p:spPr>
        <p:txBody>
          <a:bodyPr wrap="square">
            <a:spAutoFit/>
          </a:bodyPr>
          <a:lstStyle/>
          <a:p>
            <a:r>
              <a:rPr lang="fr-FR" sz="2000" b="1" dirty="0"/>
              <a:t>Commission belge de coordination de la politique antibiotique </a:t>
            </a:r>
            <a:br>
              <a:rPr lang="fr-FR" sz="2000" b="1" dirty="0"/>
            </a:br>
            <a:endParaRPr lang="fr-FR" sz="2000" b="1" dirty="0"/>
          </a:p>
          <a:p>
            <a:r>
              <a:rPr lang="fr-FR" dirty="0"/>
              <a:t>instance fédérale à base fortement scientifique </a:t>
            </a:r>
          </a:p>
          <a:p>
            <a:pPr marL="285750" indent="-285750">
              <a:buFont typeface="Arial" panose="020B0604020202020204" pitchFamily="34" charset="0"/>
              <a:buChar char="•"/>
            </a:pPr>
            <a:r>
              <a:rPr lang="fr-FR" dirty="0"/>
              <a:t>qui vise la promotion d’une consommation rationnelle d’antibiotiques en Belgique </a:t>
            </a:r>
          </a:p>
          <a:p>
            <a:pPr marL="285750" indent="-285750">
              <a:buFont typeface="Arial" panose="020B0604020202020204" pitchFamily="34" charset="0"/>
              <a:buChar char="•"/>
            </a:pPr>
            <a:r>
              <a:rPr lang="fr-FR" dirty="0"/>
              <a:t>qui lutte contre l’augmentation de la résistance aux antibiotiques.</a:t>
            </a:r>
          </a:p>
          <a:p>
            <a:endParaRPr lang="fr-FR" dirty="0"/>
          </a:p>
          <a:p>
            <a:r>
              <a:rPr lang="fr-FR" dirty="0"/>
              <a:t>La commission est composée de différents groupes de travail dont :</a:t>
            </a:r>
          </a:p>
          <a:p>
            <a:endParaRPr lang="fr-FR" dirty="0"/>
          </a:p>
          <a:p>
            <a:pPr marL="285750" indent="-285750">
              <a:buFont typeface="Arial" panose="020B0604020202020204" pitchFamily="34" charset="0"/>
              <a:buChar char="•"/>
            </a:pPr>
            <a:r>
              <a:rPr lang="fr-FR" dirty="0"/>
              <a:t>    pratique ambulatoire</a:t>
            </a:r>
          </a:p>
          <a:p>
            <a:pPr marL="285750" indent="-285750">
              <a:buFont typeface="Arial" panose="020B0604020202020204" pitchFamily="34" charset="0"/>
              <a:buChar char="•"/>
            </a:pPr>
            <a:r>
              <a:rPr lang="fr-FR" dirty="0"/>
              <a:t>    médecine vétérinaire</a:t>
            </a:r>
          </a:p>
          <a:p>
            <a:pPr marL="285750" indent="-285750">
              <a:buFont typeface="Arial" panose="020B0604020202020204" pitchFamily="34" charset="0"/>
              <a:buChar char="•"/>
            </a:pPr>
            <a:r>
              <a:rPr lang="fr-FR" dirty="0"/>
              <a:t>    sensibilisation</a:t>
            </a:r>
          </a:p>
          <a:p>
            <a:pPr marL="285750" indent="-285750">
              <a:buFont typeface="Arial" panose="020B0604020202020204" pitchFamily="34" charset="0"/>
              <a:buChar char="•"/>
            </a:pPr>
            <a:r>
              <a:rPr lang="fr-FR" dirty="0"/>
              <a:t>    médecine hospitalière</a:t>
            </a:r>
          </a:p>
          <a:p>
            <a:pPr marL="285750" indent="-285750">
              <a:buFont typeface="Arial" panose="020B0604020202020204" pitchFamily="34" charset="0"/>
              <a:buChar char="•"/>
            </a:pPr>
            <a:r>
              <a:rPr lang="fr-FR" dirty="0"/>
              <a:t>    plate-forme fédérale hygiène hospitalière.</a:t>
            </a:r>
          </a:p>
        </p:txBody>
      </p:sp>
      <p:pic>
        <p:nvPicPr>
          <p:cNvPr id="6" name="Picture 5"/>
          <p:cNvPicPr>
            <a:picLocks noChangeAspect="1"/>
          </p:cNvPicPr>
          <p:nvPr/>
        </p:nvPicPr>
        <p:blipFill>
          <a:blip r:embed="rId2"/>
          <a:stretch>
            <a:fillRect/>
          </a:stretch>
        </p:blipFill>
        <p:spPr>
          <a:xfrm>
            <a:off x="6191525" y="5805264"/>
            <a:ext cx="2808312" cy="972671"/>
          </a:xfrm>
          <a:prstGeom prst="rect">
            <a:avLst/>
          </a:prstGeom>
        </p:spPr>
      </p:pic>
    </p:spTree>
    <p:extLst>
      <p:ext uri="{BB962C8B-B14F-4D97-AF65-F5344CB8AC3E}">
        <p14:creationId xmlns:p14="http://schemas.microsoft.com/office/powerpoint/2010/main" val="35262211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dirty="0"/>
              <a:t>BAPCOP: de quoi s’agit-il ?</a:t>
            </a:r>
          </a:p>
        </p:txBody>
      </p:sp>
      <p:sp>
        <p:nvSpPr>
          <p:cNvPr id="3" name="Slide Number Placeholder 2"/>
          <p:cNvSpPr>
            <a:spLocks noGrp="1"/>
          </p:cNvSpPr>
          <p:nvPr>
            <p:ph type="sldNum" sz="quarter" idx="12"/>
          </p:nvPr>
        </p:nvSpPr>
        <p:spPr/>
        <p:txBody>
          <a:bodyPr>
            <a:normAutofit fontScale="85000" lnSpcReduction="20000"/>
          </a:bodyPr>
          <a:lstStyle/>
          <a:p>
            <a:endParaRPr lang="en-US" dirty="0">
              <a:solidFill>
                <a:srgbClr val="FFFFFF"/>
              </a:solidFill>
            </a:endParaRPr>
          </a:p>
        </p:txBody>
      </p:sp>
      <p:sp>
        <p:nvSpPr>
          <p:cNvPr id="5" name="Rectangle 4"/>
          <p:cNvSpPr/>
          <p:nvPr/>
        </p:nvSpPr>
        <p:spPr>
          <a:xfrm>
            <a:off x="251520" y="1700808"/>
            <a:ext cx="8712968" cy="4001095"/>
          </a:xfrm>
          <a:prstGeom prst="rect">
            <a:avLst/>
          </a:prstGeom>
        </p:spPr>
        <p:txBody>
          <a:bodyPr wrap="square">
            <a:spAutoFit/>
          </a:bodyPr>
          <a:lstStyle/>
          <a:p>
            <a:r>
              <a:rPr lang="fr-FR" sz="2000" b="1" dirty="0"/>
              <a:t>Tâches: </a:t>
            </a:r>
            <a:r>
              <a:rPr lang="fr-FR" dirty="0"/>
              <a:t> collecte et classification des informations sur l’usage et la résistance aux antibiotiques </a:t>
            </a:r>
          </a:p>
          <a:p>
            <a:pPr marL="285750" indent="-285750">
              <a:buFont typeface="Arial" panose="020B0604020202020204" pitchFamily="34" charset="0"/>
              <a:buChar char="•"/>
            </a:pPr>
            <a:r>
              <a:rPr lang="fr-FR" dirty="0"/>
              <a:t>publication de </a:t>
            </a:r>
            <a:r>
              <a:rPr lang="fr-FR" dirty="0">
                <a:solidFill>
                  <a:srgbClr val="19606B"/>
                </a:solidFill>
              </a:rPr>
              <a:t>rapports</a:t>
            </a:r>
            <a:r>
              <a:rPr lang="fr-FR" dirty="0"/>
              <a:t> relatifs à l’évolution de la </a:t>
            </a:r>
            <a:r>
              <a:rPr lang="fr-FR" b="1" dirty="0">
                <a:solidFill>
                  <a:srgbClr val="19606B"/>
                </a:solidFill>
              </a:rPr>
              <a:t>résistance</a:t>
            </a:r>
            <a:r>
              <a:rPr lang="fr-FR" dirty="0"/>
              <a:t> aux antibiotiques et à la </a:t>
            </a:r>
            <a:r>
              <a:rPr lang="fr-FR" b="1" dirty="0">
                <a:solidFill>
                  <a:srgbClr val="19606B"/>
                </a:solidFill>
              </a:rPr>
              <a:t>consommation</a:t>
            </a:r>
            <a:r>
              <a:rPr lang="fr-FR" b="1" dirty="0"/>
              <a:t> </a:t>
            </a:r>
            <a:r>
              <a:rPr lang="fr-FR" dirty="0"/>
              <a:t>d’antibiotiques dans les divers écosystèmes de Belgique </a:t>
            </a:r>
          </a:p>
          <a:p>
            <a:pPr marL="285750" indent="-285750">
              <a:buFont typeface="Arial" panose="020B0604020202020204" pitchFamily="34" charset="0"/>
              <a:buChar char="•"/>
            </a:pPr>
            <a:r>
              <a:rPr lang="fr-FR" dirty="0">
                <a:solidFill>
                  <a:srgbClr val="19606B"/>
                </a:solidFill>
              </a:rPr>
              <a:t>information et sensibilisation </a:t>
            </a:r>
            <a:r>
              <a:rPr lang="fr-FR" dirty="0"/>
              <a:t>par rapport à l’évolution de la résistance aux antibiotiques et aux dangers éventuels d’une utilisation inadéquate des antibiotiques ;</a:t>
            </a:r>
          </a:p>
          <a:p>
            <a:pPr marL="285750" indent="-285750">
              <a:buFont typeface="Arial" panose="020B0604020202020204" pitchFamily="34" charset="0"/>
              <a:buChar char="•"/>
            </a:pPr>
            <a:r>
              <a:rPr lang="fr-FR" dirty="0"/>
              <a:t>émission </a:t>
            </a:r>
            <a:r>
              <a:rPr lang="fr-FR" dirty="0">
                <a:solidFill>
                  <a:srgbClr val="19606B"/>
                </a:solidFill>
              </a:rPr>
              <a:t>de recommandations </a:t>
            </a:r>
          </a:p>
          <a:p>
            <a:pPr marL="742950" lvl="1" indent="-285750">
              <a:buFont typeface="Arial" panose="020B0604020202020204" pitchFamily="34" charset="0"/>
              <a:buChar char="•"/>
            </a:pPr>
            <a:r>
              <a:rPr lang="fr-FR" dirty="0"/>
              <a:t>détection et le suivi de la résistance aux antibiotiques</a:t>
            </a:r>
          </a:p>
          <a:p>
            <a:pPr marL="742950" lvl="1" indent="-285750">
              <a:buFont typeface="Arial" panose="020B0604020202020204" pitchFamily="34" charset="0"/>
              <a:buChar char="•"/>
            </a:pPr>
            <a:r>
              <a:rPr lang="fr-FR" dirty="0"/>
              <a:t>utilisation des antibiotiques</a:t>
            </a:r>
          </a:p>
          <a:p>
            <a:pPr marL="742950" lvl="1" indent="-285750">
              <a:buFont typeface="Arial" panose="020B0604020202020204" pitchFamily="34" charset="0"/>
              <a:buChar char="•"/>
            </a:pPr>
            <a:r>
              <a:rPr lang="fr-FR" dirty="0"/>
              <a:t>indications d’un usage prophylactique et thérapeutique des antibiotiques</a:t>
            </a:r>
          </a:p>
          <a:p>
            <a:pPr marL="742950" lvl="1" indent="-285750">
              <a:buFont typeface="Arial" panose="020B0604020202020204" pitchFamily="34" charset="0"/>
              <a:buChar char="•"/>
            </a:pPr>
            <a:r>
              <a:rPr lang="fr-FR" dirty="0"/>
              <a:t>évaluation et le suivi de la consommation d’antibiotiques chez l’homme et l’animal </a:t>
            </a:r>
          </a:p>
          <a:p>
            <a:pPr marL="742950" lvl="1" indent="-285750">
              <a:buFont typeface="Arial" panose="020B0604020202020204" pitchFamily="34" charset="0"/>
              <a:buChar char="•"/>
            </a:pPr>
            <a:r>
              <a:rPr lang="fr-FR" dirty="0"/>
              <a:t>application des recommandations internationales relatives à la consommation d’antibiotiques chez l’homme et l’animal</a:t>
            </a:r>
          </a:p>
          <a:p>
            <a:pPr marL="285750" indent="-285750">
              <a:buFont typeface="Arial" panose="020B0604020202020204" pitchFamily="34" charset="0"/>
              <a:buChar char="•"/>
            </a:pPr>
            <a:r>
              <a:rPr lang="fr-FR" dirty="0"/>
              <a:t>l'organisation </a:t>
            </a:r>
            <a:r>
              <a:rPr lang="fr-FR" dirty="0">
                <a:solidFill>
                  <a:srgbClr val="19606B"/>
                </a:solidFill>
              </a:rPr>
              <a:t>de campagnes </a:t>
            </a:r>
            <a:r>
              <a:rPr lang="fr-FR" dirty="0"/>
              <a:t>de sensibilisation</a:t>
            </a:r>
          </a:p>
        </p:txBody>
      </p:sp>
      <p:sp>
        <p:nvSpPr>
          <p:cNvPr id="6" name="Rectangle 5"/>
          <p:cNvSpPr/>
          <p:nvPr/>
        </p:nvSpPr>
        <p:spPr>
          <a:xfrm>
            <a:off x="611560" y="4293096"/>
            <a:ext cx="7488832" cy="2160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366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an">
  <a:themeElements>
    <a:clrScheme name="Aangepast 9">
      <a:dk1>
        <a:sysClr val="windowText" lastClr="000000"/>
      </a:dk1>
      <a:lt1>
        <a:sysClr val="window" lastClr="FFFFFF"/>
      </a:lt1>
      <a:dk2>
        <a:srgbClr val="233438"/>
      </a:dk2>
      <a:lt2>
        <a:srgbClr val="B7A52A"/>
      </a:lt2>
      <a:accent1>
        <a:srgbClr val="268593"/>
      </a:accent1>
      <a:accent2>
        <a:srgbClr val="233438"/>
      </a:accent2>
      <a:accent3>
        <a:srgbClr val="797027"/>
      </a:accent3>
      <a:accent4>
        <a:srgbClr val="B7A52A"/>
      </a:accent4>
      <a:accent5>
        <a:srgbClr val="23393A"/>
      </a:accent5>
      <a:accent6>
        <a:srgbClr val="268593"/>
      </a:accent6>
      <a:hlink>
        <a:srgbClr val="B7A52A"/>
      </a:hlink>
      <a:folHlink>
        <a:srgbClr val="79702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a7046de-4f56-4137-af4f-b50d920a5ea4" xsi:nil="true"/>
    <lcf76f155ced4ddcb4097134ff3c332f xmlns="70cfaa68-96f9-45ab-b3a4-7bf47fd6c31a">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046EFA3968C1844A3C913B7B84DF586" ma:contentTypeVersion="14" ma:contentTypeDescription="Crée un document." ma:contentTypeScope="" ma:versionID="1ed54400691e83b4a69367fc427dab3d">
  <xsd:schema xmlns:xsd="http://www.w3.org/2001/XMLSchema" xmlns:xs="http://www.w3.org/2001/XMLSchema" xmlns:p="http://schemas.microsoft.com/office/2006/metadata/properties" xmlns:ns2="70cfaa68-96f9-45ab-b3a4-7bf47fd6c31a" xmlns:ns3="9a7046de-4f56-4137-af4f-b50d920a5ea4" targetNamespace="http://schemas.microsoft.com/office/2006/metadata/properties" ma:root="true" ma:fieldsID="c41def0516a168ec9f14f46097e16454" ns2:_="" ns3:_="">
    <xsd:import namespace="70cfaa68-96f9-45ab-b3a4-7bf47fd6c31a"/>
    <xsd:import namespace="9a7046de-4f56-4137-af4f-b50d920a5ea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cfaa68-96f9-45ab-b3a4-7bf47fd6c3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Balises d’images" ma:readOnly="false" ma:fieldId="{5cf76f15-5ced-4ddc-b409-7134ff3c332f}" ma:taxonomyMulti="true" ma:sspId="a574ef16-3a30-4beb-bd52-58ad43421004"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a7046de-4f56-4137-af4f-b50d920a5ea4" elementFormDefault="qualified">
    <xsd:import namespace="http://schemas.microsoft.com/office/2006/documentManagement/types"/>
    <xsd:import namespace="http://schemas.microsoft.com/office/infopath/2007/PartnerControls"/>
    <xsd:element name="SharedWithUsers" ma:index="16"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Partagé avec détails" ma:internalName="SharedWithDetails" ma:readOnly="true">
      <xsd:simpleType>
        <xsd:restriction base="dms:Note">
          <xsd:maxLength value="255"/>
        </xsd:restriction>
      </xsd:simpleType>
    </xsd:element>
    <xsd:element name="TaxCatchAll" ma:index="20" nillable="true" ma:displayName="Taxonomy Catch All Column" ma:hidden="true" ma:list="{79a69da1-c02b-4c0c-83e7-e3170e0bfe7d}" ma:internalName="TaxCatchAll" ma:showField="CatchAllData" ma:web="9a7046de-4f56-4137-af4f-b50d920a5ea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2998929-EAB3-4738-B437-A18D9528B92B}">
  <ds:schemaRefs>
    <ds:schemaRef ds:uri="83434b8d-41c8-40c7-bdbd-aa2cc3da26bf"/>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51cbfbc8-a29f-47dc-ae93-0fb1f571afcd"/>
    <ds:schemaRef ds:uri="http://www.w3.org/XML/1998/namespace"/>
    <ds:schemaRef ds:uri="http://purl.org/dc/dcmitype/"/>
    <ds:schemaRef ds:uri="9a7046de-4f56-4137-af4f-b50d920a5ea4"/>
    <ds:schemaRef ds:uri="70cfaa68-96f9-45ab-b3a4-7bf47fd6c31a"/>
  </ds:schemaRefs>
</ds:datastoreItem>
</file>

<file path=customXml/itemProps2.xml><?xml version="1.0" encoding="utf-8"?>
<ds:datastoreItem xmlns:ds="http://schemas.openxmlformats.org/officeDocument/2006/customXml" ds:itemID="{182601B4-5008-41DC-87CC-AACC2EFE1B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0cfaa68-96f9-45ab-b3a4-7bf47fd6c31a"/>
    <ds:schemaRef ds:uri="9a7046de-4f56-4137-af4f-b50d920a5e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E15BD81-B33C-4C71-8F20-A22DD4825EE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5459</Words>
  <Application>Microsoft Macintosh PowerPoint</Application>
  <PresentationFormat>Affichage à l'écran (4:3)</PresentationFormat>
  <Paragraphs>656</Paragraphs>
  <Slides>65</Slides>
  <Notes>37</Notes>
  <HiddenSlides>3</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65</vt:i4>
      </vt:variant>
    </vt:vector>
  </HeadingPairs>
  <TitlesOfParts>
    <vt:vector size="72" baseType="lpstr">
      <vt:lpstr>Aptos</vt:lpstr>
      <vt:lpstr>Arial</vt:lpstr>
      <vt:lpstr>Calibri</vt:lpstr>
      <vt:lpstr>Corbel</vt:lpstr>
      <vt:lpstr>Wingdings</vt:lpstr>
      <vt:lpstr>Wingdings 2</vt:lpstr>
      <vt:lpstr>Mediaan</vt:lpstr>
      <vt:lpstr>Concertation medico-pharmaceutique moins d’antibiotIques  en toute sécurité</vt:lpstr>
      <vt:lpstr>Programme </vt:lpstr>
      <vt:lpstr>Grâce à …</vt:lpstr>
      <vt:lpstr>Grâce à …</vt:lpstr>
      <vt:lpstr>Tour de parole</vt:lpstr>
      <vt:lpstr>Objectifs CMP</vt:lpstr>
      <vt:lpstr>Références </vt:lpstr>
      <vt:lpstr>BAPCOP: de quoi s’agit-il ?</vt:lpstr>
      <vt:lpstr>BAPCOP: de quoi s’agit-il ?</vt:lpstr>
      <vt:lpstr>BAPCOP: CBIP.BE</vt:lpstr>
      <vt:lpstr>Présentation PowerPoint</vt:lpstr>
      <vt:lpstr>Impact au niveau mondial</vt:lpstr>
      <vt:lpstr>Impact au niveau européen</vt:lpstr>
      <vt:lpstr>En Belgique </vt:lpstr>
      <vt:lpstr>Présentation PowerPoint</vt:lpstr>
      <vt:lpstr>Présentation PowerPoint</vt:lpstr>
      <vt:lpstr>Resistances: quelques chiffres</vt:lpstr>
      <vt:lpstr>Résistance induite par l’usage d’antibiotique</vt:lpstr>
      <vt:lpstr>Présentation PowerPoint</vt:lpstr>
      <vt:lpstr> </vt:lpstr>
      <vt:lpstr>3 sous-groupes</vt:lpstr>
      <vt:lpstr>1. Germaine, 85 ans</vt:lpstr>
      <vt:lpstr>Germaine, 85 ans</vt:lpstr>
      <vt:lpstr>Présentation PowerPoint</vt:lpstr>
      <vt:lpstr>Présentation PowerPoint</vt:lpstr>
      <vt:lpstr>Présentation PowerPoint</vt:lpstr>
      <vt:lpstr>Présentation PowerPoint</vt:lpstr>
      <vt:lpstr>Présentation PowerPoint</vt:lpstr>
      <vt:lpstr>Présentation PowerPoint</vt:lpstr>
      <vt:lpstr>2. Roland, 58 ans                         </vt:lpstr>
      <vt:lpstr>Roland, 58 ans                              </vt:lpstr>
      <vt:lpstr>Roland, 58 ans                                           </vt:lpstr>
      <vt:lpstr>IVRI: bactérienne ou virale?</vt:lpstr>
      <vt:lpstr>IVRI: Durée des plaintes avec et sans AB</vt:lpstr>
      <vt:lpstr>IVR: Durée des plaintes avec et sans AB</vt:lpstr>
      <vt:lpstr>IVR: Bénéfice-Risque d’un AB</vt:lpstr>
      <vt:lpstr>Roland, 58 ans                            </vt:lpstr>
      <vt:lpstr>Attentes des patients</vt:lpstr>
      <vt:lpstr>Attentes des patients</vt:lpstr>
      <vt:lpstr>Outil IPA (ICE, en anglais)</vt:lpstr>
      <vt:lpstr>Communication</vt:lpstr>
      <vt:lpstr>Communication</vt:lpstr>
      <vt:lpstr>Messages clés</vt:lpstr>
      <vt:lpstr>Présentation PowerPoint</vt:lpstr>
      <vt:lpstr>Prescrire moins d'antibiotiques en toute sécurité</vt:lpstr>
      <vt:lpstr>Communication – brochure &amp; e-learning </vt:lpstr>
      <vt:lpstr>En quelques mots, quels sont les principaux  ennemis bactériens (communauté) ?</vt:lpstr>
      <vt:lpstr>Et les antibiotiques ? Une vue globale …</vt:lpstr>
      <vt:lpstr>Chloé, 3 ans, 15 kg</vt:lpstr>
      <vt:lpstr>Chloé, 3 ans, 15 kg</vt:lpstr>
      <vt:lpstr>Otite moyenne aigüe</vt:lpstr>
      <vt:lpstr>Présentation PowerPoint</vt:lpstr>
      <vt:lpstr>Chloé, 3 ans, 15 kg</vt:lpstr>
      <vt:lpstr>Pourquoi des doses si élevées ?</vt:lpstr>
      <vt:lpstr>Chloé, 3 ans, 15 kg: pas d’amélioration  après 3 jours de traitement …</vt:lpstr>
      <vt:lpstr>Chloé, 3 ans, 15 kg: pas d’amélioration  après 3 jours de traitement …</vt:lpstr>
      <vt:lpstr>Présentation PowerPoint</vt:lpstr>
      <vt:lpstr>Indicateurs de qualité</vt:lpstr>
      <vt:lpstr>Indicateurs de résultat (APQI = baromètre)</vt:lpstr>
      <vt:lpstr>www.parlonsantibiotiques.be</vt:lpstr>
      <vt:lpstr>Exemples d’indicateurs </vt:lpstr>
      <vt:lpstr>Présentation PowerPoint</vt:lpstr>
      <vt:lpstr>Présentation PowerPoint</vt:lpstr>
      <vt:lpstr>Indicateurs - Pharmanet</vt:lpstr>
      <vt:lpstr>Indicateurs de qualité  - Pharmanet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2020-11-12T17:03:20Z</dcterms:created>
  <dcterms:modified xsi:type="dcterms:W3CDTF">2024-08-08T09:19:50Z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0x010100A046EFA3968C1844A3C913B7B84DF586</vt:lpwstr>
  </property>
  <property fmtid="{D5CDD505-2E9C-101B-9397-08002B2CF9AE}" pid="3" name="MediaServiceImageTags">
    <vt:lpwstr/>
  </property>
</Properties>
</file>