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856" r:id="rId2"/>
    <p:sldId id="551" r:id="rId3"/>
    <p:sldId id="837" r:id="rId4"/>
    <p:sldId id="908" r:id="rId5"/>
    <p:sldId id="909" r:id="rId6"/>
    <p:sldId id="318" r:id="rId7"/>
    <p:sldId id="83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580"/>
  </p:normalViewPr>
  <p:slideViewPr>
    <p:cSldViewPr snapToGrid="0" snapToObjects="1">
      <p:cViewPr varScale="1">
        <p:scale>
          <a:sx n="94" d="100"/>
          <a:sy n="94" d="100"/>
        </p:scale>
        <p:origin x="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919FA-B80F-A34A-BB97-F58CFCCC5349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8D77A-4AA0-214C-9E9B-DD648927D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150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BF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78FC6-CE17-4259-A63C-DDFC12E048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9945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78FC6-CE17-4259-A63C-DDFC12E048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601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Indicateurs qui peuvent être récupérés via </a:t>
            </a:r>
            <a:r>
              <a:rPr lang="fr-BE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pharmanet</a:t>
            </a:r>
            <a:endParaRPr lang="fr-BE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Indicateur 1 :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lesquels </a:t>
            </a:r>
            <a:r>
              <a:rPr lang="fr-B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antibiotiques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(ATC J01) ont été prescrits et remboursés sur le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total de patients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exprimé en ‰ (pour 1 000 patients).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Indicateur 2 :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recevant des </a:t>
            </a:r>
            <a:r>
              <a:rPr lang="fr-B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antibiotiques de deuxième ligne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prescrits et remboursés (amoxicilline + acide clavulanique (J01CR), les céphalosporines (J01D), les quinolones (J01M) ou les macrolides (J01FA) sur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nombre total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lesquels des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antibiotiques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(ATC J01) ont été prescrits, exprimé comme suit en pourcentage (%).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Indicateur 3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lesquels l'</a:t>
            </a:r>
            <a:r>
              <a:rPr lang="fr-B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amoxicilline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(J01CA04) a été prescrite et remboursée sur le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total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lesquels des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antibiotiques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(ATC J01) ont été prescrits, exprimé comme suit en pourcentage (%).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Indicateur 4 : 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lesquels des </a:t>
            </a:r>
            <a:r>
              <a:rPr lang="fr-B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nitrofuranes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(J01XE) ont été prescrits et remboursés sur le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 nombre total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pour lesquels des antibiotiques (ATC J01) ont été prescrits, exprimé comme suit en pourcentage (%).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96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Indicateurs qui peuvent être récupérés via </a:t>
            </a:r>
            <a:r>
              <a:rPr lang="fr-BE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pharmanet</a:t>
            </a:r>
            <a:endParaRPr lang="fr-BE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Indicateur 1 :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lesquels </a:t>
            </a:r>
            <a:r>
              <a:rPr lang="fr-B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antibiotiques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(ATC J01) ont été prescrits et remboursés sur le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total de patients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exprimé en ‰ (pour 1 000 patients).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Indicateur 2 :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recevant des </a:t>
            </a:r>
            <a:r>
              <a:rPr lang="fr-B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antibiotiques de deuxième ligne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prescrits et remboursés (amoxicilline + acide clavulanique (J01CR), les céphalosporines (J01D), les quinolones (J01M) ou les macrolides (J01FA) sur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nombre total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lesquels des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antibiotiques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(ATC J01) ont été prescrits, exprimé comme suit en pourcentage (%).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Indicateur 3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lesquels l'</a:t>
            </a:r>
            <a:r>
              <a:rPr lang="fr-B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amoxicilline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(J01CA04) a été prescrite et remboursée sur le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total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lesquels des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antibiotiques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(ATC J01) ont été prescrits, exprimé comme suit en pourcentage (%).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Indicateur 4 : 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lesquels des </a:t>
            </a:r>
            <a:r>
              <a:rPr lang="fr-B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nitrofuranes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(J01XE) ont été prescrits et remboursés sur le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BE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 nombre total de patients </a:t>
            </a:r>
            <a:r>
              <a:rPr lang="fr-B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pour lesquels des antibiotiques (ATC J01) ont été prescrits, exprimé comme suit en pourcentage (%).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1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43339" y="6053328"/>
            <a:ext cx="2843701" cy="713232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00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143368" y="1477840"/>
            <a:ext cx="8636000" cy="1828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b"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nl-NL" dirty="0"/>
              <a:t>Onderwerp</a:t>
            </a:r>
            <a:endParaRPr lang="en-US" dirty="0"/>
          </a:p>
        </p:txBody>
      </p:sp>
      <p:sp>
        <p:nvSpPr>
          <p:cNvPr id="19" name="Footer Placeholder 16"/>
          <p:cNvSpPr txBox="1">
            <a:spLocks/>
          </p:cNvSpPr>
          <p:nvPr userDrawn="1"/>
        </p:nvSpPr>
        <p:spPr>
          <a:xfrm>
            <a:off x="3145536" y="6044184"/>
            <a:ext cx="9046464" cy="713232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latinLnBrk="0">
              <a:defRPr sz="11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21" name="Tijdelijke aanduiding voor tekst 20"/>
          <p:cNvSpPr>
            <a:spLocks noGrp="1"/>
          </p:cNvSpPr>
          <p:nvPr>
            <p:ph type="body" sz="quarter" idx="12" hasCustomPrompt="1"/>
          </p:nvPr>
        </p:nvSpPr>
        <p:spPr>
          <a:xfrm>
            <a:off x="3145368" y="4149080"/>
            <a:ext cx="8640233" cy="432048"/>
          </a:xfr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noAutofit/>
          </a:bodyPr>
          <a:lstStyle>
            <a:lvl1pPr marL="0" indent="0">
              <a:buNone/>
              <a:defRPr sz="2000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l-BE" dirty="0"/>
              <a:t>Regio:</a:t>
            </a:r>
          </a:p>
        </p:txBody>
      </p:sp>
      <p:sp>
        <p:nvSpPr>
          <p:cNvPr id="24" name="Footer Placeholder 16"/>
          <p:cNvSpPr txBox="1">
            <a:spLocks/>
          </p:cNvSpPr>
          <p:nvPr userDrawn="1"/>
        </p:nvSpPr>
        <p:spPr>
          <a:xfrm>
            <a:off x="1070906" y="332657"/>
            <a:ext cx="10050188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latinLnBrk="0">
              <a:defRPr sz="11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1400" b="1" dirty="0"/>
              <a:t>PROGRAMME DE PROMOTION DE LA QUALITE  - CONCERTATION MEDICO-PHARMACEUTIQUE </a:t>
            </a:r>
            <a:endParaRPr lang="en-US" sz="1400" b="1" dirty="0"/>
          </a:p>
        </p:txBody>
      </p:sp>
      <p:sp>
        <p:nvSpPr>
          <p:cNvPr id="30" name="Tijdelijke aanduiding voor tekst 20"/>
          <p:cNvSpPr>
            <a:spLocks noGrp="1"/>
          </p:cNvSpPr>
          <p:nvPr>
            <p:ph type="body" sz="quarter" idx="13" hasCustomPrompt="1"/>
          </p:nvPr>
        </p:nvSpPr>
        <p:spPr>
          <a:xfrm>
            <a:off x="3145366" y="4696544"/>
            <a:ext cx="8640233" cy="432048"/>
          </a:xfr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noAutofit/>
          </a:bodyPr>
          <a:lstStyle>
            <a:lvl1pPr marL="0" indent="0">
              <a:buNone/>
              <a:defRPr sz="2000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l-BE" dirty="0"/>
              <a:t>Moderator:</a:t>
            </a:r>
          </a:p>
        </p:txBody>
      </p:sp>
      <p:sp>
        <p:nvSpPr>
          <p:cNvPr id="31" name="Tijdelijke aanduiding voor tekst 20"/>
          <p:cNvSpPr>
            <a:spLocks noGrp="1"/>
          </p:cNvSpPr>
          <p:nvPr>
            <p:ph type="body" sz="quarter" idx="14" hasCustomPrompt="1"/>
          </p:nvPr>
        </p:nvSpPr>
        <p:spPr>
          <a:xfrm>
            <a:off x="3145365" y="5242691"/>
            <a:ext cx="8640233" cy="432048"/>
          </a:xfr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noAutofit/>
          </a:bodyPr>
          <a:lstStyle>
            <a:lvl1pPr marL="0" indent="0">
              <a:buNone/>
              <a:defRPr sz="2000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l-BE" dirty="0"/>
              <a:t>Datum:</a:t>
            </a:r>
          </a:p>
        </p:txBody>
      </p:sp>
      <p:sp>
        <p:nvSpPr>
          <p:cNvPr id="34" name="Tijdelijke aanduiding voor tekst 33"/>
          <p:cNvSpPr>
            <a:spLocks noGrp="1"/>
          </p:cNvSpPr>
          <p:nvPr>
            <p:ph type="body" sz="quarter" idx="15" hasCustomPrompt="1"/>
          </p:nvPr>
        </p:nvSpPr>
        <p:spPr>
          <a:xfrm>
            <a:off x="3145363" y="6053328"/>
            <a:ext cx="8640233" cy="704088"/>
          </a:xfrm>
        </p:spPr>
        <p:txBody>
          <a:bodyPr anchor="ctr">
            <a:normAutofit/>
          </a:bodyPr>
          <a:lstStyle>
            <a:lvl1pPr marL="0" indent="0">
              <a:buNone/>
              <a:defRPr sz="11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Partenariat departements de medecine generale ULB – ULIEGE et faculte de pharmacie UCL  </a:t>
            </a:r>
          </a:p>
          <a:p>
            <a:pPr lvl="0"/>
            <a:r>
              <a:rPr lang="nl-BE" dirty="0"/>
              <a:t>collaboration  DOMUS medica</a:t>
            </a:r>
          </a:p>
        </p:txBody>
      </p:sp>
      <p:pic>
        <p:nvPicPr>
          <p:cNvPr id="27" name="Afbeelding 13">
            <a:extLst>
              <a:ext uri="{FF2B5EF4-FFF2-40B4-BE49-F238E27FC236}">
                <a16:creationId xmlns:a16="http://schemas.microsoft.com/office/drawing/2014/main" id="{F9F7472A-00F8-F843-B06B-9626388166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27" y="149914"/>
            <a:ext cx="709757" cy="607001"/>
          </a:xfrm>
          <a:prstGeom prst="rect">
            <a:avLst/>
          </a:prstGeom>
        </p:spPr>
      </p:pic>
      <p:sp>
        <p:nvSpPr>
          <p:cNvPr id="28" name="ZoneTexte 27">
            <a:extLst>
              <a:ext uri="{FF2B5EF4-FFF2-40B4-BE49-F238E27FC236}">
                <a16:creationId xmlns:a16="http://schemas.microsoft.com/office/drawing/2014/main" id="{B9D8FC61-EAEC-9149-AB9F-644F2FA087A8}"/>
              </a:ext>
            </a:extLst>
          </p:cNvPr>
          <p:cNvSpPr txBox="1"/>
          <p:nvPr userDrawn="1"/>
        </p:nvSpPr>
        <p:spPr>
          <a:xfrm>
            <a:off x="716027" y="615879"/>
            <a:ext cx="709757" cy="3738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CMP</a:t>
            </a:r>
          </a:p>
        </p:txBody>
      </p:sp>
      <p:sp>
        <p:nvSpPr>
          <p:cNvPr id="29" name="TextBox 12">
            <a:extLst>
              <a:ext uri="{FF2B5EF4-FFF2-40B4-BE49-F238E27FC236}">
                <a16:creationId xmlns:a16="http://schemas.microsoft.com/office/drawing/2014/main" id="{037E86A7-7C53-AC44-8D34-F899E492ECA8}"/>
              </a:ext>
            </a:extLst>
          </p:cNvPr>
          <p:cNvSpPr txBox="1"/>
          <p:nvPr userDrawn="1"/>
        </p:nvSpPr>
        <p:spPr>
          <a:xfrm>
            <a:off x="299597" y="6204156"/>
            <a:ext cx="16504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b="1" dirty="0"/>
              <a:t> </a:t>
            </a:r>
            <a:r>
              <a:rPr lang="fr-BE" sz="1600" b="1" dirty="0" err="1">
                <a:solidFill>
                  <a:schemeClr val="bg1"/>
                </a:solidFill>
              </a:rPr>
              <a:t>cmpinfo@ulb.be</a:t>
            </a:r>
            <a:endParaRPr lang="fr-B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6605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2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3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4" name="Tijdelijke aanduiding vo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199456" y="6053138"/>
            <a:ext cx="10382943" cy="70485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Bronnen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3E4D0F99-B5B8-7449-8478-99EF57F02A3A}"/>
              </a:ext>
            </a:extLst>
          </p:cNvPr>
          <p:cNvSpPr txBox="1"/>
          <p:nvPr userDrawn="1"/>
        </p:nvSpPr>
        <p:spPr>
          <a:xfrm>
            <a:off x="9646005" y="6260068"/>
            <a:ext cx="182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800" b="1" dirty="0"/>
              <a:t> </a:t>
            </a:r>
            <a:r>
              <a:rPr lang="fr-BE" sz="1800" b="1" dirty="0" err="1">
                <a:solidFill>
                  <a:schemeClr val="bg1"/>
                </a:solidFill>
              </a:rPr>
              <a:t>cmpinfo@ulb.be</a:t>
            </a: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79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6" name="TextBox 12">
            <a:extLst>
              <a:ext uri="{FF2B5EF4-FFF2-40B4-BE49-F238E27FC236}">
                <a16:creationId xmlns:a16="http://schemas.microsoft.com/office/drawing/2014/main" id="{744C2033-C603-954B-B907-70E01A84DC1E}"/>
              </a:ext>
            </a:extLst>
          </p:cNvPr>
          <p:cNvSpPr txBox="1"/>
          <p:nvPr userDrawn="1"/>
        </p:nvSpPr>
        <p:spPr>
          <a:xfrm>
            <a:off x="9646005" y="6260068"/>
            <a:ext cx="182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800" b="1" dirty="0"/>
              <a:t> </a:t>
            </a:r>
            <a:r>
              <a:rPr lang="fr-BE" sz="1800" b="1" dirty="0" err="1">
                <a:solidFill>
                  <a:schemeClr val="bg1"/>
                </a:solidFill>
              </a:rPr>
              <a:t>cmpinfo@ulb.be</a:t>
            </a: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13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oelstell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nl-NL" dirty="0" err="1"/>
              <a:t>Nouveau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3"/>
          </p:nvPr>
        </p:nvSpPr>
        <p:spPr>
          <a:xfrm>
            <a:off x="1199456" y="6053138"/>
            <a:ext cx="10382943" cy="70485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41275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oelstell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nl-NL" dirty="0"/>
              <a:t>Doelstellingen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199456" y="6053138"/>
            <a:ext cx="10382943" cy="70485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Sources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FACFD779-EF9D-1845-BAE1-FD83D32863CE}"/>
              </a:ext>
            </a:extLst>
          </p:cNvPr>
          <p:cNvSpPr txBox="1"/>
          <p:nvPr userDrawn="1"/>
        </p:nvSpPr>
        <p:spPr>
          <a:xfrm>
            <a:off x="9646005" y="6260068"/>
            <a:ext cx="182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800" b="1" dirty="0"/>
              <a:t> </a:t>
            </a:r>
            <a:r>
              <a:rPr lang="fr-BE" sz="1800" b="1" dirty="0" err="1">
                <a:solidFill>
                  <a:schemeClr val="bg1"/>
                </a:solidFill>
              </a:rPr>
              <a:t>cmpinfo@ulb.be</a:t>
            </a: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755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07/05/2020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en-US"/>
              <a:t>Bon usage des antibiotiques délivrés à l'officine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6E859-B6EC-40A1-A533-89AD268144EF}" type="slidenum">
              <a:rPr lang="en-US" altLang="en-US"/>
              <a:pPr/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873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1C3076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C4FAF-83FC-4633-8F61-4C4FE5B7FBDD}" type="slidenum">
              <a:rPr lang="nl-BE" altLang="nl-BE"/>
              <a:pPr/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488347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verzi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6864" y="228600"/>
            <a:ext cx="10871200" cy="9906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Overzicht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‹N°›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3145366" y="1700214"/>
            <a:ext cx="8542867" cy="410527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lphaUcPeriod"/>
              <a:defRPr sz="2000">
                <a:solidFill>
                  <a:schemeClr val="tx2"/>
                </a:solidFill>
              </a:defRPr>
            </a:lvl1pPr>
            <a:lvl2pPr marL="880110" indent="-514350">
              <a:buFont typeface="+mj-lt"/>
              <a:buAutoNum type="arabicPeriod"/>
              <a:defRPr sz="2000">
                <a:solidFill>
                  <a:schemeClr val="tx2"/>
                </a:solidFill>
              </a:defRPr>
            </a:lvl2pPr>
            <a:lvl3pPr marL="1143000" indent="-457200">
              <a:buFont typeface="+mj-lt"/>
              <a:buAutoNum type="romanLcPeriod"/>
              <a:defRPr sz="2000">
                <a:solidFill>
                  <a:schemeClr val="tx2"/>
                </a:solidFill>
              </a:defRPr>
            </a:lvl3pPr>
            <a:lvl4pPr marL="1600200" indent="-457200">
              <a:buFont typeface="+mj-lt"/>
              <a:buAutoNum type="alphaUcPeriod"/>
              <a:defRPr/>
            </a:lvl4pPr>
            <a:lvl5pPr marL="2057400" indent="-457200">
              <a:buFont typeface="+mj-lt"/>
              <a:buAutoNum type="alphaUcPeriod"/>
              <a:defRPr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14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5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6" name="Tijdelijke aanduiding vo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199456" y="6053138"/>
            <a:ext cx="10382943" cy="70485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Bronnen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BED18650-45CB-F24F-B73B-D4E54606CA60}"/>
              </a:ext>
            </a:extLst>
          </p:cNvPr>
          <p:cNvSpPr txBox="1"/>
          <p:nvPr userDrawn="1"/>
        </p:nvSpPr>
        <p:spPr>
          <a:xfrm>
            <a:off x="9646005" y="6260068"/>
            <a:ext cx="182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800" b="1" dirty="0"/>
              <a:t> </a:t>
            </a:r>
            <a:r>
              <a:rPr lang="fr-BE" sz="1800" b="1" dirty="0" err="1">
                <a:solidFill>
                  <a:schemeClr val="bg1"/>
                </a:solidFill>
              </a:rPr>
              <a:t>cmpinfo@ulb.be</a:t>
            </a: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24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lstell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nl-NL" dirty="0"/>
              <a:t>Doelstellingen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solidFill>
            <a:srgbClr val="FF8F8F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‹N°›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3"/>
          </p:nvPr>
        </p:nvSpPr>
        <p:spPr>
          <a:xfrm>
            <a:off x="1199456" y="6053138"/>
            <a:ext cx="10382943" cy="70485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endParaRPr lang="nl-BE" dirty="0"/>
          </a:p>
        </p:txBody>
      </p:sp>
      <p:sp>
        <p:nvSpPr>
          <p:cNvPr id="14" name="Rechthoek 13"/>
          <p:cNvSpPr/>
          <p:nvPr userDrawn="1"/>
        </p:nvSpPr>
        <p:spPr>
          <a:xfrm>
            <a:off x="812801" y="1758681"/>
            <a:ext cx="2174240" cy="4052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6" hasCustomPrompt="1"/>
          </p:nvPr>
        </p:nvSpPr>
        <p:spPr>
          <a:xfrm>
            <a:off x="3105544" y="1758682"/>
            <a:ext cx="8476857" cy="4145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no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nl-BE" dirty="0"/>
              <a:t>Doelstelling 1</a:t>
            </a:r>
          </a:p>
        </p:txBody>
      </p:sp>
      <p:sp>
        <p:nvSpPr>
          <p:cNvPr id="21" name="Tijdelijke aanduiding voor tekst 19"/>
          <p:cNvSpPr>
            <a:spLocks noGrp="1"/>
          </p:cNvSpPr>
          <p:nvPr>
            <p:ph type="body" sz="quarter" idx="17" hasCustomPrompt="1"/>
          </p:nvPr>
        </p:nvSpPr>
        <p:spPr>
          <a:xfrm>
            <a:off x="3105542" y="2276873"/>
            <a:ext cx="8476857" cy="4145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no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nl-BE" dirty="0"/>
              <a:t>Doelstelling 2</a:t>
            </a: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65A21E24-DF9A-A343-BF8A-9FB2D165E79E}"/>
              </a:ext>
            </a:extLst>
          </p:cNvPr>
          <p:cNvSpPr txBox="1"/>
          <p:nvPr userDrawn="1"/>
        </p:nvSpPr>
        <p:spPr>
          <a:xfrm>
            <a:off x="9646005" y="6260068"/>
            <a:ext cx="182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800" b="1" dirty="0"/>
              <a:t> </a:t>
            </a:r>
            <a:r>
              <a:rPr lang="fr-BE" sz="1800" b="1" dirty="0" err="1">
                <a:solidFill>
                  <a:schemeClr val="bg1"/>
                </a:solidFill>
              </a:rPr>
              <a:t>cmpinfo@ulb.be</a:t>
            </a:r>
            <a:endParaRPr lang="fr-BE" sz="1800" dirty="0">
              <a:solidFill>
                <a:schemeClr val="bg1"/>
              </a:solidFill>
            </a:endParaRPr>
          </a:p>
        </p:txBody>
      </p:sp>
      <p:pic>
        <p:nvPicPr>
          <p:cNvPr id="16" name="Afbeelding 13">
            <a:extLst>
              <a:ext uri="{FF2B5EF4-FFF2-40B4-BE49-F238E27FC236}">
                <a16:creationId xmlns:a16="http://schemas.microsoft.com/office/drawing/2014/main" id="{D4040294-31D8-8244-8084-C3D422721D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816" y="2927262"/>
            <a:ext cx="709757" cy="607001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A947A958-97C9-CE47-9665-EC6F1CD67170}"/>
              </a:ext>
            </a:extLst>
          </p:cNvPr>
          <p:cNvSpPr txBox="1"/>
          <p:nvPr userDrawn="1"/>
        </p:nvSpPr>
        <p:spPr>
          <a:xfrm>
            <a:off x="1545816" y="3393227"/>
            <a:ext cx="709757" cy="3738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CMP</a:t>
            </a:r>
          </a:p>
        </p:txBody>
      </p:sp>
    </p:spTree>
    <p:extLst>
      <p:ext uri="{BB962C8B-B14F-4D97-AF65-F5344CB8AC3E}">
        <p14:creationId xmlns:p14="http://schemas.microsoft.com/office/powerpoint/2010/main" val="158720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zi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1727" y="228600"/>
            <a:ext cx="10871200" cy="9906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Overzicht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3145366" y="1700214"/>
            <a:ext cx="8542867" cy="410527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lphaUcPeriod"/>
              <a:defRPr sz="2000">
                <a:solidFill>
                  <a:schemeClr val="tx2"/>
                </a:solidFill>
              </a:defRPr>
            </a:lvl1pPr>
            <a:lvl2pPr marL="880110" indent="-514350">
              <a:buFont typeface="+mj-lt"/>
              <a:buAutoNum type="arabicPeriod"/>
              <a:defRPr sz="2000">
                <a:solidFill>
                  <a:schemeClr val="tx2"/>
                </a:solidFill>
              </a:defRPr>
            </a:lvl2pPr>
            <a:lvl3pPr marL="1143000" indent="-457200">
              <a:buFont typeface="+mj-lt"/>
              <a:buAutoNum type="romanLcPeriod"/>
              <a:defRPr sz="2000">
                <a:solidFill>
                  <a:schemeClr val="tx2"/>
                </a:solidFill>
              </a:defRPr>
            </a:lvl3pPr>
            <a:lvl4pPr marL="1600200" indent="-457200">
              <a:buFont typeface="+mj-lt"/>
              <a:buAutoNum type="alphaUcPeriod"/>
              <a:defRPr/>
            </a:lvl4pPr>
            <a:lvl5pPr marL="2057400" indent="-457200">
              <a:buFont typeface="+mj-lt"/>
              <a:buAutoNum type="alphaUcPeriod"/>
              <a:defRPr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14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5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B63028C8-AC0E-FC4D-9F91-745B669426F0}"/>
              </a:ext>
            </a:extLst>
          </p:cNvPr>
          <p:cNvSpPr txBox="1"/>
          <p:nvPr userDrawn="1"/>
        </p:nvSpPr>
        <p:spPr>
          <a:xfrm>
            <a:off x="9646005" y="6260068"/>
            <a:ext cx="182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800" b="1" dirty="0"/>
              <a:t> </a:t>
            </a:r>
            <a:r>
              <a:rPr lang="fr-BE" sz="1800" b="1" dirty="0" err="1">
                <a:solidFill>
                  <a:schemeClr val="bg1"/>
                </a:solidFill>
              </a:rPr>
              <a:t>cmpinfo@ulb.be</a:t>
            </a: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95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lei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6864" y="228600"/>
            <a:ext cx="10871200" cy="9906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Inleiding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FF8F8F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‹N°›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0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1" name="Tijdelijke aanduiding vo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199456" y="6053138"/>
            <a:ext cx="10382943" cy="70485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Sources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25C3EB1F-C5F2-BF45-84D5-EAEE571227F0}"/>
              </a:ext>
            </a:extLst>
          </p:cNvPr>
          <p:cNvSpPr txBox="1"/>
          <p:nvPr userDrawn="1"/>
        </p:nvSpPr>
        <p:spPr>
          <a:xfrm>
            <a:off x="9646005" y="6260068"/>
            <a:ext cx="182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800" b="1" dirty="0"/>
              <a:t> </a:t>
            </a:r>
            <a:r>
              <a:rPr lang="fr-BE" sz="1800" b="1" dirty="0" err="1">
                <a:solidFill>
                  <a:schemeClr val="bg1"/>
                </a:solidFill>
              </a:rPr>
              <a:t>cmpinfo@ulb.be</a:t>
            </a: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874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solidFill>
            <a:srgbClr val="FF8F8F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‹N°›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2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199456" y="6053138"/>
            <a:ext cx="10382943" cy="70485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Bronnen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1F293D56-A7AE-A440-8C0B-8B8A57E86E77}"/>
              </a:ext>
            </a:extLst>
          </p:cNvPr>
          <p:cNvSpPr txBox="1"/>
          <p:nvPr userDrawn="1"/>
        </p:nvSpPr>
        <p:spPr>
          <a:xfrm>
            <a:off x="9646005" y="6260068"/>
            <a:ext cx="182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800" b="1" dirty="0"/>
              <a:t> </a:t>
            </a:r>
            <a:r>
              <a:rPr lang="fr-BE" sz="1800" b="1" dirty="0" err="1">
                <a:solidFill>
                  <a:schemeClr val="bg1"/>
                </a:solidFill>
              </a:rPr>
              <a:t>cmpinfo@ulb.be</a:t>
            </a: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5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6864" y="228600"/>
            <a:ext cx="10871200" cy="9906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Conclusie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FF8F8F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‹N°›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hthoek 13"/>
          <p:cNvSpPr/>
          <p:nvPr userDrawn="1"/>
        </p:nvSpPr>
        <p:spPr>
          <a:xfrm>
            <a:off x="900504" y="1758681"/>
            <a:ext cx="2086537" cy="4052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  <p:sp>
        <p:nvSpPr>
          <p:cNvPr id="16" name="Tijdelijke aanduiding voor tekst 19"/>
          <p:cNvSpPr>
            <a:spLocks noGrp="1"/>
          </p:cNvSpPr>
          <p:nvPr>
            <p:ph type="body" sz="quarter" idx="16" hasCustomPrompt="1"/>
          </p:nvPr>
        </p:nvSpPr>
        <p:spPr>
          <a:xfrm>
            <a:off x="3105544" y="1758682"/>
            <a:ext cx="8476857" cy="4145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no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nl-BE" dirty="0"/>
              <a:t>Punt 1</a:t>
            </a:r>
          </a:p>
        </p:txBody>
      </p:sp>
      <p:sp>
        <p:nvSpPr>
          <p:cNvPr id="17" name="Tijdelijke aanduiding voor tekst 19"/>
          <p:cNvSpPr>
            <a:spLocks noGrp="1"/>
          </p:cNvSpPr>
          <p:nvPr>
            <p:ph type="body" sz="quarter" idx="17" hasCustomPrompt="1"/>
          </p:nvPr>
        </p:nvSpPr>
        <p:spPr>
          <a:xfrm>
            <a:off x="3105542" y="2276873"/>
            <a:ext cx="8476857" cy="4145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no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nl-BE" dirty="0"/>
              <a:t>Punt 2</a:t>
            </a:r>
          </a:p>
        </p:txBody>
      </p:sp>
      <p:sp>
        <p:nvSpPr>
          <p:cNvPr id="18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9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0" name="Tijdelijke aanduiding vo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199456" y="6053138"/>
            <a:ext cx="10382943" cy="70485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Sources</a:t>
            </a: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19FA9674-47B8-C34E-A73D-70D2A14FA68D}"/>
              </a:ext>
            </a:extLst>
          </p:cNvPr>
          <p:cNvSpPr txBox="1"/>
          <p:nvPr userDrawn="1"/>
        </p:nvSpPr>
        <p:spPr>
          <a:xfrm>
            <a:off x="9646005" y="6260068"/>
            <a:ext cx="182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800" b="1" dirty="0"/>
              <a:t> </a:t>
            </a:r>
            <a:r>
              <a:rPr lang="fr-BE" sz="1800" b="1" dirty="0" err="1">
                <a:solidFill>
                  <a:schemeClr val="bg1"/>
                </a:solidFill>
              </a:rPr>
              <a:t>cmpinfo@ulb.be</a:t>
            </a:r>
            <a:endParaRPr lang="fr-BE" sz="1800" dirty="0">
              <a:solidFill>
                <a:schemeClr val="bg1"/>
              </a:solidFill>
            </a:endParaRPr>
          </a:p>
        </p:txBody>
      </p:sp>
      <p:pic>
        <p:nvPicPr>
          <p:cNvPr id="13" name="Afbeelding 13">
            <a:extLst>
              <a:ext uri="{FF2B5EF4-FFF2-40B4-BE49-F238E27FC236}">
                <a16:creationId xmlns:a16="http://schemas.microsoft.com/office/drawing/2014/main" id="{B0ED4422-9629-EF42-B153-CA75C3D215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614" y="2927262"/>
            <a:ext cx="709757" cy="607001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A4FCE957-0F06-134D-BC27-D718A94F0095}"/>
              </a:ext>
            </a:extLst>
          </p:cNvPr>
          <p:cNvSpPr txBox="1"/>
          <p:nvPr userDrawn="1"/>
        </p:nvSpPr>
        <p:spPr>
          <a:xfrm>
            <a:off x="1671614" y="3393227"/>
            <a:ext cx="709757" cy="3738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CMP</a:t>
            </a:r>
          </a:p>
        </p:txBody>
      </p:sp>
    </p:spTree>
    <p:extLst>
      <p:ext uri="{BB962C8B-B14F-4D97-AF65-F5344CB8AC3E}">
        <p14:creationId xmlns:p14="http://schemas.microsoft.com/office/powerpoint/2010/main" val="29176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 dank a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6864" y="228600"/>
            <a:ext cx="10871200" cy="9906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Met dank aan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FF8F8F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‹N°›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4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5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BCAE62D9-74E6-2246-B587-D88D6781860D}"/>
              </a:ext>
            </a:extLst>
          </p:cNvPr>
          <p:cNvSpPr txBox="1"/>
          <p:nvPr userDrawn="1"/>
        </p:nvSpPr>
        <p:spPr>
          <a:xfrm>
            <a:off x="9646005" y="6260068"/>
            <a:ext cx="182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800" b="1" dirty="0"/>
              <a:t> </a:t>
            </a:r>
            <a:r>
              <a:rPr lang="fr-BE" sz="1800" b="1" dirty="0" err="1">
                <a:solidFill>
                  <a:schemeClr val="bg1"/>
                </a:solidFill>
              </a:rPr>
              <a:t>cmpinfo@ulb.be</a:t>
            </a: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92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‹N°›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8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9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0" name="Tijdelijke aanduiding vo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199456" y="6053138"/>
            <a:ext cx="10382943" cy="70485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Sources</a:t>
            </a: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683020FE-05C5-9848-8F7F-6716379FF1D7}"/>
              </a:ext>
            </a:extLst>
          </p:cNvPr>
          <p:cNvSpPr txBox="1"/>
          <p:nvPr userDrawn="1"/>
        </p:nvSpPr>
        <p:spPr>
          <a:xfrm>
            <a:off x="9646005" y="6260068"/>
            <a:ext cx="182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800" b="1" dirty="0"/>
              <a:t> </a:t>
            </a:r>
            <a:r>
              <a:rPr lang="fr-BE" sz="1800" b="1" dirty="0" err="1">
                <a:solidFill>
                  <a:schemeClr val="bg1"/>
                </a:solidFill>
              </a:rPr>
              <a:t>cmpinfo@ulb.be</a:t>
            </a: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068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endParaRPr lang="en-US" dirty="0"/>
          </a:p>
        </p:txBody>
      </p:sp>
      <p:sp>
        <p:nvSpPr>
          <p:cNvPr id="18" name="Rectangle 9"/>
          <p:cNvSpPr/>
          <p:nvPr userDrawn="1"/>
        </p:nvSpPr>
        <p:spPr>
          <a:xfrm>
            <a:off x="-12192" y="6044184"/>
            <a:ext cx="1115637" cy="722376"/>
          </a:xfrm>
          <a:prstGeom prst="rect">
            <a:avLst/>
          </a:prstGeom>
          <a:solidFill>
            <a:srgbClr val="FF8F8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9" name="Rectangle 10"/>
          <p:cNvSpPr/>
          <p:nvPr userDrawn="1"/>
        </p:nvSpPr>
        <p:spPr>
          <a:xfrm>
            <a:off x="1199456" y="6044184"/>
            <a:ext cx="109925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0" name="Tijdelijke aanduiding vo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199456" y="6053138"/>
            <a:ext cx="10382943" cy="70485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Sources</a:t>
            </a: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62DC672F-A6CF-8546-8EA5-95D52A4C5358}"/>
              </a:ext>
            </a:extLst>
          </p:cNvPr>
          <p:cNvSpPr txBox="1"/>
          <p:nvPr userDrawn="1"/>
        </p:nvSpPr>
        <p:spPr>
          <a:xfrm>
            <a:off x="9646005" y="6260068"/>
            <a:ext cx="182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800" b="1" dirty="0"/>
              <a:t> </a:t>
            </a:r>
            <a:r>
              <a:rPr lang="fr-BE" sz="1800" b="1" dirty="0" err="1">
                <a:solidFill>
                  <a:schemeClr val="bg1"/>
                </a:solidFill>
              </a:rPr>
              <a:t>cmpinfo@ulb.be</a:t>
            </a: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57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9/11/24 2:26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‹N°›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8FB223F-A52F-E244-9F12-AD49979DFBC5}"/>
              </a:ext>
            </a:extLst>
          </p:cNvPr>
          <p:cNvSpPr txBox="1"/>
          <p:nvPr userDrawn="1"/>
        </p:nvSpPr>
        <p:spPr>
          <a:xfrm>
            <a:off x="9003" y="1268760"/>
            <a:ext cx="715200" cy="241200"/>
          </a:xfrm>
          <a:prstGeom prst="rect">
            <a:avLst/>
          </a:prstGeom>
          <a:solidFill>
            <a:srgbClr val="FF8F8F"/>
          </a:solidFill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93096-5B34-4342-9326-69289CEAE4C2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lang="fr-FR" sz="1800" dirty="0">
              <a:solidFill>
                <a:schemeClr val="bg1"/>
              </a:solidFill>
              <a:highlight>
                <a:srgbClr val="FF8F8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2765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schfarmaceutischoverleg.be/antibiotic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740CA66-DD42-B1B0-4840-5E41747996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12E2285-EFCA-B094-6C4E-533842482EDF}"/>
              </a:ext>
            </a:extLst>
          </p:cNvPr>
          <p:cNvSpPr txBox="1"/>
          <p:nvPr/>
        </p:nvSpPr>
        <p:spPr>
          <a:xfrm>
            <a:off x="1543364" y="292494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solidFill>
                  <a:prstClr val="black"/>
                </a:solidFill>
                <a:latin typeface="Calibri" panose="020F0502020204030204"/>
              </a:rPr>
              <a:t>Les indicateurs</a:t>
            </a:r>
          </a:p>
        </p:txBody>
      </p:sp>
    </p:spTree>
    <p:extLst>
      <p:ext uri="{BB962C8B-B14F-4D97-AF65-F5344CB8AC3E}">
        <p14:creationId xmlns:p14="http://schemas.microsoft.com/office/powerpoint/2010/main" val="82771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>
              <a:latin typeface="Calibri" panose="020F0502020204030204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Indicateurs de qualité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1887724" y="1800126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prstClr val="black"/>
                </a:solidFill>
                <a:latin typeface="Calibri" panose="020F0502020204030204"/>
              </a:rPr>
              <a:t>Indicateurs de résultat</a:t>
            </a:r>
            <a:endParaRPr lang="fr-FR" sz="2400" dirty="0">
              <a:solidFill>
                <a:prstClr val="black"/>
              </a:solidFill>
              <a:latin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prstClr val="black"/>
                </a:solidFill>
                <a:latin typeface="Calibri" panose="020F0502020204030204"/>
              </a:rPr>
              <a:t>Meilleures prescriptions (nombre, choix AB) 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prstClr val="black"/>
                </a:solidFill>
                <a:latin typeface="Calibri" panose="020F0502020204030204"/>
              </a:rPr>
              <a:t>&gt; BAROMETRE</a:t>
            </a:r>
          </a:p>
          <a:p>
            <a:pPr lvl="1"/>
            <a:r>
              <a:rPr lang="fr-FR" sz="2400" dirty="0">
                <a:solidFill>
                  <a:prstClr val="black"/>
                </a:solidFill>
                <a:latin typeface="Calibri" panose="020F0502020204030204"/>
              </a:rPr>
              <a:t>	     &gt; PHARMANET (Demande des MG requise)</a:t>
            </a:r>
          </a:p>
          <a:p>
            <a:endParaRPr lang="fr-FR" sz="2400" b="1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lang="fr-FR" sz="2400" b="1" dirty="0">
                <a:solidFill>
                  <a:prstClr val="black"/>
                </a:solidFill>
                <a:latin typeface="Calibri" panose="020F0502020204030204"/>
              </a:rPr>
              <a:t>Indicateurs de processus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prstClr val="black"/>
                </a:solidFill>
                <a:latin typeface="Calibri" panose="020F0502020204030204"/>
              </a:rPr>
              <a:t>Utiliser une même source de référence BAPCOC 2021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prstClr val="black"/>
                </a:solidFill>
                <a:latin typeface="Calibri" panose="020F0502020204030204"/>
              </a:rPr>
              <a:t>S’inscrire au baromètre</a:t>
            </a:r>
          </a:p>
          <a:p>
            <a:endParaRPr lang="fr-FR" sz="2400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lang="fr-FR" sz="2400" dirty="0">
                <a:solidFill>
                  <a:prstClr val="black"/>
                </a:solidFill>
                <a:latin typeface="Calibri" panose="020F0502020204030204"/>
              </a:rPr>
              <a:t>Avec des objectifs et la mise en place d’actions dans sa pratique</a:t>
            </a:r>
          </a:p>
        </p:txBody>
      </p:sp>
    </p:spTree>
    <p:extLst>
      <p:ext uri="{BB962C8B-B14F-4D97-AF65-F5344CB8AC3E}">
        <p14:creationId xmlns:p14="http://schemas.microsoft.com/office/powerpoint/2010/main" val="119707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3600" dirty="0">
                <a:solidFill>
                  <a:srgbClr val="1C3076"/>
                </a:solidFill>
              </a:rPr>
              <a:t>Indicateurs de </a:t>
            </a:r>
            <a:r>
              <a:rPr lang="nl-BE" sz="3600" dirty="0" err="1">
                <a:solidFill>
                  <a:srgbClr val="1C3076"/>
                </a:solidFill>
              </a:rPr>
              <a:t>résultat</a:t>
            </a:r>
            <a:r>
              <a:rPr lang="nl-BE" sz="3600" dirty="0">
                <a:solidFill>
                  <a:srgbClr val="1C3076"/>
                </a:solidFill>
              </a:rPr>
              <a:t> (APQI = </a:t>
            </a:r>
            <a:r>
              <a:rPr lang="nl-BE" sz="3600" dirty="0" err="1">
                <a:solidFill>
                  <a:srgbClr val="1C3076"/>
                </a:solidFill>
              </a:rPr>
              <a:t>baromètre</a:t>
            </a:r>
            <a:r>
              <a:rPr lang="nl-BE" sz="3600" dirty="0">
                <a:solidFill>
                  <a:srgbClr val="1C3076"/>
                </a:solidFill>
              </a:rPr>
              <a:t>)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3907759" y="1772816"/>
            <a:ext cx="6382289" cy="4032448"/>
          </a:xfrm>
        </p:spPr>
        <p:txBody>
          <a:bodyPr/>
          <a:lstStyle/>
          <a:p>
            <a:pPr algn="just"/>
            <a:r>
              <a:rPr lang="fr-BE" sz="2400" dirty="0">
                <a:highlight>
                  <a:srgbClr val="FFFFFF"/>
                </a:highlight>
                <a:latin typeface="Aptos" panose="020B0004020202020204" pitchFamily="34" charset="0"/>
              </a:rPr>
              <a:t>Rôle des APQI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BE" sz="2400" b="1" dirty="0">
                <a:highlight>
                  <a:srgbClr val="FFFFFF"/>
                </a:highlight>
                <a:latin typeface="Aptos" panose="020B0004020202020204" pitchFamily="34" charset="0"/>
              </a:rPr>
              <a:t>A</a:t>
            </a:r>
            <a:r>
              <a:rPr lang="fr-FR" sz="2400" b="1" dirty="0">
                <a:highlight>
                  <a:srgbClr val="FFFFFF"/>
                </a:highlight>
                <a:latin typeface="Aptos" panose="020B0004020202020204" pitchFamily="34" charset="0"/>
              </a:rPr>
              <a:t>ligner les pratiques de prescription</a:t>
            </a:r>
            <a:endParaRPr lang="en-US" sz="2400" dirty="0"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algn="just"/>
            <a:endParaRPr lang="en-US" sz="2400" dirty="0"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algn="just"/>
            <a:r>
              <a:rPr lang="fr-BE" sz="2400" dirty="0">
                <a:highlight>
                  <a:srgbClr val="FFFFFF"/>
                </a:highlight>
                <a:latin typeface="Aptos" panose="020B0004020202020204" pitchFamily="34" charset="0"/>
              </a:rPr>
              <a:t>Exemple</a:t>
            </a:r>
            <a:r>
              <a:rPr lang="en-US" sz="2400" dirty="0">
                <a:highlight>
                  <a:srgbClr val="FFFFFF"/>
                </a:highlight>
                <a:latin typeface="Aptos" panose="020B0004020202020204" pitchFamily="34" charset="0"/>
              </a:rPr>
              <a:t>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BE" sz="2400" dirty="0">
                <a:highlight>
                  <a:srgbClr val="FFFFFF"/>
                </a:highlight>
                <a:latin typeface="Aptos" panose="020B0004020202020204" pitchFamily="34" charset="0"/>
              </a:rPr>
              <a:t>% prescription ATB de premier choix du baromètre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BE" sz="2400" dirty="0">
                <a:highlight>
                  <a:srgbClr val="FFFFFF"/>
                </a:highlight>
                <a:latin typeface="Aptos" panose="020B0004020202020204" pitchFamily="34" charset="0"/>
              </a:rPr>
              <a:t>Nb de contacts du pharmacien avec le MG lorsque l'antibiotique prescrit n'est pas l'antibiotique de premier choix. </a:t>
            </a:r>
          </a:p>
          <a:p>
            <a:pPr algn="just"/>
            <a:endParaRPr lang="fr-BE" sz="1600" i="1" dirty="0">
              <a:highlight>
                <a:srgbClr val="FFFFFF"/>
              </a:highlight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414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3930CA-0479-524C-B623-088731B18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218173"/>
            <a:ext cx="8153400" cy="990600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Exemples d’indicateurs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9B50D49A-879B-6447-A14B-9C0D257E4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369911" y="1208774"/>
            <a:ext cx="2831506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fr-FR" altLang="fr-FR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fr-FR" altLang="fr-F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F41AF6BE-9422-2E42-8AAF-3CF09337C7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24000" y="1628799"/>
          <a:ext cx="9144000" cy="5274046"/>
        </p:xfrm>
        <a:graphic>
          <a:graphicData uri="http://schemas.openxmlformats.org/drawingml/2006/table">
            <a:tbl>
              <a:tblPr firstRow="1" firstCol="1" bandRow="1"/>
              <a:tblGrid>
                <a:gridCol w="1403648">
                  <a:extLst>
                    <a:ext uri="{9D8B030D-6E8A-4147-A177-3AD203B41FA5}">
                      <a16:colId xmlns:a16="http://schemas.microsoft.com/office/drawing/2014/main" val="1677268117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35730214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3174095345"/>
                    </a:ext>
                  </a:extLst>
                </a:gridCol>
                <a:gridCol w="3347864">
                  <a:extLst>
                    <a:ext uri="{9D8B030D-6E8A-4147-A177-3AD203B41FA5}">
                      <a16:colId xmlns:a16="http://schemas.microsoft.com/office/drawing/2014/main" val="1397397002"/>
                    </a:ext>
                  </a:extLst>
                </a:gridCol>
              </a:tblGrid>
              <a:tr h="702778">
                <a:tc>
                  <a:txBody>
                    <a:bodyPr/>
                    <a:lstStyle/>
                    <a:p>
                      <a:pPr algn="ctr"/>
                      <a:endParaRPr lang="fr-B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BE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Objectifs</a:t>
                      </a:r>
                      <a:endParaRPr lang="fr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85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16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B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Médecins</a:t>
                      </a:r>
                      <a:endParaRPr lang="fr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85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16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BE" sz="1600" b="1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Pharmacien.nes</a:t>
                      </a:r>
                      <a:endParaRPr lang="fr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85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Indicateurs de qualité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BE" sz="16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 relever pour la prochaine réunion)</a:t>
                      </a:r>
                      <a:endParaRPr lang="fr-BE" sz="16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85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122557"/>
                  </a:ext>
                </a:extLst>
              </a:tr>
              <a:tr h="959295"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endParaRPr lang="fr-B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B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Communiquer</a:t>
                      </a:r>
                    </a:p>
                    <a:p>
                      <a:pPr algn="ctr"/>
                      <a:endParaRPr lang="fr-B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IPA</a:t>
                      </a:r>
                    </a:p>
                    <a:p>
                      <a:pPr algn="ctr"/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Affiches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Conseil</a:t>
                      </a:r>
                    </a:p>
                    <a:p>
                      <a:pPr algn="ctr"/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Affiches</a:t>
                      </a:r>
                    </a:p>
                    <a:p>
                      <a:pPr algn="ctr"/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Contact avec le MG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d’explications données,  Nb affiches présentées</a:t>
                      </a:r>
                    </a:p>
                    <a:p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 de communication MG-pharma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558821"/>
                  </a:ext>
                </a:extLst>
              </a:tr>
              <a:tr h="721791"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Analyser ses prescriptions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S’inscrire au baromètre ATB et consulter ses données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QT long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Posologie inappropriée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Molécule inappropriée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Nb….</a:t>
                      </a:r>
                    </a:p>
                    <a:p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de diminution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300973"/>
                  </a:ext>
                </a:extLst>
              </a:tr>
              <a:tr h="2032453"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Améliorer ses prescriptions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Utiliser le Baromètre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Utiliser PHARMANET de l’INAMI (CNPQ)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1600" b="0" i="0" dirty="0">
                          <a:effectLst/>
                          <a:latin typeface="Aptos" panose="020B0004020202020204" pitchFamily="34" charset="0"/>
                        </a:rPr>
                        <a:t>PHIL</a:t>
                      </a:r>
                    </a:p>
                    <a:p>
                      <a:endParaRPr lang="fr-BE" sz="1600" b="0" i="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r>
                        <a:rPr lang="fr-BE" sz="1600" b="0" i="0" dirty="0" err="1">
                          <a:effectLst/>
                          <a:latin typeface="Aptos" panose="020B0004020202020204" pitchFamily="34" charset="0"/>
                        </a:rPr>
                        <a:t>Pharmaflux</a:t>
                      </a:r>
                      <a:endParaRPr lang="fr-BE" sz="1600" b="0" i="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endParaRPr lang="fr-BE" sz="16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indicateurs du baromètre: %AB/indication,%</a:t>
                      </a:r>
                      <a:r>
                        <a:rPr lang="fr-BE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amoxi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%2èmeligne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600" noProof="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noProof="0" dirty="0"/>
                        <a:t>3 indicateurs du CNPQ: %AB/</a:t>
                      </a:r>
                      <a:r>
                        <a:rPr lang="nl-BE" sz="1600" noProof="0" dirty="0" err="1"/>
                        <a:t>prescriptions</a:t>
                      </a:r>
                      <a:r>
                        <a:rPr lang="nl-BE" sz="1600" noProof="0" dirty="0"/>
                        <a:t>, %</a:t>
                      </a:r>
                      <a:r>
                        <a:rPr lang="nl-BE" sz="1600" noProof="0" dirty="0" err="1"/>
                        <a:t>amoxi</a:t>
                      </a:r>
                      <a:r>
                        <a:rPr lang="nl-BE" sz="1600" noProof="0" dirty="0"/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noProof="0" dirty="0"/>
                        <a:t>% AB de seconde </a:t>
                      </a:r>
                      <a:r>
                        <a:rPr lang="nl-BE" sz="1600" noProof="0" dirty="0" err="1"/>
                        <a:t>ligne</a:t>
                      </a:r>
                      <a:r>
                        <a:rPr lang="nl-BE" sz="1600" noProof="0" dirty="0"/>
                        <a:t> </a:t>
                      </a:r>
                      <a:r>
                        <a:rPr lang="nl-BE" sz="1400" noProof="0" dirty="0"/>
                        <a:t>(</a:t>
                      </a:r>
                      <a:r>
                        <a:rPr lang="nl-BE" sz="1400" noProof="0" dirty="0" err="1"/>
                        <a:t>macrolides</a:t>
                      </a:r>
                      <a:r>
                        <a:rPr lang="nl-BE" sz="1400" noProof="0" dirty="0"/>
                        <a:t>, </a:t>
                      </a:r>
                      <a:r>
                        <a:rPr lang="nl-BE" sz="1400" dirty="0"/>
                        <a:t>q</a:t>
                      </a:r>
                      <a:r>
                        <a:rPr lang="nl-BE" sz="1400" noProof="0" dirty="0" err="1"/>
                        <a:t>uinolones</a:t>
                      </a:r>
                      <a:r>
                        <a:rPr lang="nl-BE" sz="1400" noProof="0" dirty="0"/>
                        <a:t>, </a:t>
                      </a:r>
                      <a:r>
                        <a:rPr lang="nl-BE" sz="1400" noProof="0" dirty="0" err="1"/>
                        <a:t>Amoxiclav</a:t>
                      </a:r>
                      <a:r>
                        <a:rPr lang="nl-BE" sz="1400" noProof="0" dirty="0"/>
                        <a:t> et </a:t>
                      </a:r>
                      <a:r>
                        <a:rPr lang="nl-BE" sz="1400" noProof="0" dirty="0" err="1"/>
                        <a:t>cephalosporines</a:t>
                      </a:r>
                      <a:r>
                        <a:rPr lang="nl-BE" sz="1400" noProof="0" dirty="0"/>
                        <a:t>)</a:t>
                      </a:r>
                      <a:endParaRPr lang="nl-BE" sz="1600" noProof="0" dirty="0"/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196841"/>
                  </a:ext>
                </a:extLst>
              </a:tr>
              <a:tr h="812885"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former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E-learning Trace, GRACE, CBIP, OST…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 MG/</a:t>
                      </a:r>
                      <a:r>
                        <a:rPr lang="fr-BE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pharmacien.ne</a:t>
                      </a:r>
                      <a:r>
                        <a:rPr lang="fr-B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BE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formé.es</a:t>
                      </a:r>
                      <a:endParaRPr lang="fr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290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690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35DF3B-FDAA-DF2F-FCA4-B1DAECD53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Indicateurs </a:t>
            </a:r>
            <a:r>
              <a:rPr lang="fr-FR"/>
              <a:t>de qualité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C2C6959-A45A-50CF-04C3-C1B7FD762EE1}"/>
              </a:ext>
            </a:extLst>
          </p:cNvPr>
          <p:cNvSpPr txBox="1"/>
          <p:nvPr/>
        </p:nvSpPr>
        <p:spPr>
          <a:xfrm>
            <a:off x="589696" y="1708346"/>
            <a:ext cx="1027392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pPr marL="268288" lvl="1"/>
            <a:r>
              <a:rPr lang="fr-FR" sz="2100" b="1" dirty="0"/>
              <a:t>TABLEAU EXCEL à COMPLETER </a:t>
            </a:r>
            <a:r>
              <a:rPr lang="fr-FR" sz="2100" dirty="0"/>
              <a:t>- document de comptage  pour les médecins et les pharmaciens</a:t>
            </a:r>
          </a:p>
          <a:p>
            <a:pPr marL="268288" lvl="1"/>
            <a:r>
              <a:rPr lang="fr-FR" sz="2100" dirty="0"/>
              <a:t>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100" dirty="0"/>
              <a:t>Infos échangées via ordonnances : Lesquelles ?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100" dirty="0"/>
              <a:t>Sirop-Poids-Dose prescrite-dose préconisée-Indication-Appel du médecin 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100" dirty="0"/>
              <a:t>Interactions Médicamenteuses :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2100" dirty="0"/>
              <a:t>Molécules impliquées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2100" dirty="0"/>
              <a:t>PK/PD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2100" dirty="0"/>
              <a:t>Mécanismes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2100" dirty="0"/>
              <a:t>CSQ</a:t>
            </a:r>
          </a:p>
          <a:p>
            <a:pPr lvl="3"/>
            <a:r>
              <a:rPr lang="fr-FR" sz="2100" dirty="0"/>
              <a:t>Action : gestion en officine, appel </a:t>
            </a:r>
            <a:r>
              <a:rPr lang="fr-FR" sz="2100"/>
              <a:t>du médecin ? </a:t>
            </a:r>
            <a:endParaRPr lang="fr-FR" sz="21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21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100" b="1" dirty="0"/>
              <a:t>BOITE A OUTILS</a:t>
            </a: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105696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84532" y="100012"/>
            <a:ext cx="8153400" cy="990600"/>
          </a:xfrm>
        </p:spPr>
        <p:txBody>
          <a:bodyPr>
            <a:normAutofit/>
          </a:bodyPr>
          <a:lstStyle/>
          <a:p>
            <a:r>
              <a:rPr lang="nl-BE" sz="3200" dirty="0"/>
              <a:t>Indicateurs de qualité  - </a:t>
            </a:r>
            <a:r>
              <a:rPr lang="fr-BE" sz="3200" dirty="0" err="1"/>
              <a:t>Pharmanet</a:t>
            </a:r>
            <a:endParaRPr lang="nl-BE" sz="3200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3880290" y="1431714"/>
            <a:ext cx="6357642" cy="4280322"/>
          </a:xfrm>
          <a:noFill/>
          <a:ln>
            <a:noFill/>
          </a:ln>
        </p:spPr>
        <p:txBody>
          <a:bodyPr/>
          <a:lstStyle/>
          <a:p>
            <a:pPr marL="708660" lvl="1" indent="-342900">
              <a:buAutoNum type="arabicPeriod"/>
            </a:pPr>
            <a:r>
              <a:rPr lang="nl-BE" sz="1800" dirty="0"/>
              <a:t>% de patients avec </a:t>
            </a:r>
            <a:r>
              <a:rPr lang="nl-BE" sz="1800" dirty="0" err="1"/>
              <a:t>une</a:t>
            </a:r>
            <a:r>
              <a:rPr lang="nl-BE" sz="1800" dirty="0"/>
              <a:t> </a:t>
            </a:r>
            <a:r>
              <a:rPr lang="nl-BE" sz="1800" dirty="0" err="1"/>
              <a:t>prescription</a:t>
            </a:r>
            <a:r>
              <a:rPr lang="nl-BE" sz="1800" dirty="0"/>
              <a:t> AB</a:t>
            </a:r>
            <a:br>
              <a:rPr lang="nl-BE" sz="1800" dirty="0"/>
            </a:br>
            <a:r>
              <a:rPr lang="nl-BE" sz="1800" dirty="0"/>
              <a:t>=&gt; mediane 2016 (≥ 15 </a:t>
            </a:r>
            <a:r>
              <a:rPr lang="nl-BE" sz="1800" dirty="0" err="1"/>
              <a:t>ans</a:t>
            </a:r>
            <a:r>
              <a:rPr lang="nl-BE" sz="1800" dirty="0"/>
              <a:t>) 32%; </a:t>
            </a:r>
            <a:r>
              <a:rPr lang="nl-BE" sz="1800" b="1" dirty="0"/>
              <a:t>Objectif </a:t>
            </a:r>
            <a:r>
              <a:rPr lang="nl-BE" sz="1800" dirty="0"/>
              <a:t>: diminuer à </a:t>
            </a:r>
            <a:r>
              <a:rPr lang="nl-BE" sz="1800" dirty="0">
                <a:highlight>
                  <a:srgbClr val="FFFF00"/>
                </a:highlight>
              </a:rPr>
              <a:t>…</a:t>
            </a:r>
            <a:r>
              <a:rPr lang="nl-BE" sz="1800" b="1" dirty="0">
                <a:solidFill>
                  <a:schemeClr val="accent6"/>
                </a:solidFill>
              </a:rPr>
              <a:t>*</a:t>
            </a:r>
            <a:r>
              <a:rPr lang="nl-BE" sz="1800" dirty="0"/>
              <a:t> %</a:t>
            </a:r>
            <a:r>
              <a:rPr lang="nl-BE" sz="1800" b="1" dirty="0"/>
              <a:t>?</a:t>
            </a:r>
          </a:p>
          <a:p>
            <a:pPr marL="708660" lvl="1" indent="-342900">
              <a:buAutoNum type="arabicPeriod"/>
            </a:pPr>
            <a:r>
              <a:rPr lang="nl-BE" sz="1800" dirty="0"/>
              <a:t>% prescritptions amoxicilline sur le total d’amoxicilline + amoxicilline et acide clavulanique</a:t>
            </a:r>
            <a:br>
              <a:rPr lang="nl-BE" sz="1800" dirty="0"/>
            </a:br>
            <a:r>
              <a:rPr lang="nl-BE" sz="1800" dirty="0"/>
              <a:t>=&gt; médiane 2016 (≥ 15 </a:t>
            </a:r>
            <a:r>
              <a:rPr lang="nl-BE" sz="1800" dirty="0" err="1"/>
              <a:t>ans</a:t>
            </a:r>
            <a:r>
              <a:rPr lang="nl-BE" sz="1800" dirty="0"/>
              <a:t>) : 53%; </a:t>
            </a:r>
            <a:r>
              <a:rPr lang="nl-BE" sz="1800" b="1" dirty="0"/>
              <a:t>Objectif </a:t>
            </a:r>
            <a:r>
              <a:rPr lang="nl-BE" sz="1800" dirty="0"/>
              <a:t>: augmenter à </a:t>
            </a:r>
            <a:r>
              <a:rPr lang="nl-BE" sz="1800" dirty="0">
                <a:highlight>
                  <a:srgbClr val="FFFF00"/>
                </a:highlight>
              </a:rPr>
              <a:t>…</a:t>
            </a:r>
            <a:r>
              <a:rPr lang="nl-BE" sz="1800" b="1" dirty="0">
                <a:solidFill>
                  <a:schemeClr val="accent6"/>
                </a:solidFill>
              </a:rPr>
              <a:t>*</a:t>
            </a:r>
            <a:r>
              <a:rPr lang="nl-BE" sz="1800" dirty="0"/>
              <a:t>%</a:t>
            </a:r>
            <a:r>
              <a:rPr lang="nl-BE" sz="1800" b="1" dirty="0"/>
              <a:t>?</a:t>
            </a:r>
          </a:p>
          <a:p>
            <a:pPr marL="708660" lvl="1" indent="-342900">
              <a:buAutoNum type="arabicPeriod"/>
            </a:pPr>
            <a:r>
              <a:rPr lang="nl-BE" sz="1800" dirty="0"/>
              <a:t>% des AB de seconde </a:t>
            </a:r>
            <a:r>
              <a:rPr lang="nl-BE" sz="1800" dirty="0" err="1"/>
              <a:t>ligne</a:t>
            </a:r>
            <a:r>
              <a:rPr lang="nl-BE" sz="1800" dirty="0"/>
              <a:t> (=</a:t>
            </a:r>
            <a:r>
              <a:rPr lang="nl-BE" sz="1800" dirty="0" err="1"/>
              <a:t>macrolides</a:t>
            </a:r>
            <a:r>
              <a:rPr lang="nl-BE" sz="1800" dirty="0"/>
              <a:t>, q</a:t>
            </a:r>
            <a:r>
              <a:rPr lang="nl-BE" sz="1800" dirty="0" err="1"/>
              <a:t>uinolones</a:t>
            </a:r>
            <a:r>
              <a:rPr lang="nl-BE" sz="1800" dirty="0"/>
              <a:t>, Amoxiclav et  cephalosporines)</a:t>
            </a:r>
            <a:br>
              <a:rPr lang="nl-BE" sz="1800" dirty="0"/>
            </a:br>
            <a:r>
              <a:rPr lang="nl-BE" sz="1800" dirty="0"/>
              <a:t>=&gt; médiane 2016 (≥ 15ans) : 53%; </a:t>
            </a:r>
            <a:r>
              <a:rPr lang="nl-BE" sz="1800" b="1" dirty="0"/>
              <a:t>Objectif </a:t>
            </a:r>
            <a:r>
              <a:rPr lang="nl-BE" sz="1800" dirty="0"/>
              <a:t>: diminuer à </a:t>
            </a:r>
            <a:r>
              <a:rPr lang="nl-BE" sz="1800" dirty="0">
                <a:highlight>
                  <a:srgbClr val="FFFF00"/>
                </a:highlight>
              </a:rPr>
              <a:t>…</a:t>
            </a:r>
            <a:r>
              <a:rPr lang="nl-BE" sz="1800" b="1" dirty="0">
                <a:solidFill>
                  <a:schemeClr val="accent6"/>
                </a:solidFill>
              </a:rPr>
              <a:t>*</a:t>
            </a:r>
            <a:r>
              <a:rPr lang="nl-BE" sz="1800" dirty="0"/>
              <a:t>%</a:t>
            </a:r>
            <a:r>
              <a:rPr lang="nl-BE" sz="1800" b="1" dirty="0"/>
              <a:t>?</a:t>
            </a:r>
          </a:p>
          <a:p>
            <a:pPr marL="708660" lvl="1" indent="-342900">
              <a:buAutoNum type="arabicPeriod"/>
            </a:pPr>
            <a:r>
              <a:rPr lang="nl-BE" sz="1800" dirty="0"/>
              <a:t>% des patients &gt; 65 ans qui au court de l’année ont été vacciné contre la grippe :  </a:t>
            </a:r>
          </a:p>
          <a:p>
            <a:pPr marL="365760" lvl="1" indent="0">
              <a:buNone/>
            </a:pPr>
            <a:r>
              <a:rPr lang="nl-BE" sz="1800" dirty="0"/>
              <a:t> =&gt; médiane 2015-2016: 58%; </a:t>
            </a:r>
            <a:r>
              <a:rPr lang="nl-BE" sz="1800" b="1" dirty="0"/>
              <a:t>Objectif </a:t>
            </a:r>
            <a:r>
              <a:rPr lang="nl-BE" sz="1800" dirty="0"/>
              <a:t>: augmenter à </a:t>
            </a:r>
            <a:r>
              <a:rPr lang="nl-BE" sz="1800" dirty="0">
                <a:highlight>
                  <a:srgbClr val="FFFF00"/>
                </a:highlight>
              </a:rPr>
              <a:t>…</a:t>
            </a:r>
            <a:r>
              <a:rPr lang="nl-BE" sz="1800" b="1" dirty="0">
                <a:solidFill>
                  <a:schemeClr val="accent6"/>
                </a:solidFill>
              </a:rPr>
              <a:t>*</a:t>
            </a:r>
            <a:r>
              <a:rPr lang="nl-BE" sz="1800" dirty="0"/>
              <a:t>%</a:t>
            </a:r>
            <a:r>
              <a:rPr lang="nl-BE" sz="1800" b="1" dirty="0"/>
              <a:t>?</a:t>
            </a:r>
          </a:p>
          <a:p>
            <a:endParaRPr lang="nl-BE" sz="1800" dirty="0">
              <a:hlinkClick r:id="rId3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60FB2A8-F1E4-925C-7A32-DB0223A254C5}"/>
              </a:ext>
            </a:extLst>
          </p:cNvPr>
          <p:cNvSpPr txBox="1"/>
          <p:nvPr/>
        </p:nvSpPr>
        <p:spPr>
          <a:xfrm>
            <a:off x="3428616" y="5712036"/>
            <a:ext cx="63576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5760" lvl="1"/>
            <a:r>
              <a:rPr lang="nl-BE" b="1" dirty="0">
                <a:solidFill>
                  <a:schemeClr val="accent6"/>
                </a:solidFill>
              </a:rPr>
              <a:t>*</a:t>
            </a:r>
            <a:r>
              <a:rPr lang="nl-BE" b="1" dirty="0">
                <a:highlight>
                  <a:srgbClr val="FFFF00"/>
                </a:highlight>
              </a:rPr>
              <a:t>… </a:t>
            </a:r>
            <a:r>
              <a:rPr lang="nl-BE" b="1" dirty="0" err="1">
                <a:highlight>
                  <a:srgbClr val="FFFF00"/>
                </a:highlight>
              </a:rPr>
              <a:t>pourcentage</a:t>
            </a:r>
            <a:r>
              <a:rPr lang="nl-BE" b="1" dirty="0">
                <a:highlight>
                  <a:srgbClr val="FFFF00"/>
                </a:highlight>
              </a:rPr>
              <a:t>(s) </a:t>
            </a:r>
            <a:r>
              <a:rPr lang="nl-BE" b="1" dirty="0" err="1">
                <a:highlight>
                  <a:srgbClr val="FFFF00"/>
                </a:highlight>
              </a:rPr>
              <a:t>déterminé</a:t>
            </a:r>
            <a:r>
              <a:rPr lang="nl-BE" b="1" dirty="0">
                <a:highlight>
                  <a:srgbClr val="FFFF00"/>
                </a:highlight>
              </a:rPr>
              <a:t>(s) par </a:t>
            </a:r>
            <a:r>
              <a:rPr lang="nl-BE" b="1" dirty="0" err="1">
                <a:highlight>
                  <a:srgbClr val="FFFF00"/>
                </a:highlight>
              </a:rPr>
              <a:t>le</a:t>
            </a:r>
            <a:r>
              <a:rPr lang="nl-BE" b="1" dirty="0">
                <a:highlight>
                  <a:srgbClr val="FFFF00"/>
                </a:highlight>
              </a:rPr>
              <a:t> </a:t>
            </a:r>
            <a:r>
              <a:rPr lang="nl-BE" b="1" dirty="0" err="1">
                <a:highlight>
                  <a:srgbClr val="FFFF00"/>
                </a:highlight>
              </a:rPr>
              <a:t>groupe</a:t>
            </a:r>
            <a:endParaRPr lang="nl-BE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70596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3853157" y="1596950"/>
            <a:ext cx="6635331" cy="4280322"/>
          </a:xfrm>
        </p:spPr>
        <p:txBody>
          <a:bodyPr/>
          <a:lstStyle/>
          <a:p>
            <a:r>
              <a:rPr lang="nl-BE" sz="1800" dirty="0"/>
              <a:t>Demande d’obtention des données pour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BE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Intervalle de temps considéré</a:t>
            </a:r>
            <a:r>
              <a:rPr lang="nl-BE" sz="1600" b="1" dirty="0">
                <a:solidFill>
                  <a:schemeClr val="accent6"/>
                </a:solidFill>
              </a:rPr>
              <a:t>*</a:t>
            </a:r>
            <a:r>
              <a:rPr lang="fr-B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la CMP a lieu le 19 juin 2024, par exemple, </a:t>
            </a:r>
            <a:r>
              <a:rPr lang="fr-B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période pré- et post-CMP</a:t>
            </a:r>
            <a:endParaRPr lang="fr-B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fr-B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Période 1 : </a:t>
            </a: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19/06/2023-19/06/2024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fr-B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Période 2 : </a:t>
            </a: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19/06/2024-19/06/2025</a:t>
            </a:r>
            <a:endParaRPr lang="fr-B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Les </a:t>
            </a:r>
            <a:r>
              <a:rPr lang="fr-BE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prescripteurs</a:t>
            </a:r>
            <a:r>
              <a:rPr lang="nl-BE" sz="1600" b="1" dirty="0">
                <a:solidFill>
                  <a:schemeClr val="accent6"/>
                </a:solidFill>
              </a:rPr>
              <a:t>*</a:t>
            </a:r>
            <a:r>
              <a:rPr lang="fr-B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fr-B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9700">
              <a:lnSpc>
                <a:spcPct val="107000"/>
              </a:lnSpc>
              <a:spcAft>
                <a:spcPts val="800"/>
              </a:spcAft>
            </a:pPr>
            <a:r>
              <a:rPr lang="fr-B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Au niveau </a:t>
            </a:r>
            <a:r>
              <a:rPr lang="fr-BE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groupe</a:t>
            </a:r>
            <a:r>
              <a:rPr lang="fr-B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pour le groupe CMP AB  </a:t>
            </a:r>
            <a:r>
              <a:rPr lang="fr-BE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n°X</a:t>
            </a:r>
            <a:r>
              <a:rPr lang="fr-B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B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9700">
              <a:lnSpc>
                <a:spcPct val="107000"/>
              </a:lnSpc>
              <a:spcAft>
                <a:spcPts val="800"/>
              </a:spcAft>
            </a:pPr>
            <a:r>
              <a:rPr lang="fr-B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Au niveau </a:t>
            </a:r>
            <a:r>
              <a:rPr lang="fr-BE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</a:t>
            </a:r>
            <a:r>
              <a:rPr lang="fr-B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chaque membre du groupe CMP AB </a:t>
            </a:r>
            <a:r>
              <a:rPr lang="fr-BE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n°X</a:t>
            </a:r>
            <a:endParaRPr lang="nl-BE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sz="18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FE46360-17FC-1A89-5DC4-59F18E44DD39}"/>
              </a:ext>
            </a:extLst>
          </p:cNvPr>
          <p:cNvSpPr txBox="1"/>
          <p:nvPr/>
        </p:nvSpPr>
        <p:spPr>
          <a:xfrm>
            <a:off x="3647729" y="5507940"/>
            <a:ext cx="57523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5760" lvl="1"/>
            <a:r>
              <a:rPr lang="nl-BE" b="1" dirty="0">
                <a:solidFill>
                  <a:schemeClr val="accent6"/>
                </a:solidFill>
              </a:rPr>
              <a:t>* </a:t>
            </a:r>
            <a:r>
              <a:rPr lang="nl-BE" i="1" dirty="0"/>
              <a:t>déterminés en groupe lors de la CMP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585F8F4D-8374-834A-B85F-B22205510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4532" y="100012"/>
            <a:ext cx="8153400" cy="990600"/>
          </a:xfrm>
        </p:spPr>
        <p:txBody>
          <a:bodyPr>
            <a:normAutofit/>
          </a:bodyPr>
          <a:lstStyle/>
          <a:p>
            <a:r>
              <a:rPr lang="nl-BE" sz="3200" dirty="0"/>
              <a:t>Indicateurs de qualité  - </a:t>
            </a:r>
            <a:r>
              <a:rPr lang="fr-BE" sz="3200" dirty="0" err="1"/>
              <a:t>Pharmanet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1633390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">
  <a:themeElements>
    <a:clrScheme name="Aangepast 9">
      <a:dk1>
        <a:sysClr val="windowText" lastClr="000000"/>
      </a:dk1>
      <a:lt1>
        <a:sysClr val="window" lastClr="FFFFFF"/>
      </a:lt1>
      <a:dk2>
        <a:srgbClr val="233438"/>
      </a:dk2>
      <a:lt2>
        <a:srgbClr val="B7A52A"/>
      </a:lt2>
      <a:accent1>
        <a:srgbClr val="268593"/>
      </a:accent1>
      <a:accent2>
        <a:srgbClr val="233438"/>
      </a:accent2>
      <a:accent3>
        <a:srgbClr val="797027"/>
      </a:accent3>
      <a:accent4>
        <a:srgbClr val="B7A52A"/>
      </a:accent4>
      <a:accent5>
        <a:srgbClr val="23393A"/>
      </a:accent5>
      <a:accent6>
        <a:srgbClr val="268593"/>
      </a:accent6>
      <a:hlink>
        <a:srgbClr val="B7A52A"/>
      </a:hlink>
      <a:folHlink>
        <a:srgbClr val="79702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901</Words>
  <Application>Microsoft Macintosh PowerPoint</Application>
  <PresentationFormat>Grand écran</PresentationFormat>
  <Paragraphs>125</Paragraphs>
  <Slides>7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Wingdings</vt:lpstr>
      <vt:lpstr>Wingdings 2</vt:lpstr>
      <vt:lpstr>Mediaan</vt:lpstr>
      <vt:lpstr>Présentation PowerPoint</vt:lpstr>
      <vt:lpstr>Indicateurs de qualité</vt:lpstr>
      <vt:lpstr>Indicateurs de résultat (APQI = baromètre)</vt:lpstr>
      <vt:lpstr>Exemples d’indicateurs </vt:lpstr>
      <vt:lpstr>Indicateurs de qualité</vt:lpstr>
      <vt:lpstr>Indicateurs de qualité  - Pharmanet</vt:lpstr>
      <vt:lpstr>Indicateurs de qualité  - Pharmanet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OFFERMANS Anne-Marie</dc:creator>
  <cp:lastModifiedBy>OFFERMANS Anne-Marie</cp:lastModifiedBy>
  <cp:revision>2</cp:revision>
  <cp:lastPrinted>2024-09-11T14:08:22Z</cp:lastPrinted>
  <dcterms:created xsi:type="dcterms:W3CDTF">2024-07-05T14:56:51Z</dcterms:created>
  <dcterms:modified xsi:type="dcterms:W3CDTF">2024-09-11T14:08:25Z</dcterms:modified>
</cp:coreProperties>
</file>